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0" r:id="rId2"/>
    <p:sldId id="301"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8" r:id="rId45"/>
    <p:sldId id="302" r:id="rId46"/>
    <p:sldId id="303" r:id="rId47"/>
    <p:sldId id="304" r:id="rId48"/>
    <p:sldId id="29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1C4"/>
    <a:srgbClr val="005C2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1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3/11/2020</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B6F15528-21DE-4FAA-801E-634DDDAF4B2B}"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3/11/2020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D8BD707-D9CF-40AE-B4C6-C98DA3205C09}" type="datetimeFigureOut">
              <a:rPr lang="en-US" smtClean="0"/>
              <a:pPr/>
              <a:t>3/11/2020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3/11/2020</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B6F15528-21DE-4FAA-801E-634DDDAF4B2B}"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D8BD707-D9CF-40AE-B4C6-C98DA3205C09}" type="datetimeFigureOut">
              <a:rPr lang="en-US" smtClean="0"/>
              <a:pPr/>
              <a:t>3/11/2020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3/11/2020</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B6F15528-21DE-4FAA-801E-634DDDAF4B2B}"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D8BD707-D9CF-40AE-B4C6-C98DA3205C09}" type="datetimeFigureOut">
              <a:rPr lang="en-US" smtClean="0"/>
              <a:pPr/>
              <a:t>3/11/2020</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alpha val="81000"/>
              </a:schemeClr>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D8BD707-D9CF-40AE-B4C6-C98DA3205C09}" type="datetimeFigureOut">
              <a:rPr lang="en-US" smtClean="0"/>
              <a:pPr/>
              <a:t>3/11/2020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6F15528-21DE-4FAA-801E-634DDDAF4B2B}"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 up of pages of a book">
            <a:extLst>
              <a:ext uri="{FF2B5EF4-FFF2-40B4-BE49-F238E27FC236}">
                <a16:creationId xmlns:a16="http://schemas.microsoft.com/office/drawing/2014/main" xmlns="" id="{E8B6E499-B9AF-4C9F-9B5A-1EFCE8B402C0}"/>
              </a:ext>
            </a:extLst>
          </p:cNvPr>
          <p:cNvPicPr>
            <a:picLocks noChangeAspect="1"/>
          </p:cNvPicPr>
          <p:nvPr/>
        </p:nvPicPr>
        <p:blipFill rotWithShape="1">
          <a:blip r:embed="rId2" cstate="print"/>
          <a:srcRect l="28740" r="9545"/>
          <a:stretch/>
        </p:blipFill>
        <p:spPr>
          <a:xfrm>
            <a:off x="339571" y="10"/>
            <a:ext cx="4232429" cy="6857990"/>
          </a:xfrm>
          <a:prstGeom prst="rect">
            <a:avLst/>
          </a:prstGeom>
        </p:spPr>
      </p:pic>
      <p:sp>
        <p:nvSpPr>
          <p:cNvPr id="2" name="Title 1">
            <a:extLst>
              <a:ext uri="{FF2B5EF4-FFF2-40B4-BE49-F238E27FC236}">
                <a16:creationId xmlns:a16="http://schemas.microsoft.com/office/drawing/2014/main" xmlns="" id="{DAE48B8D-7A59-42A4-A61B-B66E6063DD0D}"/>
              </a:ext>
            </a:extLst>
          </p:cNvPr>
          <p:cNvSpPr>
            <a:spLocks noGrp="1"/>
          </p:cNvSpPr>
          <p:nvPr>
            <p:ph type="ctrTitle"/>
          </p:nvPr>
        </p:nvSpPr>
        <p:spPr>
          <a:xfrm>
            <a:off x="2825087" y="-504967"/>
            <a:ext cx="5742295" cy="4041648"/>
          </a:xfrm>
        </p:spPr>
        <p:txBody>
          <a:bodyPr>
            <a:normAutofit/>
            <a:scene3d>
              <a:camera prst="orthographicFront"/>
              <a:lightRig rig="soft" dir="tl">
                <a:rot lat="0" lon="0" rev="0"/>
              </a:lightRig>
            </a:scene3d>
            <a:sp3d extrusionH="57150" contourW="25400" prstMaterial="matte">
              <a:bevelT w="25400" h="55880" prst="divot"/>
              <a:contourClr>
                <a:schemeClr val="accent2">
                  <a:tint val="20000"/>
                </a:schemeClr>
              </a:contourClr>
            </a:sp3d>
          </a:bodyPr>
          <a:lstStyle/>
          <a:p>
            <a:r>
              <a:rPr lang="ro-RO" sz="9600" dirty="0" smtClean="0">
                <a:solidFill>
                  <a:schemeClr val="tx1"/>
                </a:solidFill>
                <a:latin typeface="Andalus" pitchFamily="18" charset="-78"/>
                <a:cs typeface="Andalus" pitchFamily="18" charset="-78"/>
              </a:rPr>
              <a:t/>
            </a:r>
            <a:br>
              <a:rPr lang="ro-RO" sz="9600" dirty="0" smtClean="0">
                <a:solidFill>
                  <a:schemeClr val="tx1"/>
                </a:solidFill>
                <a:latin typeface="Andalus" pitchFamily="18" charset="-78"/>
                <a:cs typeface="Andalus" pitchFamily="18" charset="-78"/>
              </a:rPr>
            </a:br>
            <a:r>
              <a:rPr lang="en-US" sz="9600" dirty="0" smtClean="0">
                <a:solidFill>
                  <a:schemeClr val="tx1"/>
                </a:solidFill>
                <a:latin typeface="Andalus" pitchFamily="18" charset="-78"/>
                <a:cs typeface="Andalus" pitchFamily="18" charset="-78"/>
              </a:rPr>
              <a:t>     </a:t>
            </a:r>
            <a:r>
              <a:rPr lang="ro-RO" sz="4400" dirty="0" smtClean="0">
                <a:solidFill>
                  <a:schemeClr val="tx1"/>
                </a:solidFill>
                <a:latin typeface="Andalus" pitchFamily="18" charset="-78"/>
                <a:cs typeface="Andalus" pitchFamily="18" charset="-78"/>
              </a:rPr>
              <a:t>PROVERBS</a:t>
            </a:r>
            <a:endParaRPr lang="en-US" b="1" spc="50" dirty="0">
              <a:ln w="19050">
                <a:solidFill>
                  <a:schemeClr val="accent1">
                    <a:lumMod val="50000"/>
                  </a:schemeClr>
                </a:solidFill>
              </a:ln>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60007" dist="200025" dir="15000000" sy="30000" kx="-1800000" algn="bl" rotWithShape="0">
                  <a:prstClr val="black">
                    <a:alpha val="32000"/>
                  </a:prstClr>
                </a:outerShdw>
                <a:reflection blurRad="6350" stA="55000" endA="300" endPos="45500" dir="5400000" sy="-100000" algn="bl" rotWithShape="0"/>
              </a:effectLst>
            </a:endParaRPr>
          </a:p>
        </p:txBody>
      </p:sp>
      <p:pic>
        <p:nvPicPr>
          <p:cNvPr id="4" name="Image 1"/>
          <p:cNvPicPr>
            <a:picLocks/>
          </p:cNvPicPr>
          <p:nvPr/>
        </p:nvPicPr>
        <p:blipFill>
          <a:blip r:embed="rId3" cstate="print"/>
          <a:srcRect/>
          <a:stretch>
            <a:fillRect/>
          </a:stretch>
        </p:blipFill>
        <p:spPr bwMode="auto">
          <a:xfrm>
            <a:off x="4724400" y="3716601"/>
            <a:ext cx="3733800" cy="123640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5943600" y="409433"/>
            <a:ext cx="1209236" cy="1549021"/>
          </a:xfrm>
          <a:prstGeom prst="rect">
            <a:avLst/>
          </a:prstGeom>
          <a:noFill/>
          <a:ln w="9525">
            <a:noFill/>
            <a:miter lim="800000"/>
            <a:headEnd/>
            <a:tailEnd/>
          </a:ln>
        </p:spPr>
      </p:pic>
    </p:spTree>
    <p:extLst>
      <p:ext uri="{BB962C8B-B14F-4D97-AF65-F5344CB8AC3E}">
        <p14:creationId xmlns:p14="http://schemas.microsoft.com/office/powerpoint/2010/main" xmlns="" val="3226644016"/>
      </p:ext>
    </p:extLst>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xit" presetSubtype="26" fill="hold" nodeType="clickEffect">
                                  <p:stCondLst>
                                    <p:cond delay="0"/>
                                  </p:stCondLst>
                                  <p:childTnLst>
                                    <p:animEffect transition="out" filter="barn(inHorizontal)">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noAutofit/>
          </a:bodyPr>
          <a:lstStyle/>
          <a:p>
            <a:r>
              <a:rPr lang="ro-RO" sz="3600" dirty="0" smtClean="0">
                <a:solidFill>
                  <a:srgbClr val="0041C4"/>
                </a:solidFill>
                <a:latin typeface="Times New Roman" pitchFamily="18" charset="0"/>
                <a:cs typeface="Times New Roman" pitchFamily="18" charset="0"/>
              </a:rPr>
              <a:t>Cel care are incredere in el castiga increderea celorlalti</a:t>
            </a:r>
            <a:endParaRPr lang="ro-RO" sz="3600" dirty="0">
              <a:solidFill>
                <a:srgbClr val="0041C4"/>
              </a:solidFill>
              <a:latin typeface="Times New Roman" pitchFamily="18" charset="0"/>
              <a:cs typeface="Times New Roman" pitchFamily="18" charset="0"/>
            </a:endParaRPr>
          </a:p>
        </p:txBody>
      </p:sp>
      <p:pic>
        <p:nvPicPr>
          <p:cNvPr id="4" name="Content Placeholder 3" descr="2ad5-22490.jpg"/>
          <p:cNvPicPr>
            <a:picLocks noGrp="1" noChangeAspect="1"/>
          </p:cNvPicPr>
          <p:nvPr>
            <p:ph sz="quarter" idx="1"/>
          </p:nvPr>
        </p:nvPicPr>
        <p:blipFill>
          <a:blip r:embed="rId2" cstate="print"/>
          <a:stretch>
            <a:fillRect/>
          </a:stretch>
        </p:blipFill>
        <p:spPr>
          <a:xfrm>
            <a:off x="4724400" y="1905000"/>
            <a:ext cx="4158456" cy="4158456"/>
          </a:xfrm>
        </p:spPr>
      </p:pic>
      <p:sp>
        <p:nvSpPr>
          <p:cNvPr id="5" name="Wave 4"/>
          <p:cNvSpPr/>
          <p:nvPr/>
        </p:nvSpPr>
        <p:spPr>
          <a:xfrm>
            <a:off x="228600" y="1981200"/>
            <a:ext cx="5562600" cy="25146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The one who trusts himself earns the trust of others.</a:t>
            </a:r>
            <a:endParaRPr lang="ro-RO" sz="36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1371600"/>
          </a:xfrm>
        </p:spPr>
        <p:txBody>
          <a:bodyPr>
            <a:noAutofit/>
          </a:bodyPr>
          <a:lstStyle/>
          <a:p>
            <a:pPr lvl="0"/>
            <a:r>
              <a:rPr lang="ro-RO" sz="3600" dirty="0" smtClean="0">
                <a:solidFill>
                  <a:srgbClr val="0041C4"/>
                </a:solidFill>
                <a:latin typeface="Times New Roman" pitchFamily="18" charset="0"/>
                <a:cs typeface="Times New Roman" pitchFamily="18" charset="0"/>
              </a:rPr>
              <a:t>Casa este cea mai mare scoala a virtutilor umane. </a:t>
            </a:r>
            <a:endParaRPr lang="ro-RO" sz="3600" dirty="0">
              <a:solidFill>
                <a:srgbClr val="0041C4"/>
              </a:solidFill>
              <a:latin typeface="Times New Roman" pitchFamily="18" charset="0"/>
              <a:cs typeface="Times New Roman" pitchFamily="18" charset="0"/>
            </a:endParaRPr>
          </a:p>
        </p:txBody>
      </p:sp>
      <p:pic>
        <p:nvPicPr>
          <p:cNvPr id="4" name="Content Placeholder 3" descr="cei-7-ani.jpg"/>
          <p:cNvPicPr>
            <a:picLocks noGrp="1" noChangeAspect="1"/>
          </p:cNvPicPr>
          <p:nvPr>
            <p:ph sz="quarter" idx="1"/>
          </p:nvPr>
        </p:nvPicPr>
        <p:blipFill>
          <a:blip r:embed="rId2" cstate="print"/>
          <a:stretch>
            <a:fillRect/>
          </a:stretch>
        </p:blipFill>
        <p:spPr>
          <a:xfrm>
            <a:off x="1676400" y="1447800"/>
            <a:ext cx="5715000" cy="3810000"/>
          </a:xfrm>
        </p:spPr>
      </p:pic>
      <p:sp>
        <p:nvSpPr>
          <p:cNvPr id="5" name="Wave 4"/>
          <p:cNvSpPr/>
          <p:nvPr/>
        </p:nvSpPr>
        <p:spPr>
          <a:xfrm>
            <a:off x="381000" y="4800600"/>
            <a:ext cx="8229600" cy="18288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The House is the largest school of human virtues.</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1219200"/>
          </a:xfrm>
        </p:spPr>
        <p:txBody>
          <a:bodyPr>
            <a:noAutofit/>
          </a:bodyPr>
          <a:lstStyle/>
          <a:p>
            <a:pPr lvl="0"/>
            <a:r>
              <a:rPr lang="ro-RO" sz="3600" dirty="0" smtClean="0">
                <a:solidFill>
                  <a:srgbClr val="0041C4"/>
                </a:solidFill>
                <a:latin typeface="Times New Roman" pitchFamily="18" charset="0"/>
                <a:cs typeface="Times New Roman" pitchFamily="18" charset="0"/>
              </a:rPr>
              <a:t>Omenia este arma cea mai insemnata a bunatatii!</a:t>
            </a:r>
            <a:endParaRPr lang="ro-RO" sz="3600" dirty="0">
              <a:solidFill>
                <a:srgbClr val="0041C4"/>
              </a:solidFill>
              <a:latin typeface="Times New Roman" pitchFamily="18" charset="0"/>
              <a:cs typeface="Times New Roman" pitchFamily="18" charset="0"/>
            </a:endParaRPr>
          </a:p>
        </p:txBody>
      </p:sp>
      <p:pic>
        <p:nvPicPr>
          <p:cNvPr id="4" name="Content Placeholder 3" descr="Ajutand_pe_ceilalti_w1024_h683_q100.jpg"/>
          <p:cNvPicPr>
            <a:picLocks noGrp="1" noChangeAspect="1"/>
          </p:cNvPicPr>
          <p:nvPr>
            <p:ph sz="quarter" idx="1"/>
          </p:nvPr>
        </p:nvPicPr>
        <p:blipFill>
          <a:blip r:embed="rId2" cstate="print"/>
          <a:stretch>
            <a:fillRect/>
          </a:stretch>
        </p:blipFill>
        <p:spPr>
          <a:xfrm>
            <a:off x="1600200" y="1524000"/>
            <a:ext cx="5021986" cy="3349625"/>
          </a:xfrm>
        </p:spPr>
      </p:pic>
      <p:sp>
        <p:nvSpPr>
          <p:cNvPr id="5" name="Wave 4"/>
          <p:cNvSpPr/>
          <p:nvPr/>
        </p:nvSpPr>
        <p:spPr>
          <a:xfrm>
            <a:off x="152400" y="4800600"/>
            <a:ext cx="8763000" cy="17526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Humanity is the most important weapon of goodness!</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07552" cy="1371600"/>
          </a:xfrm>
        </p:spPr>
        <p:txBody>
          <a:bodyPr>
            <a:normAutofit/>
          </a:bodyPr>
          <a:lstStyle/>
          <a:p>
            <a:pPr lvl="0"/>
            <a:r>
              <a:rPr lang="ro-RO" sz="3600" dirty="0" smtClean="0">
                <a:solidFill>
                  <a:srgbClr val="0041C4"/>
                </a:solidFill>
                <a:latin typeface="Times New Roman" pitchFamily="18" charset="0"/>
                <a:cs typeface="Times New Roman" pitchFamily="18" charset="0"/>
              </a:rPr>
              <a:t>Prietenul adevarat nu-ti intinde mana pentru o zi, ci pentru totdeauna ! </a:t>
            </a:r>
            <a:endParaRPr lang="ro-RO" sz="3600" dirty="0">
              <a:solidFill>
                <a:srgbClr val="0041C4"/>
              </a:solidFill>
              <a:latin typeface="Times New Roman" pitchFamily="18" charset="0"/>
              <a:cs typeface="Times New Roman" pitchFamily="18" charset="0"/>
            </a:endParaRPr>
          </a:p>
        </p:txBody>
      </p:sp>
      <p:pic>
        <p:nvPicPr>
          <p:cNvPr id="4" name="Content Placeholder 3" descr="prietenie_121.jpg"/>
          <p:cNvPicPr>
            <a:picLocks noGrp="1" noChangeAspect="1"/>
          </p:cNvPicPr>
          <p:nvPr>
            <p:ph sz="quarter" idx="1"/>
          </p:nvPr>
        </p:nvPicPr>
        <p:blipFill>
          <a:blip r:embed="rId2" cstate="print"/>
          <a:stretch>
            <a:fillRect/>
          </a:stretch>
        </p:blipFill>
        <p:spPr>
          <a:xfrm>
            <a:off x="1981200" y="2743200"/>
            <a:ext cx="5080000" cy="3810000"/>
          </a:xfrm>
        </p:spPr>
      </p:pic>
      <p:sp>
        <p:nvSpPr>
          <p:cNvPr id="5" name="Wave 4"/>
          <p:cNvSpPr/>
          <p:nvPr/>
        </p:nvSpPr>
        <p:spPr>
          <a:xfrm>
            <a:off x="304800" y="1447800"/>
            <a:ext cx="8382000" cy="17526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The true friend does not stretch your hand for a day, but forever!</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66800"/>
          </a:xfrm>
        </p:spPr>
        <p:txBody>
          <a:bodyPr>
            <a:noAutofit/>
          </a:bodyPr>
          <a:lstStyle/>
          <a:p>
            <a:pPr lvl="0"/>
            <a:r>
              <a:rPr lang="ro-RO" sz="3600" dirty="0" smtClean="0">
                <a:solidFill>
                  <a:srgbClr val="0041C4"/>
                </a:solidFill>
                <a:latin typeface="Times New Roman" pitchFamily="18" charset="0"/>
                <a:cs typeface="Times New Roman" pitchFamily="18" charset="0"/>
              </a:rPr>
              <a:t>Omul fără patrie este ca privighetoarea fără cântec.</a:t>
            </a:r>
            <a:endParaRPr lang="ro-RO" sz="3600" dirty="0">
              <a:solidFill>
                <a:srgbClr val="0041C4"/>
              </a:solidFill>
              <a:latin typeface="Times New Roman" pitchFamily="18" charset="0"/>
              <a:cs typeface="Times New Roman" pitchFamily="18" charset="0"/>
            </a:endParaRPr>
          </a:p>
        </p:txBody>
      </p:sp>
      <p:pic>
        <p:nvPicPr>
          <p:cNvPr id="4" name="Content Placeholder 3" descr="15965960-365551767158291-760565089969823108-n_large.jpg"/>
          <p:cNvPicPr>
            <a:picLocks noGrp="1" noChangeAspect="1"/>
          </p:cNvPicPr>
          <p:nvPr>
            <p:ph sz="quarter" idx="1"/>
          </p:nvPr>
        </p:nvPicPr>
        <p:blipFill>
          <a:blip r:embed="rId2" cstate="print"/>
          <a:stretch>
            <a:fillRect/>
          </a:stretch>
        </p:blipFill>
        <p:spPr>
          <a:xfrm>
            <a:off x="3886200" y="2590800"/>
            <a:ext cx="5051211" cy="4038600"/>
          </a:xfrm>
        </p:spPr>
      </p:pic>
      <p:sp>
        <p:nvSpPr>
          <p:cNvPr id="5" name="Wave 4"/>
          <p:cNvSpPr/>
          <p:nvPr/>
        </p:nvSpPr>
        <p:spPr>
          <a:xfrm>
            <a:off x="228600" y="1524000"/>
            <a:ext cx="5867400" cy="1905000"/>
          </a:xfrm>
          <a:prstGeom prst="wave">
            <a:avLst>
              <a:gd name="adj1" fmla="val 12500"/>
              <a:gd name="adj2" fmla="val 0"/>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Man without a country is like a nightingale without a song.</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1352" cy="1295400"/>
          </a:xfrm>
        </p:spPr>
        <p:txBody>
          <a:bodyPr>
            <a:noAutofit/>
          </a:bodyPr>
          <a:lstStyle/>
          <a:p>
            <a:pPr lvl="0"/>
            <a:r>
              <a:rPr lang="ro-RO" sz="3600" dirty="0" smtClean="0">
                <a:solidFill>
                  <a:srgbClr val="0041C4"/>
                </a:solidFill>
                <a:latin typeface="Times New Roman" pitchFamily="18" charset="0"/>
                <a:cs typeface="Times New Roman" pitchFamily="18" charset="0"/>
              </a:rPr>
              <a:t>Pentru țara ta să te jer</a:t>
            </a:r>
            <a:r>
              <a:rPr lang="en-US" sz="3600" dirty="0" smtClean="0">
                <a:solidFill>
                  <a:srgbClr val="0041C4"/>
                </a:solidFill>
                <a:latin typeface="Times New Roman" pitchFamily="18" charset="0"/>
                <a:cs typeface="Times New Roman" pitchFamily="18" charset="0"/>
              </a:rPr>
              <a:t>t</a:t>
            </a:r>
            <a:r>
              <a:rPr lang="ro-RO" sz="3600" dirty="0" smtClean="0">
                <a:solidFill>
                  <a:srgbClr val="0041C4"/>
                </a:solidFill>
                <a:latin typeface="Times New Roman" pitchFamily="18" charset="0"/>
                <a:cs typeface="Times New Roman" pitchFamily="18" charset="0"/>
              </a:rPr>
              <a:t>fești și să te războiești, dar nu pentru a supune o țară străină.</a:t>
            </a:r>
            <a:endParaRPr lang="ro-RO" sz="3600" dirty="0">
              <a:solidFill>
                <a:srgbClr val="0041C4"/>
              </a:solidFill>
              <a:latin typeface="Times New Roman" pitchFamily="18" charset="0"/>
              <a:cs typeface="Times New Roman" pitchFamily="18" charset="0"/>
            </a:endParaRPr>
          </a:p>
        </p:txBody>
      </p:sp>
      <p:pic>
        <p:nvPicPr>
          <p:cNvPr id="4" name="Content Placeholder 3" descr="646x404.jpg"/>
          <p:cNvPicPr>
            <a:picLocks noGrp="1" noChangeAspect="1"/>
          </p:cNvPicPr>
          <p:nvPr>
            <p:ph sz="quarter" idx="1"/>
          </p:nvPr>
        </p:nvPicPr>
        <p:blipFill>
          <a:blip r:embed="rId2" cstate="print"/>
          <a:stretch>
            <a:fillRect/>
          </a:stretch>
        </p:blipFill>
        <p:spPr>
          <a:xfrm>
            <a:off x="1143000" y="1371600"/>
            <a:ext cx="6153150" cy="3848100"/>
          </a:xfrm>
        </p:spPr>
      </p:pic>
      <p:sp>
        <p:nvSpPr>
          <p:cNvPr id="5" name="Wave 4"/>
          <p:cNvSpPr/>
          <p:nvPr/>
        </p:nvSpPr>
        <p:spPr>
          <a:xfrm>
            <a:off x="304800" y="4648200"/>
            <a:ext cx="8458200" cy="19812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For your land to be a warrior and fight, but not to submit to a foreign country.</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dirty="0" smtClean="0">
                <a:solidFill>
                  <a:srgbClr val="0041C4"/>
                </a:solidFill>
                <a:latin typeface="Times New Roman" pitchFamily="18" charset="0"/>
                <a:cs typeface="Times New Roman" pitchFamily="18" charset="0"/>
              </a:rPr>
              <a:t>Apa, vântul şi gura lumii nu o poţi opri</a:t>
            </a:r>
            <a:endParaRPr lang="ro-RO" sz="3600" dirty="0">
              <a:solidFill>
                <a:srgbClr val="0041C4"/>
              </a:solidFill>
              <a:latin typeface="Times New Roman" pitchFamily="18" charset="0"/>
              <a:cs typeface="Times New Roman" pitchFamily="18" charset="0"/>
            </a:endParaRPr>
          </a:p>
        </p:txBody>
      </p:sp>
      <p:pic>
        <p:nvPicPr>
          <p:cNvPr id="4" name="Content Placeholder 3" descr="carcotasi.jpg"/>
          <p:cNvPicPr>
            <a:picLocks noGrp="1" noChangeAspect="1"/>
          </p:cNvPicPr>
          <p:nvPr>
            <p:ph sz="quarter" idx="1"/>
          </p:nvPr>
        </p:nvPicPr>
        <p:blipFill>
          <a:blip r:embed="rId2" cstate="print"/>
          <a:stretch>
            <a:fillRect/>
          </a:stretch>
        </p:blipFill>
        <p:spPr>
          <a:xfrm>
            <a:off x="1828800" y="1447800"/>
            <a:ext cx="4768220" cy="4038600"/>
          </a:xfrm>
        </p:spPr>
      </p:pic>
      <p:sp>
        <p:nvSpPr>
          <p:cNvPr id="5" name="Wave 4"/>
          <p:cNvSpPr/>
          <p:nvPr/>
        </p:nvSpPr>
        <p:spPr>
          <a:xfrm>
            <a:off x="457200" y="4572000"/>
            <a:ext cx="8382000" cy="19050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The water, the wind and the mouth of the world cannot be stopped.</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Chipul omului e oglinda sufletului. </a:t>
            </a:r>
            <a:endParaRPr lang="ro-RO" sz="3600" dirty="0">
              <a:solidFill>
                <a:srgbClr val="0041C4"/>
              </a:solidFill>
              <a:latin typeface="Times New Roman" pitchFamily="18" charset="0"/>
              <a:cs typeface="Times New Roman" pitchFamily="18" charset="0"/>
            </a:endParaRPr>
          </a:p>
        </p:txBody>
      </p:sp>
      <p:pic>
        <p:nvPicPr>
          <p:cNvPr id="4" name="Content Placeholder 3" descr="oglinda.jpg"/>
          <p:cNvPicPr>
            <a:picLocks noGrp="1" noChangeAspect="1"/>
          </p:cNvPicPr>
          <p:nvPr>
            <p:ph sz="quarter" idx="1"/>
          </p:nvPr>
        </p:nvPicPr>
        <p:blipFill>
          <a:blip r:embed="rId2" cstate="print"/>
          <a:stretch>
            <a:fillRect/>
          </a:stretch>
        </p:blipFill>
        <p:spPr>
          <a:xfrm>
            <a:off x="152400" y="2057400"/>
            <a:ext cx="5080000" cy="4152900"/>
          </a:xfrm>
        </p:spPr>
      </p:pic>
      <p:sp>
        <p:nvSpPr>
          <p:cNvPr id="5" name="Wave 4"/>
          <p:cNvSpPr/>
          <p:nvPr/>
        </p:nvSpPr>
        <p:spPr>
          <a:xfrm>
            <a:off x="4191000" y="3429000"/>
            <a:ext cx="4572000" cy="2057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The image of man is the mirror of the soul.</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Cine ştie carte are patru ochi. </a:t>
            </a:r>
            <a:endParaRPr lang="ro-RO" sz="3600" dirty="0">
              <a:solidFill>
                <a:srgbClr val="0041C4"/>
              </a:solidFill>
              <a:latin typeface="Times New Roman" pitchFamily="18" charset="0"/>
              <a:cs typeface="Times New Roman" pitchFamily="18" charset="0"/>
            </a:endParaRPr>
          </a:p>
        </p:txBody>
      </p:sp>
      <p:pic>
        <p:nvPicPr>
          <p:cNvPr id="4" name="Content Placeholder 3" descr="Pleonasm-munca-laborioasa.jpg"/>
          <p:cNvPicPr>
            <a:picLocks noGrp="1" noChangeAspect="1"/>
          </p:cNvPicPr>
          <p:nvPr>
            <p:ph sz="quarter" idx="1"/>
          </p:nvPr>
        </p:nvPicPr>
        <p:blipFill>
          <a:blip r:embed="rId2" cstate="print"/>
          <a:stretch>
            <a:fillRect/>
          </a:stretch>
        </p:blipFill>
        <p:spPr>
          <a:xfrm>
            <a:off x="3962400" y="1676400"/>
            <a:ext cx="4955202" cy="4572000"/>
          </a:xfrm>
        </p:spPr>
      </p:pic>
      <p:sp>
        <p:nvSpPr>
          <p:cNvPr id="5" name="Wave 4"/>
          <p:cNvSpPr/>
          <p:nvPr/>
        </p:nvSpPr>
        <p:spPr>
          <a:xfrm rot="19791934">
            <a:off x="17933" y="2744226"/>
            <a:ext cx="5053225" cy="1907432"/>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Who knows the book has four eyes.</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Cine dă săracilor împrumută pe Dumnezeu. </a:t>
            </a:r>
            <a:endParaRPr lang="ro-RO" sz="3600" dirty="0">
              <a:solidFill>
                <a:srgbClr val="0041C4"/>
              </a:solidFill>
              <a:latin typeface="Times New Roman" pitchFamily="18" charset="0"/>
              <a:cs typeface="Times New Roman" pitchFamily="18" charset="0"/>
            </a:endParaRPr>
          </a:p>
        </p:txBody>
      </p:sp>
      <p:pic>
        <p:nvPicPr>
          <p:cNvPr id="4" name="Content Placeholder 3" descr="Inmultirea-painilor-1.jpg"/>
          <p:cNvPicPr>
            <a:picLocks noGrp="1" noChangeAspect="1"/>
          </p:cNvPicPr>
          <p:nvPr>
            <p:ph sz="quarter" idx="1"/>
          </p:nvPr>
        </p:nvPicPr>
        <p:blipFill>
          <a:blip r:embed="rId2" cstate="print"/>
          <a:stretch>
            <a:fillRect/>
          </a:stretch>
        </p:blipFill>
        <p:spPr>
          <a:xfrm>
            <a:off x="304800" y="1371600"/>
            <a:ext cx="6000750" cy="4524375"/>
          </a:xfrm>
        </p:spPr>
      </p:pic>
      <p:sp>
        <p:nvSpPr>
          <p:cNvPr id="5" name="Wave 4"/>
          <p:cNvSpPr/>
          <p:nvPr/>
        </p:nvSpPr>
        <p:spPr>
          <a:xfrm>
            <a:off x="990600" y="5181600"/>
            <a:ext cx="7696200" cy="1676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He who gives to the poor borrows God.</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339727"/>
            <a:ext cx="7696200" cy="3470275"/>
          </a:xfrm>
        </p:spPr>
        <p:txBody>
          <a:bodyPr>
            <a:normAutofit fontScale="90000"/>
          </a:bodyPr>
          <a:lstStyle/>
          <a:p>
            <a:pPr algn="ctr" fontAlgn="auto">
              <a:spcAft>
                <a:spcPts val="0"/>
              </a:spcAft>
              <a:defRPr/>
            </a:pPr>
            <a:r>
              <a:rPr lang="en-US" sz="3600" dirty="0" smtClean="0">
                <a:solidFill>
                  <a:srgbClr val="FF0000"/>
                </a:solidFill>
              </a:rPr>
              <a:t>„Motivating the </a:t>
            </a:r>
            <a:r>
              <a:rPr lang="ro-RO" sz="3600" dirty="0" smtClean="0">
                <a:solidFill>
                  <a:srgbClr val="FF0000"/>
                </a:solidFill>
              </a:rPr>
              <a:t>L</a:t>
            </a:r>
            <a:r>
              <a:rPr lang="en-US" sz="3600" dirty="0" smtClean="0">
                <a:solidFill>
                  <a:srgbClr val="FF0000"/>
                </a:solidFill>
              </a:rPr>
              <a:t>earning </a:t>
            </a:r>
            <a:r>
              <a:rPr lang="ro-RO" sz="3600" dirty="0" smtClean="0">
                <a:solidFill>
                  <a:srgbClr val="FF0000"/>
                </a:solidFill>
              </a:rPr>
              <a:t>E</a:t>
            </a:r>
            <a:r>
              <a:rPr lang="en-US" sz="3600" dirty="0" err="1" smtClean="0">
                <a:solidFill>
                  <a:srgbClr val="FF0000"/>
                </a:solidFill>
              </a:rPr>
              <a:t>ngine</a:t>
            </a:r>
            <a:r>
              <a:rPr lang="en-US" sz="3600" dirty="0" smtClean="0">
                <a:solidFill>
                  <a:srgbClr val="FF0000"/>
                </a:solidFill>
              </a:rPr>
              <a:t> to </a:t>
            </a:r>
            <a:r>
              <a:rPr lang="ro-RO" sz="3600" dirty="0" smtClean="0">
                <a:solidFill>
                  <a:srgbClr val="FF0000"/>
                </a:solidFill>
              </a:rPr>
              <a:t>I</a:t>
            </a:r>
            <a:r>
              <a:rPr lang="en-US" sz="3600" dirty="0" err="1" smtClean="0">
                <a:solidFill>
                  <a:srgbClr val="FF0000"/>
                </a:solidFill>
              </a:rPr>
              <a:t>ncrease</a:t>
            </a:r>
            <a:r>
              <a:rPr lang="en-US" sz="3600" dirty="0" smtClean="0">
                <a:solidFill>
                  <a:srgbClr val="FF0000"/>
                </a:solidFill>
              </a:rPr>
              <a:t> </a:t>
            </a:r>
            <a:r>
              <a:rPr lang="ro-RO" sz="3600" dirty="0" smtClean="0">
                <a:solidFill>
                  <a:srgbClr val="FF0000"/>
                </a:solidFill>
              </a:rPr>
              <a:t>S</a:t>
            </a:r>
            <a:r>
              <a:rPr lang="en-US" sz="3600" dirty="0" err="1" smtClean="0">
                <a:solidFill>
                  <a:srgbClr val="FF0000"/>
                </a:solidFill>
              </a:rPr>
              <a:t>tudent's</a:t>
            </a:r>
            <a:r>
              <a:rPr lang="en-US" sz="3600" dirty="0" smtClean="0">
                <a:solidFill>
                  <a:srgbClr val="FF0000"/>
                </a:solidFill>
              </a:rPr>
              <a:t> </a:t>
            </a:r>
            <a:r>
              <a:rPr lang="ro-RO" sz="3600" dirty="0" smtClean="0">
                <a:solidFill>
                  <a:srgbClr val="FF0000"/>
                </a:solidFill>
              </a:rPr>
              <a:t>S</a:t>
            </a:r>
            <a:r>
              <a:rPr lang="en-US" sz="3600" dirty="0" err="1" smtClean="0">
                <a:solidFill>
                  <a:srgbClr val="FF0000"/>
                </a:solidFill>
              </a:rPr>
              <a:t>chool</a:t>
            </a:r>
            <a:r>
              <a:rPr lang="en-US" sz="3600" dirty="0" smtClean="0">
                <a:solidFill>
                  <a:srgbClr val="FF0000"/>
                </a:solidFill>
              </a:rPr>
              <a:t>, </a:t>
            </a:r>
            <a:r>
              <a:rPr lang="ro-RO" sz="3600" dirty="0" smtClean="0">
                <a:solidFill>
                  <a:srgbClr val="FF0000"/>
                </a:solidFill>
              </a:rPr>
              <a:t>P</a:t>
            </a:r>
            <a:r>
              <a:rPr lang="en-US" sz="3600" dirty="0" err="1" smtClean="0">
                <a:solidFill>
                  <a:srgbClr val="FF0000"/>
                </a:solidFill>
              </a:rPr>
              <a:t>rofessional</a:t>
            </a:r>
            <a:r>
              <a:rPr lang="en-US" sz="3600" dirty="0" smtClean="0">
                <a:solidFill>
                  <a:srgbClr val="FF0000"/>
                </a:solidFill>
              </a:rPr>
              <a:t> and </a:t>
            </a:r>
            <a:r>
              <a:rPr lang="ro-RO" sz="3600" dirty="0" smtClean="0">
                <a:solidFill>
                  <a:srgbClr val="FF0000"/>
                </a:solidFill>
              </a:rPr>
              <a:t>S</a:t>
            </a:r>
            <a:r>
              <a:rPr lang="en-US" sz="3600" dirty="0" err="1" smtClean="0">
                <a:solidFill>
                  <a:srgbClr val="FF0000"/>
                </a:solidFill>
              </a:rPr>
              <a:t>ocial</a:t>
            </a:r>
            <a:r>
              <a:rPr lang="en-US" sz="3600" dirty="0" smtClean="0">
                <a:solidFill>
                  <a:srgbClr val="FF0000"/>
                </a:solidFill>
              </a:rPr>
              <a:t> </a:t>
            </a:r>
            <a:r>
              <a:rPr lang="ro-RO" sz="3600" dirty="0" smtClean="0">
                <a:solidFill>
                  <a:srgbClr val="FF0000"/>
                </a:solidFill>
              </a:rPr>
              <a:t>S</a:t>
            </a:r>
            <a:r>
              <a:rPr lang="en-US" sz="3600" dirty="0" err="1" smtClean="0">
                <a:solidFill>
                  <a:srgbClr val="FF0000"/>
                </a:solidFill>
              </a:rPr>
              <a:t>uccess</a:t>
            </a:r>
            <a:r>
              <a:rPr lang="en-US" sz="3600" dirty="0" smtClean="0">
                <a:solidFill>
                  <a:srgbClr val="FF0000"/>
                </a:solidFill>
              </a:rPr>
              <a:t> and </a:t>
            </a:r>
            <a:r>
              <a:rPr lang="ro-RO" sz="3600" dirty="0" smtClean="0">
                <a:solidFill>
                  <a:srgbClr val="FF0000"/>
                </a:solidFill>
              </a:rPr>
              <a:t>R</a:t>
            </a:r>
            <a:r>
              <a:rPr lang="en-US" sz="3600" dirty="0" smtClean="0">
                <a:solidFill>
                  <a:srgbClr val="FF0000"/>
                </a:solidFill>
              </a:rPr>
              <a:t>educe </a:t>
            </a:r>
            <a:r>
              <a:rPr lang="ro-RO" sz="3600" dirty="0" smtClean="0">
                <a:solidFill>
                  <a:srgbClr val="FF0000"/>
                </a:solidFill>
              </a:rPr>
              <a:t>A</a:t>
            </a:r>
            <a:r>
              <a:rPr lang="en-US" sz="3600" dirty="0" err="1" smtClean="0">
                <a:solidFill>
                  <a:srgbClr val="FF0000"/>
                </a:solidFill>
              </a:rPr>
              <a:t>bsenteeism</a:t>
            </a:r>
            <a:r>
              <a:rPr lang="en-US" sz="3600" dirty="0" smtClean="0">
                <a:solidFill>
                  <a:srgbClr val="FF0000"/>
                </a:solidFill>
              </a:rPr>
              <a:t> “</a:t>
            </a:r>
            <a:r>
              <a:rPr lang="ro-RO" sz="3200" dirty="0" smtClean="0">
                <a:solidFill>
                  <a:srgbClr val="FFFF00"/>
                </a:solidFill>
              </a:rPr>
              <a:t/>
            </a:r>
            <a:br>
              <a:rPr lang="ro-RO" sz="3200" dirty="0" smtClean="0">
                <a:solidFill>
                  <a:srgbClr val="FFFF00"/>
                </a:solidFill>
              </a:rPr>
            </a:br>
            <a:r>
              <a:rPr lang="ro-RO" sz="3100" dirty="0" smtClean="0"/>
              <a:t/>
            </a:r>
            <a:br>
              <a:rPr lang="ro-RO" sz="3100" dirty="0" smtClean="0"/>
            </a:br>
            <a:r>
              <a:rPr lang="ro-RO" sz="3100" dirty="0" smtClean="0"/>
              <a:t/>
            </a:r>
            <a:br>
              <a:rPr lang="ro-RO" sz="3100" dirty="0" smtClean="0"/>
            </a:br>
            <a:r>
              <a:rPr lang="en-US" sz="3100" dirty="0" smtClean="0"/>
              <a:t> </a:t>
            </a:r>
            <a:r>
              <a:rPr lang="bg-BG" sz="3100" dirty="0" smtClean="0"/>
              <a:t>№ </a:t>
            </a:r>
            <a:r>
              <a:rPr lang="ro-RO" sz="3200" dirty="0" smtClean="0"/>
              <a:t>2019-1-RO01-KA229-063851_1</a:t>
            </a:r>
            <a:endParaRPr lang="en-US" dirty="0"/>
          </a:p>
        </p:txBody>
      </p:sp>
      <p:sp>
        <p:nvSpPr>
          <p:cNvPr id="6147" name="Subtitle 2"/>
          <p:cNvSpPr>
            <a:spLocks noGrp="1"/>
          </p:cNvSpPr>
          <p:nvPr>
            <p:ph type="subTitle" idx="1"/>
          </p:nvPr>
        </p:nvSpPr>
        <p:spPr>
          <a:xfrm>
            <a:off x="1752601" y="3962400"/>
            <a:ext cx="6589713" cy="2438400"/>
          </a:xfrm>
        </p:spPr>
        <p:txBody>
          <a:bodyPr/>
          <a:lstStyle/>
          <a:p>
            <a:pPr marR="0"/>
            <a:r>
              <a:rPr lang="ro-RO" smtClean="0"/>
              <a:t>2019-2021</a:t>
            </a:r>
          </a:p>
          <a:p>
            <a:pPr marR="0"/>
            <a:r>
              <a:rPr lang="en-US" smtClean="0"/>
              <a:t>Secondary school</a:t>
            </a:r>
            <a:br>
              <a:rPr lang="en-US" smtClean="0"/>
            </a:br>
            <a:r>
              <a:rPr lang="en-US" smtClean="0"/>
              <a:t>"PROF. UNIV. DR. ION STOIA”</a:t>
            </a:r>
          </a:p>
        </p:txBody>
      </p:sp>
      <p:pic>
        <p:nvPicPr>
          <p:cNvPr id="4" name="Image 1"/>
          <p:cNvPicPr>
            <a:picLocks/>
          </p:cNvPicPr>
          <p:nvPr/>
        </p:nvPicPr>
        <p:blipFill>
          <a:blip r:embed="rId2" cstate="print"/>
          <a:srcRect/>
          <a:stretch>
            <a:fillRect/>
          </a:stretch>
        </p:blipFill>
        <p:spPr bwMode="auto">
          <a:xfrm>
            <a:off x="0" y="5381626"/>
            <a:ext cx="3429000" cy="1476375"/>
          </a:xfrm>
          <a:prstGeom prst="rect">
            <a:avLst/>
          </a:prstGeom>
          <a:noFill/>
          <a:ln w="9525">
            <a:noFill/>
            <a:miter lim="800000"/>
            <a:headEnd/>
            <a:tailEnd/>
          </a:ln>
        </p:spPr>
      </p:pic>
      <p:pic>
        <p:nvPicPr>
          <p:cNvPr id="5" name="Picture 4"/>
          <p:cNvPicPr>
            <a:picLocks noChangeAspect="1"/>
          </p:cNvPicPr>
          <p:nvPr/>
        </p:nvPicPr>
        <p:blipFill>
          <a:blip r:embed="rId3" cstate="print"/>
          <a:srcRect/>
          <a:stretch>
            <a:fillRect/>
          </a:stretch>
        </p:blipFill>
        <p:spPr bwMode="auto">
          <a:xfrm>
            <a:off x="0" y="1"/>
            <a:ext cx="1123950" cy="21224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991600" cy="1219200"/>
          </a:xfrm>
        </p:spPr>
        <p:txBody>
          <a:bodyPr>
            <a:normAutofit/>
          </a:bodyPr>
          <a:lstStyle/>
          <a:p>
            <a:pPr lvl="0"/>
            <a:r>
              <a:rPr lang="ro-RO" sz="3600" dirty="0" smtClean="0">
                <a:solidFill>
                  <a:srgbClr val="0041C4"/>
                </a:solidFill>
                <a:latin typeface="Times New Roman" pitchFamily="18" charset="0"/>
                <a:cs typeface="Times New Roman" pitchFamily="18" charset="0"/>
              </a:rPr>
              <a:t>Dacă prietenul tău este miere, tu nu umbla să-l mânânci tot. </a:t>
            </a:r>
            <a:endParaRPr lang="ro-RO" sz="3600" dirty="0">
              <a:solidFill>
                <a:srgbClr val="0041C4"/>
              </a:solidFill>
              <a:latin typeface="Times New Roman" pitchFamily="18" charset="0"/>
              <a:cs typeface="Times New Roman" pitchFamily="18" charset="0"/>
            </a:endParaRPr>
          </a:p>
        </p:txBody>
      </p:sp>
      <p:pic>
        <p:nvPicPr>
          <p:cNvPr id="4" name="Content Placeholder 3" descr="prietenie.jpg"/>
          <p:cNvPicPr>
            <a:picLocks noGrp="1" noChangeAspect="1"/>
          </p:cNvPicPr>
          <p:nvPr>
            <p:ph sz="quarter" idx="1"/>
          </p:nvPr>
        </p:nvPicPr>
        <p:blipFill>
          <a:blip r:embed="rId2" cstate="print"/>
          <a:stretch>
            <a:fillRect/>
          </a:stretch>
        </p:blipFill>
        <p:spPr>
          <a:xfrm>
            <a:off x="1447800" y="2590800"/>
            <a:ext cx="5562600" cy="4046343"/>
          </a:xfrm>
        </p:spPr>
      </p:pic>
      <p:sp>
        <p:nvSpPr>
          <p:cNvPr id="5" name="Wave 4"/>
          <p:cNvSpPr/>
          <p:nvPr/>
        </p:nvSpPr>
        <p:spPr>
          <a:xfrm>
            <a:off x="228600" y="1447800"/>
            <a:ext cx="8610600" cy="15240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If your friend is honey, you should not eat it all</a:t>
            </a:r>
            <a:r>
              <a:rPr lang="ro-RO" sz="3200" dirty="0" smtClean="0">
                <a:solidFill>
                  <a:srgbClr val="0041C4"/>
                </a:solidFill>
                <a:latin typeface="Times New Roman" pitchFamily="18" charset="0"/>
                <a:cs typeface="Times New Roman" pitchFamily="18" charset="0"/>
              </a:rPr>
              <a:t>.</a:t>
            </a:r>
            <a:endParaRPr lang="ro-RO" sz="32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838200"/>
          </a:xfrm>
        </p:spPr>
        <p:txBody>
          <a:bodyPr>
            <a:normAutofit/>
          </a:bodyPr>
          <a:lstStyle/>
          <a:p>
            <a:pPr lvl="0"/>
            <a:r>
              <a:rPr lang="ro-RO" sz="3600" dirty="0" smtClean="0">
                <a:solidFill>
                  <a:srgbClr val="0041C4"/>
                </a:solidFill>
                <a:latin typeface="Times New Roman" pitchFamily="18" charset="0"/>
                <a:cs typeface="Times New Roman" pitchFamily="18" charset="0"/>
              </a:rPr>
              <a:t>Îndoaie-te ca trestia şi vântul nu te va rupe. </a:t>
            </a:r>
            <a:endParaRPr lang="ro-RO" sz="3600" dirty="0">
              <a:solidFill>
                <a:srgbClr val="0041C4"/>
              </a:solidFill>
              <a:latin typeface="Times New Roman" pitchFamily="18" charset="0"/>
              <a:cs typeface="Times New Roman" pitchFamily="18" charset="0"/>
            </a:endParaRPr>
          </a:p>
        </p:txBody>
      </p:sp>
      <p:pic>
        <p:nvPicPr>
          <p:cNvPr id="4" name="Content Placeholder 3" descr="stejar.jpg"/>
          <p:cNvPicPr>
            <a:picLocks noGrp="1" noChangeAspect="1"/>
          </p:cNvPicPr>
          <p:nvPr>
            <p:ph sz="quarter" idx="1"/>
          </p:nvPr>
        </p:nvPicPr>
        <p:blipFill>
          <a:blip r:embed="rId2" cstate="print"/>
          <a:stretch>
            <a:fillRect/>
          </a:stretch>
        </p:blipFill>
        <p:spPr>
          <a:xfrm>
            <a:off x="5791200" y="2057400"/>
            <a:ext cx="2863628" cy="3786676"/>
          </a:xfrm>
        </p:spPr>
      </p:pic>
      <p:sp>
        <p:nvSpPr>
          <p:cNvPr id="5" name="Wave 4"/>
          <p:cNvSpPr/>
          <p:nvPr/>
        </p:nvSpPr>
        <p:spPr>
          <a:xfrm>
            <a:off x="0" y="3124200"/>
            <a:ext cx="6629400" cy="1676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Bend as the reed and the wind will not break you.</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ro-RO" sz="3600" dirty="0" smtClean="0">
                <a:solidFill>
                  <a:srgbClr val="0041C4"/>
                </a:solidFill>
                <a:latin typeface="Times New Roman" pitchFamily="18" charset="0"/>
                <a:cs typeface="Times New Roman" pitchFamily="18" charset="0"/>
              </a:rPr>
              <a:t>Mai bine să-ţi pară rău că ai tăcut decât că ai zis.</a:t>
            </a:r>
            <a:r>
              <a:rPr lang="ro-RO" sz="3200" dirty="0" smtClean="0">
                <a:solidFill>
                  <a:srgbClr val="0041C4"/>
                </a:solidFill>
                <a:latin typeface="Times New Roman" pitchFamily="18" charset="0"/>
                <a:cs typeface="Times New Roman" pitchFamily="18" charset="0"/>
              </a:rPr>
              <a:t> </a:t>
            </a:r>
            <a:endParaRPr lang="ro-RO" sz="3200" dirty="0">
              <a:solidFill>
                <a:srgbClr val="0041C4"/>
              </a:solidFill>
              <a:latin typeface="Times New Roman" pitchFamily="18" charset="0"/>
              <a:cs typeface="Times New Roman" pitchFamily="18" charset="0"/>
            </a:endParaRPr>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5943600" y="1905000"/>
            <a:ext cx="2571750" cy="24955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381000" y="3657600"/>
            <a:ext cx="2133600" cy="2505075"/>
          </a:xfrm>
          <a:prstGeom prst="rect">
            <a:avLst/>
          </a:prstGeom>
          <a:noFill/>
          <a:ln w="9525">
            <a:noFill/>
            <a:miter lim="800000"/>
            <a:headEnd/>
            <a:tailEnd/>
          </a:ln>
          <a:effectLst/>
        </p:spPr>
      </p:pic>
      <p:sp>
        <p:nvSpPr>
          <p:cNvPr id="9" name="Wave 8"/>
          <p:cNvSpPr/>
          <p:nvPr/>
        </p:nvSpPr>
        <p:spPr>
          <a:xfrm rot="1402134">
            <a:off x="896428" y="3061160"/>
            <a:ext cx="7039303" cy="21336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Better to feel sorry that you were silent than that you spoke.</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dirty="0" smtClean="0">
                <a:solidFill>
                  <a:srgbClr val="0041C4"/>
                </a:solidFill>
                <a:latin typeface="Times New Roman" pitchFamily="18" charset="0"/>
                <a:cs typeface="Times New Roman" pitchFamily="18" charset="0"/>
              </a:rPr>
              <a:t>Nu e bun ce e bun, ci e bun ce-mi place mie. </a:t>
            </a:r>
            <a:endParaRPr lang="ro-RO" sz="3600" dirty="0">
              <a:solidFill>
                <a:srgbClr val="0041C4"/>
              </a:solidFill>
              <a:latin typeface="Times New Roman" pitchFamily="18" charset="0"/>
              <a:cs typeface="Times New Roman" pitchFamily="18" charset="0"/>
            </a:endParaRPr>
          </a:p>
        </p:txBody>
      </p:sp>
      <p:pic>
        <p:nvPicPr>
          <p:cNvPr id="4" name="Content Placeholder 3" descr="7552005-r3l8t8d-600-19.jpg"/>
          <p:cNvPicPr>
            <a:picLocks noGrp="1" noChangeAspect="1"/>
          </p:cNvPicPr>
          <p:nvPr>
            <p:ph sz="quarter" idx="1"/>
          </p:nvPr>
        </p:nvPicPr>
        <p:blipFill>
          <a:blip r:embed="rId2" cstate="print"/>
          <a:stretch>
            <a:fillRect/>
          </a:stretch>
        </p:blipFill>
        <p:spPr>
          <a:xfrm>
            <a:off x="381000" y="1676400"/>
            <a:ext cx="3810000" cy="3810000"/>
          </a:xfrm>
        </p:spPr>
      </p:pic>
      <p:sp>
        <p:nvSpPr>
          <p:cNvPr id="5" name="Wave 4"/>
          <p:cNvSpPr/>
          <p:nvPr/>
        </p:nvSpPr>
        <p:spPr>
          <a:xfrm rot="19632686">
            <a:off x="2933172" y="2965276"/>
            <a:ext cx="5948946" cy="2057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It's not good what is good, but it's good what I like.</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1352"/>
          </a:xfrm>
        </p:spPr>
        <p:txBody>
          <a:bodyPr>
            <a:noAutofit/>
          </a:bodyPr>
          <a:lstStyle/>
          <a:p>
            <a:r>
              <a:rPr lang="vi-VN" sz="3200" dirty="0" smtClean="0">
                <a:solidFill>
                  <a:srgbClr val="0041C4"/>
                </a:solidFill>
                <a:latin typeface="Times New Roman" pitchFamily="18" charset="0"/>
                <a:cs typeface="Times New Roman" pitchFamily="18" charset="0"/>
              </a:rPr>
              <a:t>Toţi se plâng de lipsă de bani, dar de lipsă de minte, nimeni</a:t>
            </a:r>
            <a:r>
              <a:rPr lang="ro-RO" sz="3200" dirty="0" smtClean="0">
                <a:solidFill>
                  <a:srgbClr val="0041C4"/>
                </a:solidFill>
                <a:latin typeface="Times New Roman" pitchFamily="18" charset="0"/>
                <a:cs typeface="Times New Roman" pitchFamily="18" charset="0"/>
              </a:rPr>
              <a:t> </a:t>
            </a:r>
            <a:endParaRPr lang="ro-RO" sz="3200" dirty="0">
              <a:solidFill>
                <a:srgbClr val="0041C4"/>
              </a:solidFill>
              <a:latin typeface="Times New Roman" pitchFamily="18" charset="0"/>
              <a:cs typeface="Times New Roman" pitchFamily="18" charset="0"/>
            </a:endParaRPr>
          </a:p>
        </p:txBody>
      </p:sp>
      <p:pic>
        <p:nvPicPr>
          <p:cNvPr id="8" name="Content Placeholder 7" descr="800x0_14646718631dcd8fae.jpg"/>
          <p:cNvPicPr>
            <a:picLocks noGrp="1" noChangeAspect="1"/>
          </p:cNvPicPr>
          <p:nvPr>
            <p:ph sz="quarter" idx="1"/>
          </p:nvPr>
        </p:nvPicPr>
        <p:blipFill>
          <a:blip r:embed="rId2" cstate="print"/>
          <a:stretch>
            <a:fillRect/>
          </a:stretch>
        </p:blipFill>
        <p:spPr>
          <a:xfrm>
            <a:off x="1752600" y="1524000"/>
            <a:ext cx="5041805" cy="3352800"/>
          </a:xfrm>
        </p:spPr>
      </p:pic>
      <p:sp>
        <p:nvSpPr>
          <p:cNvPr id="9" name="Wave 8"/>
          <p:cNvSpPr/>
          <p:nvPr/>
        </p:nvSpPr>
        <p:spPr>
          <a:xfrm>
            <a:off x="0" y="4648200"/>
            <a:ext cx="9144000" cy="18288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200" dirty="0" smtClean="0">
                <a:solidFill>
                  <a:srgbClr val="0041C4"/>
                </a:solidFill>
              </a:rPr>
              <a:t>Everyone complains about lack of money, but nobody complains about lack of brains.</a:t>
            </a:r>
            <a:endParaRPr lang="ro-RO" sz="32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Unii vorbesc ce ştiu şi unii ştiu ce vorbesc. </a:t>
            </a:r>
            <a:endParaRPr lang="ro-RO" sz="3600" dirty="0">
              <a:solidFill>
                <a:srgbClr val="0041C4"/>
              </a:solidFill>
              <a:latin typeface="Times New Roman" pitchFamily="18" charset="0"/>
              <a:cs typeface="Times New Roman" pitchFamily="18" charset="0"/>
            </a:endParaRPr>
          </a:p>
        </p:txBody>
      </p:sp>
      <p:pic>
        <p:nvPicPr>
          <p:cNvPr id="4098" name="Picture 2" descr="C:\Users\user\Desktop\invatatura-702x336.jpg"/>
          <p:cNvPicPr>
            <a:picLocks noChangeAspect="1" noChangeArrowheads="1"/>
          </p:cNvPicPr>
          <p:nvPr/>
        </p:nvPicPr>
        <p:blipFill>
          <a:blip r:embed="rId2" cstate="print"/>
          <a:srcRect/>
          <a:stretch>
            <a:fillRect/>
          </a:stretch>
        </p:blipFill>
        <p:spPr bwMode="auto">
          <a:xfrm>
            <a:off x="914400" y="2971800"/>
            <a:ext cx="6686550" cy="3200400"/>
          </a:xfrm>
          <a:prstGeom prst="rect">
            <a:avLst/>
          </a:prstGeom>
          <a:noFill/>
        </p:spPr>
      </p:pic>
      <p:sp>
        <p:nvSpPr>
          <p:cNvPr id="6" name="Wave 5"/>
          <p:cNvSpPr/>
          <p:nvPr/>
        </p:nvSpPr>
        <p:spPr>
          <a:xfrm>
            <a:off x="381000" y="1752600"/>
            <a:ext cx="8534400" cy="19812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Some speak what they know and some know what they speak about.</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verbe-despre-carte-702x336.jpg"/>
          <p:cNvPicPr>
            <a:picLocks noGrp="1" noChangeAspect="1"/>
          </p:cNvPicPr>
          <p:nvPr>
            <p:ph sz="quarter" idx="1"/>
          </p:nvPr>
        </p:nvPicPr>
        <p:blipFill>
          <a:blip r:embed="rId2" cstate="print"/>
          <a:stretch>
            <a:fillRect/>
          </a:stretch>
        </p:blipFill>
        <p:spPr>
          <a:xfrm>
            <a:off x="1295400" y="3124200"/>
            <a:ext cx="6686550" cy="3200400"/>
          </a:xfrm>
        </p:spPr>
      </p:pic>
      <p:sp>
        <p:nvSpPr>
          <p:cNvPr id="6" name="Wave 5"/>
          <p:cNvSpPr/>
          <p:nvPr/>
        </p:nvSpPr>
        <p:spPr>
          <a:xfrm>
            <a:off x="304800" y="1676400"/>
            <a:ext cx="8458200" cy="2057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Where the school rises, the earth is blooming.</a:t>
            </a:r>
            <a:endParaRPr lang="ro-RO" sz="3600" dirty="0">
              <a:solidFill>
                <a:srgbClr val="0041C4"/>
              </a:solidFill>
              <a:latin typeface="Times New Roman" pitchFamily="18" charset="0"/>
              <a:cs typeface="Times New Roman" pitchFamily="18" charset="0"/>
            </a:endParaRPr>
          </a:p>
        </p:txBody>
      </p:sp>
      <p:sp>
        <p:nvSpPr>
          <p:cNvPr id="8" name="Title 7"/>
          <p:cNvSpPr>
            <a:spLocks noGrp="1"/>
          </p:cNvSpPr>
          <p:nvPr>
            <p:ph type="title"/>
          </p:nvPr>
        </p:nvSpPr>
        <p:spPr>
          <a:xfrm>
            <a:off x="301752" y="228600"/>
            <a:ext cx="8842248" cy="685800"/>
          </a:xfrm>
        </p:spPr>
        <p:txBody>
          <a:bodyPr>
            <a:noAutofit/>
          </a:bodyPr>
          <a:lstStyle/>
          <a:p>
            <a:pPr lvl="0"/>
            <a:r>
              <a:rPr lang="ro-RO" sz="3600" dirty="0" smtClean="0">
                <a:solidFill>
                  <a:srgbClr val="0041C4"/>
                </a:solidFill>
                <a:latin typeface="Times New Roman" pitchFamily="18" charset="0"/>
                <a:cs typeface="Times New Roman" pitchFamily="18" charset="0"/>
              </a:rPr>
              <a:t>Unde scoala se iveste, pamantul se-mbogateste</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epsidra.jpg"/>
          <p:cNvPicPr>
            <a:picLocks noGrp="1" noChangeAspect="1"/>
          </p:cNvPicPr>
          <p:nvPr>
            <p:ph sz="quarter" idx="4294967295"/>
          </p:nvPr>
        </p:nvPicPr>
        <p:blipFill>
          <a:blip r:embed="rId2" cstate="print"/>
          <a:stretch>
            <a:fillRect/>
          </a:stretch>
        </p:blipFill>
        <p:spPr>
          <a:xfrm>
            <a:off x="0" y="1905000"/>
            <a:ext cx="4675061" cy="3505200"/>
          </a:xfrm>
        </p:spPr>
      </p:pic>
      <p:sp>
        <p:nvSpPr>
          <p:cNvPr id="5" name="Wave 4"/>
          <p:cNvSpPr/>
          <p:nvPr/>
        </p:nvSpPr>
        <p:spPr>
          <a:xfrm>
            <a:off x="3200400" y="2667000"/>
            <a:ext cx="5410200" cy="2819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Time is the best teacher because he teaches us everything</a:t>
            </a:r>
            <a:endParaRPr lang="ro-RO" sz="3600" dirty="0">
              <a:solidFill>
                <a:srgbClr val="0041C4"/>
              </a:solidFill>
              <a:latin typeface="Times New Roman" pitchFamily="18" charset="0"/>
              <a:cs typeface="Times New Roman" pitchFamily="18" charset="0"/>
            </a:endParaRPr>
          </a:p>
        </p:txBody>
      </p:sp>
      <p:sp>
        <p:nvSpPr>
          <p:cNvPr id="7" name="Title 1"/>
          <p:cNvSpPr txBox="1">
            <a:spLocks/>
          </p:cNvSpPr>
          <p:nvPr/>
        </p:nvSpPr>
        <p:spPr>
          <a:xfrm>
            <a:off x="0" y="0"/>
            <a:ext cx="8991600" cy="1219200"/>
          </a:xfrm>
          <a:prstGeom prst="rect">
            <a:avLst/>
          </a:prstGeom>
        </p:spPr>
        <p:txBody>
          <a:bodyPr>
            <a:noAutofit/>
          </a:bodyPr>
          <a:lstStyle/>
          <a:p>
            <a:pPr lvl="0" algn="ctr" fontAlgn="base"/>
            <a:r>
              <a:rPr lang="ro-RO" sz="3600" dirty="0" smtClean="0">
                <a:solidFill>
                  <a:srgbClr val="0041C4"/>
                </a:solidFill>
                <a:latin typeface="Times New Roman" pitchFamily="18" charset="0"/>
                <a:cs typeface="Times New Roman" pitchFamily="18" charset="0"/>
              </a:rPr>
              <a:t>Timpul e dascalul cel mai bun, fiindca el ne-nvata toate</a:t>
            </a:r>
            <a:endParaRPr lang="ro-RO" sz="3600" b="1"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623048" cy="758952"/>
          </a:xfrm>
        </p:spPr>
        <p:txBody>
          <a:bodyPr>
            <a:normAutofit/>
          </a:bodyPr>
          <a:lstStyle/>
          <a:p>
            <a:r>
              <a:rPr lang="ro-RO" sz="3600" dirty="0" smtClean="0">
                <a:solidFill>
                  <a:srgbClr val="0041C4"/>
                </a:solidFill>
                <a:latin typeface="Times New Roman" pitchFamily="18" charset="0"/>
                <a:cs typeface="Times New Roman" pitchFamily="18" charset="0"/>
              </a:rPr>
              <a:t>Tot pațitu-i priceput</a:t>
            </a:r>
            <a:endParaRPr lang="ro-RO" sz="3600" u="sng" dirty="0">
              <a:solidFill>
                <a:srgbClr val="0041C4"/>
              </a:solidFill>
              <a:latin typeface="Times New Roman" pitchFamily="18" charset="0"/>
              <a:cs typeface="Times New Roman" pitchFamily="18" charset="0"/>
            </a:endParaRPr>
          </a:p>
        </p:txBody>
      </p:sp>
      <p:pic>
        <p:nvPicPr>
          <p:cNvPr id="4" name="Content Placeholder 3" descr="proverbe-pentru-copii.png"/>
          <p:cNvPicPr>
            <a:picLocks noGrp="1" noChangeAspect="1"/>
          </p:cNvPicPr>
          <p:nvPr>
            <p:ph sz="quarter" idx="1"/>
          </p:nvPr>
        </p:nvPicPr>
        <p:blipFill>
          <a:blip r:embed="rId2" cstate="print"/>
          <a:stretch>
            <a:fillRect/>
          </a:stretch>
        </p:blipFill>
        <p:spPr>
          <a:xfrm>
            <a:off x="609600" y="2133600"/>
            <a:ext cx="3511826" cy="4038600"/>
          </a:xfrm>
        </p:spPr>
      </p:pic>
      <p:sp>
        <p:nvSpPr>
          <p:cNvPr id="6" name="Wave 5"/>
          <p:cNvSpPr/>
          <p:nvPr/>
        </p:nvSpPr>
        <p:spPr>
          <a:xfrm>
            <a:off x="1981200" y="1828800"/>
            <a:ext cx="6324600" cy="14478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He who encountered knows</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915400" cy="1143000"/>
          </a:xfrm>
        </p:spPr>
        <p:txBody>
          <a:bodyPr>
            <a:noAutofit/>
          </a:bodyPr>
          <a:lstStyle/>
          <a:p>
            <a:r>
              <a:rPr lang="ro-RO" sz="3600" dirty="0" smtClean="0">
                <a:solidFill>
                  <a:srgbClr val="0041C4"/>
                </a:solidFill>
                <a:latin typeface="Times New Roman" pitchFamily="18" charset="0"/>
                <a:cs typeface="Times New Roman" pitchFamily="18" charset="0"/>
              </a:rPr>
              <a:t>Strange omul ca furnica, cand moare, nu ia nimica</a:t>
            </a:r>
            <a:endParaRPr lang="ro-RO" sz="3600" dirty="0">
              <a:solidFill>
                <a:srgbClr val="0041C4"/>
              </a:solidFill>
              <a:latin typeface="Times New Roman" pitchFamily="18" charset="0"/>
              <a:cs typeface="Times New Roman" pitchFamily="18" charset="0"/>
            </a:endParaRPr>
          </a:p>
        </p:txBody>
      </p:sp>
      <p:pic>
        <p:nvPicPr>
          <p:cNvPr id="4" name="Content Placeholder 3" descr="88054029faff09fb3657be0508775dfd.jpg"/>
          <p:cNvPicPr>
            <a:picLocks noGrp="1" noChangeAspect="1"/>
          </p:cNvPicPr>
          <p:nvPr>
            <p:ph sz="quarter" idx="1"/>
          </p:nvPr>
        </p:nvPicPr>
        <p:blipFill>
          <a:blip r:embed="rId2" cstate="print"/>
          <a:stretch>
            <a:fillRect/>
          </a:stretch>
        </p:blipFill>
        <p:spPr>
          <a:xfrm>
            <a:off x="1828800" y="1600200"/>
            <a:ext cx="4343400" cy="4343400"/>
          </a:xfrm>
        </p:spPr>
      </p:pic>
      <p:sp>
        <p:nvSpPr>
          <p:cNvPr id="5" name="Wave 4"/>
          <p:cNvSpPr/>
          <p:nvPr/>
        </p:nvSpPr>
        <p:spPr>
          <a:xfrm>
            <a:off x="381000" y="4495800"/>
            <a:ext cx="8382000" cy="19812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Man gathers as an ant when he dies does not take anything</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295400"/>
          </a:xfrm>
        </p:spPr>
        <p:txBody>
          <a:bodyPr>
            <a:normAutofit fontScale="62500" lnSpcReduction="20000"/>
          </a:bodyPr>
          <a:lstStyle/>
          <a:p>
            <a:r>
              <a:rPr lang="ro-RO" sz="12800" dirty="0" smtClean="0">
                <a:solidFill>
                  <a:schemeClr val="tx1"/>
                </a:solidFill>
                <a:latin typeface="Andalus" pitchFamily="18" charset="-78"/>
                <a:cs typeface="Andalus" pitchFamily="18" charset="-78"/>
              </a:rPr>
              <a:t>PROVERBS</a:t>
            </a:r>
          </a:p>
          <a:p>
            <a:endParaRPr lang="ro-RO" dirty="0"/>
          </a:p>
        </p:txBody>
      </p:sp>
      <p:sp>
        <p:nvSpPr>
          <p:cNvPr id="2" name="Title 1"/>
          <p:cNvSpPr>
            <a:spLocks noGrp="1"/>
          </p:cNvSpPr>
          <p:nvPr>
            <p:ph type="ctrTitle"/>
          </p:nvPr>
        </p:nvSpPr>
        <p:spPr>
          <a:xfrm>
            <a:off x="685800" y="609600"/>
            <a:ext cx="7772400" cy="1470025"/>
          </a:xfrm>
        </p:spPr>
        <p:txBody>
          <a:bodyPr>
            <a:normAutofit/>
          </a:bodyPr>
          <a:lstStyle/>
          <a:p>
            <a:r>
              <a:rPr lang="ro-RO" sz="7200" dirty="0" smtClean="0">
                <a:solidFill>
                  <a:srgbClr val="0041C4"/>
                </a:solidFill>
                <a:latin typeface="Andalus" pitchFamily="18" charset="-78"/>
                <a:cs typeface="Andalus" pitchFamily="18" charset="-78"/>
              </a:rPr>
              <a:t>PROVERBE</a:t>
            </a:r>
            <a:endParaRPr lang="ro-RO" sz="7200" dirty="0">
              <a:solidFill>
                <a:srgbClr val="0041C4"/>
              </a:solidFill>
              <a:latin typeface="Andalus" pitchFamily="18" charset="-78"/>
              <a:cs typeface="Andalus" pitchFamily="18" charset="-78"/>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Tot ce e prea mult nu e sanatos</a:t>
            </a:r>
            <a:endParaRPr lang="ro-RO" sz="3600" dirty="0">
              <a:solidFill>
                <a:srgbClr val="0041C4"/>
              </a:solidFill>
              <a:latin typeface="Times New Roman" pitchFamily="18" charset="0"/>
              <a:cs typeface="Times New Roman" pitchFamily="18" charset="0"/>
            </a:endParaRPr>
          </a:p>
        </p:txBody>
      </p:sp>
      <p:pic>
        <p:nvPicPr>
          <p:cNvPr id="6" name="Content Placeholder 5" descr="2-3-02-ad.jpg"/>
          <p:cNvPicPr>
            <a:picLocks noGrp="1" noChangeAspect="1"/>
          </p:cNvPicPr>
          <p:nvPr>
            <p:ph sz="quarter" idx="1"/>
          </p:nvPr>
        </p:nvPicPr>
        <p:blipFill>
          <a:blip r:embed="rId2" cstate="print"/>
          <a:stretch>
            <a:fillRect/>
          </a:stretch>
        </p:blipFill>
        <p:spPr>
          <a:xfrm>
            <a:off x="1066800" y="1447800"/>
            <a:ext cx="6858000" cy="4572000"/>
          </a:xfrm>
        </p:spPr>
      </p:pic>
      <p:sp>
        <p:nvSpPr>
          <p:cNvPr id="7" name="Wave 6"/>
          <p:cNvSpPr/>
          <p:nvPr/>
        </p:nvSpPr>
        <p:spPr>
          <a:xfrm>
            <a:off x="685800" y="4953000"/>
            <a:ext cx="7543800" cy="13716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All that's too much is not healthy</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1295400"/>
          </a:xfrm>
        </p:spPr>
        <p:txBody>
          <a:bodyPr>
            <a:noAutofit/>
          </a:bodyPr>
          <a:lstStyle/>
          <a:p>
            <a:pPr lvl="0"/>
            <a:r>
              <a:rPr lang="ro-RO" sz="3600" dirty="0" smtClean="0">
                <a:solidFill>
                  <a:srgbClr val="0041C4"/>
                </a:solidFill>
                <a:latin typeface="Times New Roman" pitchFamily="18" charset="0"/>
                <a:cs typeface="Times New Roman" pitchFamily="18" charset="0"/>
              </a:rPr>
              <a:t>Tinerii inaintea batranilor sa aiba ochi iara nu gura</a:t>
            </a:r>
            <a:endParaRPr lang="ro-RO" sz="3600" dirty="0">
              <a:solidFill>
                <a:srgbClr val="0041C4"/>
              </a:solidFill>
              <a:latin typeface="Times New Roman" pitchFamily="18" charset="0"/>
              <a:cs typeface="Times New Roman" pitchFamily="18" charset="0"/>
            </a:endParaRPr>
          </a:p>
        </p:txBody>
      </p:sp>
      <p:pic>
        <p:nvPicPr>
          <p:cNvPr id="4" name="Content Placeholder 3" descr="646x404.jpg"/>
          <p:cNvPicPr>
            <a:picLocks noGrp="1" noChangeAspect="1"/>
          </p:cNvPicPr>
          <p:nvPr>
            <p:ph sz="quarter" idx="1"/>
          </p:nvPr>
        </p:nvPicPr>
        <p:blipFill>
          <a:blip r:embed="rId2" cstate="print"/>
          <a:stretch>
            <a:fillRect/>
          </a:stretch>
        </p:blipFill>
        <p:spPr>
          <a:xfrm>
            <a:off x="1295400" y="2667000"/>
            <a:ext cx="6153150" cy="3848100"/>
          </a:xfrm>
        </p:spPr>
      </p:pic>
      <p:sp>
        <p:nvSpPr>
          <p:cNvPr id="40961" name="Rectangle 1"/>
          <p:cNvSpPr>
            <a:spLocks noChangeArrowheads="1"/>
          </p:cNvSpPr>
          <p:nvPr/>
        </p:nvSpPr>
        <p:spPr bwMode="auto">
          <a:xfrm>
            <a:off x="0" y="0"/>
            <a:ext cx="494585" cy="323165"/>
          </a:xfrm>
          <a:prstGeom prst="rect">
            <a:avLst/>
          </a:prstGeom>
          <a:solidFill>
            <a:srgbClr val="FFFFFF"/>
          </a:solidFill>
          <a:ln w="9525">
            <a:noFill/>
            <a:miter lim="800000"/>
            <a:headEnd/>
            <a:tailEnd/>
          </a:ln>
          <a:effectLst/>
        </p:spPr>
        <p:txBody>
          <a:bodyPr vert="horz" wrap="none" lIns="318987"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ro-RO"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Wave 5"/>
          <p:cNvSpPr/>
          <p:nvPr/>
        </p:nvSpPr>
        <p:spPr>
          <a:xfrm>
            <a:off x="304800" y="1371600"/>
            <a:ext cx="8610600" cy="19812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The young men facing the elders shall have eyes and no mouth</a:t>
            </a:r>
            <a:endParaRPr lang="ro-RO"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r>
              <a:rPr lang="ro-RO" sz="3600" dirty="0" smtClean="0">
                <a:solidFill>
                  <a:srgbClr val="0041C4"/>
                </a:solidFill>
                <a:latin typeface="Times New Roman" pitchFamily="18" charset="0"/>
                <a:cs typeface="Times New Roman" pitchFamily="18" charset="0"/>
              </a:rPr>
              <a:t>Vorbă multa, saracia omului</a:t>
            </a:r>
            <a:endParaRPr lang="ro-RO" sz="3600" b="1" dirty="0">
              <a:solidFill>
                <a:srgbClr val="0041C4"/>
              </a:solidFill>
              <a:latin typeface="Times New Roman" pitchFamily="18" charset="0"/>
              <a:cs typeface="Times New Roman" pitchFamily="18" charset="0"/>
            </a:endParaRPr>
          </a:p>
        </p:txBody>
      </p:sp>
      <p:pic>
        <p:nvPicPr>
          <p:cNvPr id="4" name="Content Placeholder 3" descr="vorba.jpg"/>
          <p:cNvPicPr>
            <a:picLocks noGrp="1" noChangeAspect="1"/>
          </p:cNvPicPr>
          <p:nvPr>
            <p:ph sz="quarter" idx="1"/>
          </p:nvPr>
        </p:nvPicPr>
        <p:blipFill>
          <a:blip r:embed="rId2" cstate="print"/>
          <a:stretch>
            <a:fillRect/>
          </a:stretch>
        </p:blipFill>
        <p:spPr>
          <a:xfrm>
            <a:off x="1524000" y="1828800"/>
            <a:ext cx="6096000" cy="4572000"/>
          </a:xfrm>
        </p:spPr>
      </p:pic>
      <p:sp>
        <p:nvSpPr>
          <p:cNvPr id="5" name="Wave 4"/>
          <p:cNvSpPr/>
          <p:nvPr/>
        </p:nvSpPr>
        <p:spPr>
          <a:xfrm>
            <a:off x="1066800" y="1600200"/>
            <a:ext cx="6858000" cy="1295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Much talk, man's poverty</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Timpul pierdut nu se mai intoarce</a:t>
            </a:r>
            <a:endParaRPr lang="ro-RO" sz="3600" dirty="0">
              <a:solidFill>
                <a:srgbClr val="0041C4"/>
              </a:solidFill>
              <a:latin typeface="Times New Roman" pitchFamily="18" charset="0"/>
              <a:cs typeface="Times New Roman" pitchFamily="18" charset="0"/>
            </a:endParaRPr>
          </a:p>
        </p:txBody>
      </p:sp>
      <p:pic>
        <p:nvPicPr>
          <p:cNvPr id="43010" name="Picture 2"/>
          <p:cNvPicPr>
            <a:picLocks noGrp="1" noChangeAspect="1" noChangeArrowheads="1"/>
          </p:cNvPicPr>
          <p:nvPr>
            <p:ph sz="quarter" idx="1"/>
          </p:nvPr>
        </p:nvPicPr>
        <p:blipFill>
          <a:blip r:embed="rId2" cstate="print"/>
          <a:srcRect/>
          <a:stretch>
            <a:fillRect/>
          </a:stretch>
        </p:blipFill>
        <p:spPr bwMode="auto">
          <a:xfrm>
            <a:off x="152400" y="1447800"/>
            <a:ext cx="6553200" cy="4935464"/>
          </a:xfrm>
          <a:prstGeom prst="rect">
            <a:avLst/>
          </a:prstGeom>
          <a:noFill/>
          <a:ln w="9525">
            <a:noFill/>
            <a:miter lim="800000"/>
            <a:headEnd/>
            <a:tailEnd/>
          </a:ln>
          <a:effectLst/>
        </p:spPr>
      </p:pic>
      <p:sp>
        <p:nvSpPr>
          <p:cNvPr id="5" name="Wave 4"/>
          <p:cNvSpPr/>
          <p:nvPr/>
        </p:nvSpPr>
        <p:spPr>
          <a:xfrm>
            <a:off x="5181600" y="1600200"/>
            <a:ext cx="3962400" cy="19050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The lost time does not return</a:t>
            </a:r>
            <a:endParaRPr lang="ro-RO"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Toata pasarea isi apara puii</a:t>
            </a:r>
            <a:endParaRPr lang="ro-RO" sz="3600" dirty="0">
              <a:solidFill>
                <a:srgbClr val="0041C4"/>
              </a:solidFill>
              <a:latin typeface="Times New Roman" pitchFamily="18" charset="0"/>
              <a:cs typeface="Times New Roman" pitchFamily="18" charset="0"/>
            </a:endParaRPr>
          </a:p>
        </p:txBody>
      </p:sp>
      <p:pic>
        <p:nvPicPr>
          <p:cNvPr id="4" name="Content Placeholder 3" descr="LebadaNeagra11.jpg"/>
          <p:cNvPicPr>
            <a:picLocks noGrp="1" noChangeAspect="1"/>
          </p:cNvPicPr>
          <p:nvPr>
            <p:ph sz="quarter" idx="1"/>
          </p:nvPr>
        </p:nvPicPr>
        <p:blipFill>
          <a:blip r:embed="rId2" cstate="print"/>
          <a:stretch>
            <a:fillRect/>
          </a:stretch>
        </p:blipFill>
        <p:spPr>
          <a:xfrm>
            <a:off x="3429000" y="2819400"/>
            <a:ext cx="5375180" cy="3571331"/>
          </a:xfrm>
        </p:spPr>
      </p:pic>
      <p:sp>
        <p:nvSpPr>
          <p:cNvPr id="5" name="Wave 4"/>
          <p:cNvSpPr/>
          <p:nvPr/>
        </p:nvSpPr>
        <p:spPr>
          <a:xfrm>
            <a:off x="533400" y="1981200"/>
            <a:ext cx="7239000" cy="13716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All birds defend their offspring</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219200"/>
          </a:xfrm>
        </p:spPr>
        <p:txBody>
          <a:bodyPr>
            <a:noAutofit/>
          </a:bodyPr>
          <a:lstStyle/>
          <a:p>
            <a:pPr lvl="0" fontAlgn="base"/>
            <a:r>
              <a:rPr lang="ro-RO" sz="3600" dirty="0" smtClean="0">
                <a:solidFill>
                  <a:srgbClr val="0041C4"/>
                </a:solidFill>
                <a:latin typeface="Times New Roman" pitchFamily="18" charset="0"/>
                <a:cs typeface="Times New Roman" pitchFamily="18" charset="0"/>
              </a:rPr>
              <a:t>Spune-mi cu cine te insotesti, ca sa-ti spun cine esti</a:t>
            </a:r>
            <a:endParaRPr lang="ro-RO" sz="3600" b="1" dirty="0">
              <a:solidFill>
                <a:srgbClr val="0041C4"/>
              </a:solidFill>
              <a:latin typeface="Times New Roman" pitchFamily="18" charset="0"/>
              <a:cs typeface="Times New Roman" pitchFamily="18" charset="0"/>
            </a:endParaRPr>
          </a:p>
        </p:txBody>
      </p:sp>
      <p:pic>
        <p:nvPicPr>
          <p:cNvPr id="4" name="Content Placeholder 3" descr="20su3ci1.jpg"/>
          <p:cNvPicPr>
            <a:picLocks noGrp="1" noChangeAspect="1"/>
          </p:cNvPicPr>
          <p:nvPr>
            <p:ph sz="quarter" idx="1"/>
          </p:nvPr>
        </p:nvPicPr>
        <p:blipFill>
          <a:blip r:embed="rId2" cstate="print"/>
          <a:stretch>
            <a:fillRect/>
          </a:stretch>
        </p:blipFill>
        <p:spPr>
          <a:xfrm>
            <a:off x="457200" y="1752600"/>
            <a:ext cx="5063576" cy="4114800"/>
          </a:xfrm>
        </p:spPr>
      </p:pic>
      <p:sp>
        <p:nvSpPr>
          <p:cNvPr id="5" name="Wave 4"/>
          <p:cNvSpPr/>
          <p:nvPr/>
        </p:nvSpPr>
        <p:spPr>
          <a:xfrm>
            <a:off x="5029200" y="1905000"/>
            <a:ext cx="3810000" cy="41148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Tell me who you gather with to tell you who you are</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r>
              <a:rPr lang="ro-RO" sz="3600" dirty="0" smtClean="0">
                <a:solidFill>
                  <a:srgbClr val="0041C4"/>
                </a:solidFill>
                <a:latin typeface="Times New Roman" pitchFamily="18" charset="0"/>
                <a:cs typeface="Times New Roman" pitchFamily="18" charset="0"/>
              </a:rPr>
              <a:t>Unde mananca doi, mananca si al treilea</a:t>
            </a:r>
            <a:endParaRPr lang="ro-RO" sz="3600" b="1" dirty="0">
              <a:solidFill>
                <a:srgbClr val="0041C4"/>
              </a:solidFill>
              <a:latin typeface="Times New Roman" pitchFamily="18" charset="0"/>
              <a:cs typeface="Times New Roman" pitchFamily="18" charset="0"/>
            </a:endParaRPr>
          </a:p>
        </p:txBody>
      </p:sp>
      <p:pic>
        <p:nvPicPr>
          <p:cNvPr id="4" name="Content Placeholder 3" descr="img.jpg"/>
          <p:cNvPicPr>
            <a:picLocks noGrp="1" noChangeAspect="1"/>
          </p:cNvPicPr>
          <p:nvPr>
            <p:ph sz="quarter" idx="1"/>
          </p:nvPr>
        </p:nvPicPr>
        <p:blipFill>
          <a:blip r:embed="rId2" cstate="print"/>
          <a:stretch>
            <a:fillRect/>
          </a:stretch>
        </p:blipFill>
        <p:spPr>
          <a:xfrm>
            <a:off x="533400" y="1524000"/>
            <a:ext cx="8001000" cy="5133975"/>
          </a:xfrm>
        </p:spPr>
      </p:pic>
      <p:sp>
        <p:nvSpPr>
          <p:cNvPr id="5" name="Wave 4"/>
          <p:cNvSpPr/>
          <p:nvPr/>
        </p:nvSpPr>
        <p:spPr>
          <a:xfrm>
            <a:off x="533400" y="5410200"/>
            <a:ext cx="8001000" cy="11430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Where eat two, eats also the third one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dirty="0" smtClean="0">
                <a:solidFill>
                  <a:srgbClr val="0041C4"/>
                </a:solidFill>
                <a:latin typeface="Times New Roman" pitchFamily="18" charset="0"/>
                <a:cs typeface="Times New Roman" pitchFamily="18" charset="0"/>
              </a:rPr>
              <a:t>Vorba batraneasca multi bani pretuieste</a:t>
            </a:r>
            <a:endParaRPr lang="ro-RO" sz="3600" dirty="0">
              <a:solidFill>
                <a:srgbClr val="0041C4"/>
              </a:solidFill>
              <a:latin typeface="Times New Roman" pitchFamily="18" charset="0"/>
              <a:cs typeface="Times New Roman" pitchFamily="18" charset="0"/>
            </a:endParaRPr>
          </a:p>
        </p:txBody>
      </p:sp>
      <p:pic>
        <p:nvPicPr>
          <p:cNvPr id="4" name="Content Placeholder 3" descr="524852_537361209649308_2141763781_n.jpg"/>
          <p:cNvPicPr>
            <a:picLocks noGrp="1" noChangeAspect="1"/>
          </p:cNvPicPr>
          <p:nvPr>
            <p:ph sz="quarter" idx="1"/>
          </p:nvPr>
        </p:nvPicPr>
        <p:blipFill>
          <a:blip r:embed="rId2" cstate="print"/>
          <a:stretch>
            <a:fillRect/>
          </a:stretch>
        </p:blipFill>
        <p:spPr>
          <a:xfrm>
            <a:off x="5334000" y="1447800"/>
            <a:ext cx="3294856" cy="4942284"/>
          </a:xfrm>
        </p:spPr>
      </p:pic>
      <p:sp>
        <p:nvSpPr>
          <p:cNvPr id="5" name="Wave 4"/>
          <p:cNvSpPr/>
          <p:nvPr/>
        </p:nvSpPr>
        <p:spPr>
          <a:xfrm>
            <a:off x="304800" y="2819400"/>
            <a:ext cx="5181600" cy="2438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ro-RO" sz="3600" dirty="0" smtClean="0">
                <a:solidFill>
                  <a:srgbClr val="0041C4"/>
                </a:solidFill>
                <a:latin typeface="Times New Roman" pitchFamily="18" charset="0"/>
                <a:ea typeface="Calibri" pitchFamily="34" charset="0"/>
                <a:cs typeface="Times New Roman" pitchFamily="18" charset="0"/>
              </a:rPr>
              <a:t>Speaking of the olders, much money cherishes</a:t>
            </a:r>
            <a:endParaRPr lang="ro-RO" sz="3600" dirty="0" smtClean="0">
              <a:solidFill>
                <a:srgbClr val="0041C4"/>
              </a:solidFill>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Cine nu are batrâni, să-si cumpere !</a:t>
            </a:r>
            <a:endParaRPr lang="ro-RO" sz="3600" dirty="0">
              <a:solidFill>
                <a:srgbClr val="0041C4"/>
              </a:solidFill>
              <a:latin typeface="Times New Roman" pitchFamily="18" charset="0"/>
              <a:cs typeface="Times New Roman" pitchFamily="18" charset="0"/>
            </a:endParaRPr>
          </a:p>
        </p:txBody>
      </p:sp>
      <p:pic>
        <p:nvPicPr>
          <p:cNvPr id="4" name="Content Placeholder 3" descr="batrani-maini-820x300.jpg"/>
          <p:cNvPicPr>
            <a:picLocks noGrp="1" noChangeAspect="1"/>
          </p:cNvPicPr>
          <p:nvPr>
            <p:ph sz="quarter" idx="1"/>
          </p:nvPr>
        </p:nvPicPr>
        <p:blipFill>
          <a:blip r:embed="rId2" cstate="print"/>
          <a:stretch>
            <a:fillRect/>
          </a:stretch>
        </p:blipFill>
        <p:spPr>
          <a:xfrm>
            <a:off x="396242" y="1676400"/>
            <a:ext cx="8747758" cy="3200399"/>
          </a:xfrm>
        </p:spPr>
      </p:pic>
      <p:sp>
        <p:nvSpPr>
          <p:cNvPr id="5" name="Wave 4"/>
          <p:cNvSpPr/>
          <p:nvPr/>
        </p:nvSpPr>
        <p:spPr>
          <a:xfrm>
            <a:off x="228600" y="4800600"/>
            <a:ext cx="8915400" cy="16002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Who does not have olders should buy them!</a:t>
            </a:r>
          </a:p>
          <a:p>
            <a:pPr algn="ctr"/>
            <a:endParaRPr lang="ro-RO" dirty="0"/>
          </a:p>
        </p:txBody>
      </p:sp>
      <p:sp>
        <p:nvSpPr>
          <p:cNvPr id="491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o-RO" sz="14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Who does not have olders should buy them!</a:t>
            </a:r>
            <a:endParaRPr kumimoji="0" lang="ro-RO"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sz="3600" dirty="0" smtClean="0">
                <a:solidFill>
                  <a:srgbClr val="0041C4"/>
                </a:solidFill>
                <a:latin typeface="Times New Roman" pitchFamily="18" charset="0"/>
                <a:cs typeface="Times New Roman" pitchFamily="18" charset="0"/>
              </a:rPr>
              <a:t>Banul e o mica roata, ce-nvarteste lumea toată</a:t>
            </a:r>
            <a:endParaRPr lang="ro-RO" sz="3600" dirty="0">
              <a:solidFill>
                <a:srgbClr val="0041C4"/>
              </a:solidFill>
              <a:latin typeface="Times New Roman" pitchFamily="18" charset="0"/>
              <a:cs typeface="Times New Roman" pitchFamily="18" charset="0"/>
            </a:endParaRPr>
          </a:p>
        </p:txBody>
      </p:sp>
      <p:pic>
        <p:nvPicPr>
          <p:cNvPr id="4" name="Content Placeholder 3" descr="banul.jpg"/>
          <p:cNvPicPr>
            <a:picLocks noGrp="1" noChangeAspect="1"/>
          </p:cNvPicPr>
          <p:nvPr>
            <p:ph sz="quarter" idx="1"/>
          </p:nvPr>
        </p:nvPicPr>
        <p:blipFill>
          <a:blip r:embed="rId2" cstate="print"/>
          <a:stretch>
            <a:fillRect/>
          </a:stretch>
        </p:blipFill>
        <p:spPr>
          <a:xfrm>
            <a:off x="609600" y="1524000"/>
            <a:ext cx="3886200" cy="4974336"/>
          </a:xfrm>
        </p:spPr>
      </p:pic>
      <p:sp>
        <p:nvSpPr>
          <p:cNvPr id="6" name="Wave 5"/>
          <p:cNvSpPr/>
          <p:nvPr/>
        </p:nvSpPr>
        <p:spPr>
          <a:xfrm rot="1010681">
            <a:off x="3290768" y="2642047"/>
            <a:ext cx="5534262" cy="3020907"/>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Money is a small wheel that makes the whole world spin.</a:t>
            </a:r>
            <a:endParaRPr lang="ro-RO"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ro-RO" dirty="0" smtClean="0">
                <a:solidFill>
                  <a:srgbClr val="0041C4"/>
                </a:solidFill>
              </a:rPr>
              <a:t/>
            </a:r>
            <a:br>
              <a:rPr lang="ro-RO" dirty="0" smtClean="0">
                <a:solidFill>
                  <a:srgbClr val="0041C4"/>
                </a:solidFill>
              </a:rPr>
            </a:br>
            <a:r>
              <a:rPr lang="ro-RO" sz="4000" dirty="0" smtClean="0">
                <a:solidFill>
                  <a:srgbClr val="0041C4"/>
                </a:solidFill>
                <a:latin typeface="Times New Roman" pitchFamily="18" charset="0"/>
                <a:cs typeface="Times New Roman" pitchFamily="18" charset="0"/>
              </a:rPr>
              <a:t>Năravul din fire n</a:t>
            </a:r>
            <a:r>
              <a:rPr lang="en-US" sz="4000" dirty="0" smtClean="0">
                <a:solidFill>
                  <a:srgbClr val="0041C4"/>
                </a:solidFill>
                <a:latin typeface="Times New Roman" pitchFamily="18" charset="0"/>
                <a:cs typeface="Times New Roman" pitchFamily="18" charset="0"/>
              </a:rPr>
              <a:t>-</a:t>
            </a:r>
            <a:r>
              <a:rPr lang="ro-RO" sz="4000" dirty="0" smtClean="0">
                <a:solidFill>
                  <a:srgbClr val="0041C4"/>
                </a:solidFill>
                <a:latin typeface="Times New Roman" pitchFamily="18" charset="0"/>
                <a:cs typeface="Times New Roman" pitchFamily="18" charset="0"/>
              </a:rPr>
              <a:t>are lecuire</a:t>
            </a:r>
            <a:r>
              <a:rPr lang="en-US" sz="4000" dirty="0" smtClean="0">
                <a:solidFill>
                  <a:srgbClr val="0041C4"/>
                </a:solidFill>
                <a:latin typeface="Times New Roman" pitchFamily="18" charset="0"/>
                <a:cs typeface="Times New Roman" pitchFamily="18" charset="0"/>
              </a:rPr>
              <a:t>.</a:t>
            </a:r>
            <a:endParaRPr lang="ro-RO" sz="4000" dirty="0">
              <a:solidFill>
                <a:srgbClr val="0041C4"/>
              </a:solidFill>
              <a:latin typeface="Times New Roman" pitchFamily="18" charset="0"/>
              <a:cs typeface="Times New Roman" pitchFamily="18" charset="0"/>
            </a:endParaRPr>
          </a:p>
        </p:txBody>
      </p:sp>
      <p:pic>
        <p:nvPicPr>
          <p:cNvPr id="7" name="Content Placeholder 6" descr="hot.jpg"/>
          <p:cNvPicPr>
            <a:picLocks noGrp="1" noChangeAspect="1"/>
          </p:cNvPicPr>
          <p:nvPr>
            <p:ph sz="quarter" idx="1"/>
          </p:nvPr>
        </p:nvPicPr>
        <p:blipFill>
          <a:blip r:embed="rId2" cstate="print"/>
          <a:stretch>
            <a:fillRect/>
          </a:stretch>
        </p:blipFill>
        <p:spPr>
          <a:xfrm>
            <a:off x="5181600" y="3886200"/>
            <a:ext cx="3124200" cy="2382658"/>
          </a:xfrm>
        </p:spPr>
      </p:pic>
      <p:pic>
        <p:nvPicPr>
          <p:cNvPr id="1026" name="Picture 2" descr="C:\Users\user\Desktop\fumatori.jpg"/>
          <p:cNvPicPr>
            <a:picLocks noChangeAspect="1" noChangeArrowheads="1"/>
          </p:cNvPicPr>
          <p:nvPr/>
        </p:nvPicPr>
        <p:blipFill>
          <a:blip r:embed="rId3" cstate="print"/>
          <a:srcRect/>
          <a:stretch>
            <a:fillRect/>
          </a:stretch>
        </p:blipFill>
        <p:spPr bwMode="auto">
          <a:xfrm>
            <a:off x="304800" y="1447800"/>
            <a:ext cx="4038600" cy="2333110"/>
          </a:xfrm>
          <a:prstGeom prst="rect">
            <a:avLst/>
          </a:prstGeom>
          <a:noFill/>
        </p:spPr>
      </p:pic>
      <p:sp>
        <p:nvSpPr>
          <p:cNvPr id="6" name="Wave 5"/>
          <p:cNvSpPr/>
          <p:nvPr/>
        </p:nvSpPr>
        <p:spPr>
          <a:xfrm>
            <a:off x="609600" y="3429000"/>
            <a:ext cx="4648200" cy="1676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The vicious has no cure</a:t>
            </a:r>
            <a:endParaRPr lang="ro-RO" sz="3600" dirty="0">
              <a:solidFill>
                <a:srgbClr val="0041C4"/>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noAutofit/>
          </a:bodyPr>
          <a:lstStyle/>
          <a:p>
            <a:r>
              <a:rPr lang="ro-RO" sz="3600" dirty="0" smtClean="0">
                <a:solidFill>
                  <a:srgbClr val="0041C4"/>
                </a:solidFill>
                <a:latin typeface="Times New Roman" pitchFamily="18" charset="0"/>
                <a:cs typeface="Times New Roman" pitchFamily="18" charset="0"/>
              </a:rPr>
              <a:t>Mitul este răsuflarea unui popor care nu vrea să dispară.</a:t>
            </a:r>
            <a:endParaRPr lang="ro-RO" sz="3600" dirty="0">
              <a:solidFill>
                <a:srgbClr val="0041C4"/>
              </a:solidFill>
              <a:latin typeface="Times New Roman" pitchFamily="18" charset="0"/>
              <a:cs typeface="Times New Roman" pitchFamily="18" charset="0"/>
            </a:endParaRPr>
          </a:p>
        </p:txBody>
      </p:sp>
      <p:pic>
        <p:nvPicPr>
          <p:cNvPr id="4" name="Content Placeholder 3" descr="1306244input_file0093033_w747_h373_q100.jpg"/>
          <p:cNvPicPr>
            <a:picLocks noGrp="1" noChangeAspect="1"/>
          </p:cNvPicPr>
          <p:nvPr>
            <p:ph sz="quarter" idx="1"/>
          </p:nvPr>
        </p:nvPicPr>
        <p:blipFill>
          <a:blip r:embed="rId2" cstate="print"/>
          <a:stretch>
            <a:fillRect/>
          </a:stretch>
        </p:blipFill>
        <p:spPr>
          <a:xfrm>
            <a:off x="1524000" y="1676400"/>
            <a:ext cx="5715000" cy="3295650"/>
          </a:xfrm>
        </p:spPr>
      </p:pic>
      <p:sp>
        <p:nvSpPr>
          <p:cNvPr id="5" name="Wave 4"/>
          <p:cNvSpPr/>
          <p:nvPr/>
        </p:nvSpPr>
        <p:spPr>
          <a:xfrm>
            <a:off x="0" y="4724400"/>
            <a:ext cx="8915400" cy="18288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Myth is the breath of a people who does not want to disappear</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Autofit/>
          </a:bodyPr>
          <a:lstStyle/>
          <a:p>
            <a:pPr lvl="0"/>
            <a:r>
              <a:rPr lang="ro-RO" sz="3600" dirty="0" smtClean="0">
                <a:solidFill>
                  <a:srgbClr val="0041C4"/>
                </a:solidFill>
                <a:latin typeface="Times New Roman" pitchFamily="18" charset="0"/>
                <a:cs typeface="Times New Roman" pitchFamily="18" charset="0"/>
              </a:rPr>
              <a:t>Dacă vezi un om, el este fie fratele tău întru religie, fie fratele tău întru umanitate</a:t>
            </a:r>
            <a:endParaRPr lang="ro-RO" sz="3600" dirty="0">
              <a:solidFill>
                <a:srgbClr val="0041C4"/>
              </a:solidFill>
              <a:latin typeface="Times New Roman" pitchFamily="18" charset="0"/>
              <a:cs typeface="Times New Roman" pitchFamily="18" charset="0"/>
            </a:endParaRPr>
          </a:p>
        </p:txBody>
      </p:sp>
      <p:pic>
        <p:nvPicPr>
          <p:cNvPr id="4" name="Content Placeholder 3" descr="646x404 (1).jpg"/>
          <p:cNvPicPr>
            <a:picLocks noGrp="1" noChangeAspect="1"/>
          </p:cNvPicPr>
          <p:nvPr>
            <p:ph sz="quarter" idx="1"/>
          </p:nvPr>
        </p:nvPicPr>
        <p:blipFill>
          <a:blip r:embed="rId2" cstate="print"/>
          <a:stretch>
            <a:fillRect/>
          </a:stretch>
        </p:blipFill>
        <p:spPr>
          <a:xfrm>
            <a:off x="685800" y="1371600"/>
            <a:ext cx="7554363" cy="4724400"/>
          </a:xfrm>
        </p:spPr>
      </p:pic>
      <p:sp>
        <p:nvSpPr>
          <p:cNvPr id="5" name="Wave 4"/>
          <p:cNvSpPr/>
          <p:nvPr/>
        </p:nvSpPr>
        <p:spPr>
          <a:xfrm>
            <a:off x="152400" y="5029200"/>
            <a:ext cx="8991600" cy="18288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"If you see a man, he is either your brother in religion, or your brother in humanity"</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Câinele care latră nu mușcă.</a:t>
            </a:r>
            <a:endParaRPr lang="ro-RO" sz="3600" dirty="0">
              <a:solidFill>
                <a:srgbClr val="0041C4"/>
              </a:solidFill>
              <a:latin typeface="Times New Roman" pitchFamily="18" charset="0"/>
              <a:cs typeface="Times New Roman" pitchFamily="18" charset="0"/>
            </a:endParaRPr>
          </a:p>
        </p:txBody>
      </p:sp>
      <p:pic>
        <p:nvPicPr>
          <p:cNvPr id="4" name="Content Placeholder 3" descr="latra-musca-uite.jpg"/>
          <p:cNvPicPr>
            <a:picLocks noGrp="1" noChangeAspect="1"/>
          </p:cNvPicPr>
          <p:nvPr>
            <p:ph sz="quarter" idx="1"/>
          </p:nvPr>
        </p:nvPicPr>
        <p:blipFill>
          <a:blip r:embed="rId2" cstate="print"/>
          <a:stretch>
            <a:fillRect/>
          </a:stretch>
        </p:blipFill>
        <p:spPr>
          <a:xfrm>
            <a:off x="1295400" y="2438400"/>
            <a:ext cx="6248400" cy="4195354"/>
          </a:xfrm>
        </p:spPr>
      </p:pic>
      <p:sp>
        <p:nvSpPr>
          <p:cNvPr id="5" name="Wave 4"/>
          <p:cNvSpPr/>
          <p:nvPr/>
        </p:nvSpPr>
        <p:spPr>
          <a:xfrm>
            <a:off x="914400" y="1447800"/>
            <a:ext cx="7162800" cy="14478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The dog that barks does not bite.</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Nu haina îl face pe om.</a:t>
            </a:r>
            <a:endParaRPr lang="ro-RO" sz="3600" dirty="0">
              <a:solidFill>
                <a:srgbClr val="0041C4"/>
              </a:solidFill>
              <a:latin typeface="Times New Roman" pitchFamily="18" charset="0"/>
              <a:cs typeface="Times New Roman" pitchFamily="18" charset="0"/>
            </a:endParaRPr>
          </a:p>
        </p:txBody>
      </p:sp>
      <p:pic>
        <p:nvPicPr>
          <p:cNvPr id="4" name="Content Placeholder 3" descr="haina-300x280.jpg"/>
          <p:cNvPicPr>
            <a:picLocks noGrp="1" noChangeAspect="1"/>
          </p:cNvPicPr>
          <p:nvPr>
            <p:ph sz="quarter" idx="1"/>
          </p:nvPr>
        </p:nvPicPr>
        <p:blipFill>
          <a:blip r:embed="rId2" cstate="print"/>
          <a:stretch>
            <a:fillRect/>
          </a:stretch>
        </p:blipFill>
        <p:spPr>
          <a:xfrm>
            <a:off x="5867400" y="3352800"/>
            <a:ext cx="2971800" cy="2773680"/>
          </a:xfrm>
        </p:spPr>
      </p:pic>
      <p:pic>
        <p:nvPicPr>
          <p:cNvPr id="51202" name="Picture 2" descr="C:\Users\user\Desktop\haina-il-face-pe-om1.gif"/>
          <p:cNvPicPr>
            <a:picLocks noChangeAspect="1" noChangeArrowheads="1"/>
          </p:cNvPicPr>
          <p:nvPr/>
        </p:nvPicPr>
        <p:blipFill>
          <a:blip r:embed="rId3" cstate="print"/>
          <a:srcRect/>
          <a:stretch>
            <a:fillRect/>
          </a:stretch>
        </p:blipFill>
        <p:spPr bwMode="auto">
          <a:xfrm>
            <a:off x="304800" y="1600200"/>
            <a:ext cx="3200400" cy="2523067"/>
          </a:xfrm>
          <a:prstGeom prst="rect">
            <a:avLst/>
          </a:prstGeom>
          <a:noFill/>
        </p:spPr>
      </p:pic>
      <p:sp>
        <p:nvSpPr>
          <p:cNvPr id="6" name="Wave 5"/>
          <p:cNvSpPr/>
          <p:nvPr/>
        </p:nvSpPr>
        <p:spPr>
          <a:xfrm rot="19897436">
            <a:off x="340121" y="3106662"/>
            <a:ext cx="6981791" cy="1876023"/>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o-RO" sz="3600" dirty="0" smtClean="0">
                <a:solidFill>
                  <a:srgbClr val="0041C4"/>
                </a:solidFill>
                <a:latin typeface="Times New Roman" pitchFamily="18" charset="0"/>
                <a:cs typeface="Times New Roman" pitchFamily="18" charset="0"/>
              </a:rPr>
              <a:t>Not the coat makes a man.</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smtClean="0">
                <a:solidFill>
                  <a:srgbClr val="0041C4"/>
                </a:solidFill>
                <a:latin typeface="Times New Roman" pitchFamily="18" charset="0"/>
                <a:cs typeface="Times New Roman" pitchFamily="18" charset="0"/>
              </a:rPr>
              <a:t>BIBLIOGRAPHY</a:t>
            </a:r>
            <a:endParaRPr lang="ro-RO" sz="3600" b="1" dirty="0">
              <a:solidFill>
                <a:srgbClr val="0041C4"/>
              </a:solidFill>
              <a:latin typeface="Times New Roman" pitchFamily="18" charset="0"/>
              <a:cs typeface="Times New Roman" pitchFamily="18" charset="0"/>
            </a:endParaRPr>
          </a:p>
        </p:txBody>
      </p:sp>
      <p:sp>
        <p:nvSpPr>
          <p:cNvPr id="8" name="Content Placeholder 7"/>
          <p:cNvSpPr>
            <a:spLocks noGrp="1"/>
          </p:cNvSpPr>
          <p:nvPr>
            <p:ph sz="quarter" idx="1"/>
          </p:nvPr>
        </p:nvSpPr>
        <p:spPr>
          <a:xfrm>
            <a:off x="304800" y="1524000"/>
            <a:ext cx="8839200" cy="4893647"/>
          </a:xfrm>
          <a:prstGeom prst="rect">
            <a:avLst/>
          </a:prstGeom>
        </p:spPr>
        <p:txBody>
          <a:bodyPr wrap="square">
            <a:spAutoFit/>
          </a:bodyPr>
          <a:lstStyle/>
          <a:p>
            <a:pPr lvl="0" algn="just" fontAlgn="base">
              <a:spcBef>
                <a:spcPct val="0"/>
              </a:spcBef>
              <a:spcAft>
                <a:spcPct val="0"/>
              </a:spcAft>
            </a:pPr>
            <a:r>
              <a:rPr lang="ro-RO" sz="2400" dirty="0" smtClean="0">
                <a:solidFill>
                  <a:schemeClr val="tx1">
                    <a:lumMod val="95000"/>
                    <a:lumOff val="5000"/>
                  </a:schemeClr>
                </a:solidFill>
                <a:latin typeface="Times New Roman" pitchFamily="18" charset="0"/>
                <a:ea typeface="Times New Roman" pitchFamily="18" charset="0"/>
                <a:cs typeface="Times New Roman" pitchFamily="18" charset="0"/>
              </a:rPr>
              <a:t>http://proverbe-zicatori.com/</a:t>
            </a:r>
            <a:endParaRPr lang="ro-RO" sz="2400" dirty="0" smtClean="0">
              <a:solidFill>
                <a:schemeClr val="tx1">
                  <a:lumMod val="95000"/>
                  <a:lumOff val="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o-RO" sz="2400" dirty="0" smtClean="0">
                <a:solidFill>
                  <a:schemeClr val="tx1">
                    <a:lumMod val="95000"/>
                    <a:lumOff val="5000"/>
                  </a:schemeClr>
                </a:solidFill>
                <a:latin typeface="Times New Roman" pitchFamily="18" charset="0"/>
                <a:ea typeface="Times New Roman" pitchFamily="18" charset="0"/>
                <a:cs typeface="Times New Roman" pitchFamily="18" charset="0"/>
              </a:rPr>
              <a:t>https://ro.pinterest.com</a:t>
            </a:r>
            <a:endParaRPr lang="ro-RO" sz="2400" dirty="0" smtClean="0">
              <a:solidFill>
                <a:schemeClr val="tx1">
                  <a:lumMod val="95000"/>
                  <a:lumOff val="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o-RO" sz="2400" dirty="0" smtClean="0">
                <a:solidFill>
                  <a:schemeClr val="tx1">
                    <a:lumMod val="95000"/>
                    <a:lumOff val="5000"/>
                  </a:schemeClr>
                </a:solidFill>
                <a:latin typeface="Times New Roman" pitchFamily="18" charset="0"/>
                <a:ea typeface="Times New Roman" pitchFamily="18" charset="0"/>
                <a:cs typeface="Times New Roman" pitchFamily="18" charset="0"/>
              </a:rPr>
              <a:t>http://adevarul.ro/locale/slobozia/</a:t>
            </a:r>
            <a:endParaRPr lang="ro-RO" sz="2400" dirty="0" smtClean="0">
              <a:solidFill>
                <a:schemeClr val="tx1">
                  <a:lumMod val="95000"/>
                  <a:lumOff val="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o-RO" sz="2400" dirty="0" smtClean="0">
                <a:solidFill>
                  <a:schemeClr val="tx1">
                    <a:lumMod val="95000"/>
                    <a:lumOff val="5000"/>
                  </a:schemeClr>
                </a:solidFill>
                <a:latin typeface="Times New Roman" pitchFamily="18" charset="0"/>
                <a:ea typeface="Times New Roman" pitchFamily="18" charset="0"/>
                <a:cs typeface="Times New Roman" pitchFamily="18" charset="0"/>
              </a:rPr>
              <a:t>http://lolzmonster.com/vorba-lunga-saracia-omului-cea-mai-adevarata-zicala-romaneasca/</a:t>
            </a:r>
            <a:endParaRPr lang="ro-RO" sz="2400" dirty="0" smtClean="0">
              <a:solidFill>
                <a:schemeClr val="tx1">
                  <a:lumMod val="95000"/>
                  <a:lumOff val="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o-RO" sz="2400" dirty="0" smtClean="0">
                <a:solidFill>
                  <a:schemeClr val="tx1">
                    <a:lumMod val="95000"/>
                    <a:lumOff val="5000"/>
                  </a:schemeClr>
                </a:solidFill>
                <a:latin typeface="Times New Roman" pitchFamily="18" charset="0"/>
                <a:ea typeface="Times New Roman" pitchFamily="18" charset="0"/>
                <a:cs typeface="Times New Roman" pitchFamily="18" charset="0"/>
              </a:rPr>
              <a:t>http://observator.tv/inedit/numerologie-ce-spune-marimea-familiei-tale-despre-tine</a:t>
            </a:r>
            <a:endParaRPr lang="ro-RO" sz="2400" dirty="0" smtClean="0">
              <a:solidFill>
                <a:schemeClr val="tx1">
                  <a:lumMod val="95000"/>
                  <a:lumOff val="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o-RO" sz="2400" dirty="0" smtClean="0">
                <a:solidFill>
                  <a:schemeClr val="tx1">
                    <a:lumMod val="95000"/>
                    <a:lumOff val="5000"/>
                  </a:schemeClr>
                </a:solidFill>
                <a:latin typeface="Times New Roman" pitchFamily="18" charset="0"/>
                <a:ea typeface="Times New Roman" pitchFamily="18" charset="0"/>
                <a:cs typeface="Times New Roman" pitchFamily="18" charset="0"/>
              </a:rPr>
              <a:t>http://radiocluj.ro/2016/01/17/cine-n-are-batrani-sa-si-cumpere/</a:t>
            </a:r>
            <a:endParaRPr lang="ro-RO" sz="2400" dirty="0" smtClean="0">
              <a:solidFill>
                <a:schemeClr val="tx1">
                  <a:lumMod val="95000"/>
                  <a:lumOff val="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o-RO" sz="2400" dirty="0" smtClean="0">
                <a:solidFill>
                  <a:schemeClr val="tx1">
                    <a:lumMod val="95000"/>
                    <a:lumOff val="5000"/>
                  </a:schemeClr>
                </a:solidFill>
                <a:latin typeface="Times New Roman" pitchFamily="18" charset="0"/>
                <a:ea typeface="Times New Roman" pitchFamily="18" charset="0"/>
                <a:cs typeface="Times New Roman" pitchFamily="18" charset="0"/>
              </a:rPr>
              <a:t>https://laurentiumihai.ro/proverbe-despre-bani/</a:t>
            </a:r>
            <a:endParaRPr lang="ro-RO" sz="2400" dirty="0" smtClean="0">
              <a:solidFill>
                <a:schemeClr val="tx1">
                  <a:lumMod val="95000"/>
                  <a:lumOff val="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o-RO" sz="2400" dirty="0" smtClean="0">
                <a:solidFill>
                  <a:schemeClr val="tx1">
                    <a:lumMod val="95000"/>
                    <a:lumOff val="5000"/>
                  </a:schemeClr>
                </a:solidFill>
                <a:latin typeface="Times New Roman" pitchFamily="18" charset="0"/>
                <a:ea typeface="Times New Roman" pitchFamily="18" charset="0"/>
                <a:cs typeface="Times New Roman" pitchFamily="18" charset="0"/>
              </a:rPr>
              <a:t>http://ziarullumina.ro/miturile-esentiale-ale-culturii-romanesti-miorita-si-mesterul-manole</a:t>
            </a:r>
            <a:endParaRPr lang="ro-RO" sz="2400" dirty="0" smtClean="0">
              <a:solidFill>
                <a:schemeClr val="tx1">
                  <a:lumMod val="95000"/>
                  <a:lumOff val="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o-RO" sz="2400" dirty="0" smtClean="0">
                <a:solidFill>
                  <a:schemeClr val="tx1">
                    <a:lumMod val="95000"/>
                    <a:lumOff val="5000"/>
                  </a:schemeClr>
                </a:solidFill>
                <a:latin typeface="Times New Roman" pitchFamily="18" charset="0"/>
                <a:ea typeface="Times New Roman" pitchFamily="18" charset="0"/>
                <a:cs typeface="Times New Roman" pitchFamily="18" charset="0"/>
              </a:rPr>
              <a:t>http://alinailioi.ro/se-spune-cainii-care-latra-nu-musca/</a:t>
            </a:r>
            <a:endParaRPr lang="ro-RO" sz="2400" dirty="0" smtClean="0">
              <a:solidFill>
                <a:schemeClr val="tx1">
                  <a:lumMod val="95000"/>
                  <a:lumOff val="5000"/>
                </a:schemeClr>
              </a:solidFill>
              <a:latin typeface="Times New Roman" pitchFamily="18" charset="0"/>
              <a:cs typeface="Times New Roman" pitchFamily="18" charset="0"/>
            </a:endParaRPr>
          </a:p>
          <a:p>
            <a:pPr lvl="0" algn="just" eaLnBrk="0" fontAlgn="base" hangingPunct="0">
              <a:spcBef>
                <a:spcPct val="0"/>
              </a:spcBef>
              <a:spcAft>
                <a:spcPct val="0"/>
              </a:spcAft>
            </a:pPr>
            <a:r>
              <a:rPr lang="ro-RO" sz="2400" dirty="0" smtClean="0">
                <a:solidFill>
                  <a:schemeClr val="tx1">
                    <a:lumMod val="95000"/>
                    <a:lumOff val="5000"/>
                  </a:schemeClr>
                </a:solidFill>
                <a:latin typeface="Times New Roman" pitchFamily="18" charset="0"/>
                <a:ea typeface="Times New Roman" pitchFamily="18" charset="0"/>
                <a:cs typeface="Times New Roman" pitchFamily="18" charset="0"/>
              </a:rPr>
              <a:t>https://jurnalspiritual.eu/nu-haina-face-pe-om/</a:t>
            </a:r>
            <a:endParaRPr lang="ro-RO" sz="2400" dirty="0" smtClean="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4" name="Horizontal Scroll 3"/>
          <p:cNvSpPr/>
          <p:nvPr/>
        </p:nvSpPr>
        <p:spPr>
          <a:xfrm>
            <a:off x="1371600" y="3462338"/>
            <a:ext cx="7162800" cy="2938462"/>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 The European Commission is not responsible for any uploaded or submitted content. The content reflects the views only of the European Commission cannot be held responsible for any use which may be made of the information contained therein”</a:t>
            </a:r>
            <a:endParaRPr lang="en-US" dirty="0"/>
          </a:p>
        </p:txBody>
      </p:sp>
      <p:sp>
        <p:nvSpPr>
          <p:cNvPr id="5" name="Horizontal Scroll 4"/>
          <p:cNvSpPr/>
          <p:nvPr/>
        </p:nvSpPr>
        <p:spPr>
          <a:xfrm>
            <a:off x="1143000" y="496888"/>
            <a:ext cx="7543800" cy="2024062"/>
          </a:xfrm>
          <a:prstGeom prst="horizont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1" dirty="0"/>
              <a:t>All rights reserved. No part of this publication may be reproduced, in any form or any means, without permission in writing from the authors.</a:t>
            </a:r>
            <a:endParaRPr lang="en-US" dirty="0"/>
          </a:p>
        </p:txBody>
      </p:sp>
      <p:pic>
        <p:nvPicPr>
          <p:cNvPr id="17413" name="Image 1"/>
          <p:cNvPicPr>
            <a:picLocks noGrp="1"/>
          </p:cNvPicPr>
          <p:nvPr>
            <p:ph idx="1"/>
          </p:nvPr>
        </p:nvPicPr>
        <p:blipFill>
          <a:blip r:embed="rId2" cstate="print"/>
          <a:srcRect/>
          <a:stretch>
            <a:fillRect/>
          </a:stretch>
        </p:blipFill>
        <p:spPr>
          <a:xfrm>
            <a:off x="2514600" y="2286002"/>
            <a:ext cx="4572000" cy="1476375"/>
          </a:xfrm>
        </p:spPr>
      </p:pic>
    </p:spTree>
  </p:cSld>
  <p:clrMapOvr>
    <a:masterClrMapping/>
  </p:clrMapOvr>
  <p:transition spd="med" advClick="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linds(horizontal)">
                                      <p:cBhvr>
                                        <p:cTn id="12" dur="5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to="" calcmode="lin" valueType="num">
                                      <p:cBhvr>
                                        <p:cTn id="1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US" dirty="0" smtClean="0"/>
              <a:t>Project Financed by the European Union</a:t>
            </a:r>
            <a:endParaRPr lang="ro-RO" dirty="0"/>
          </a:p>
        </p:txBody>
      </p:sp>
      <p:sp>
        <p:nvSpPr>
          <p:cNvPr id="18435" name="Content Placeholder 2"/>
          <p:cNvSpPr>
            <a:spLocks noGrp="1"/>
          </p:cNvSpPr>
          <p:nvPr>
            <p:ph sz="quarter" idx="1"/>
          </p:nvPr>
        </p:nvSpPr>
        <p:spPr>
          <a:xfrm>
            <a:off x="1066800" y="1752600"/>
            <a:ext cx="7620000" cy="4724400"/>
          </a:xfrm>
        </p:spPr>
        <p:txBody>
          <a:bodyPr/>
          <a:lstStyle/>
          <a:p>
            <a:pPr algn="ctr">
              <a:buFontTx/>
              <a:buNone/>
            </a:pPr>
            <a:r>
              <a:rPr lang="en-US" b="1" smtClean="0">
                <a:solidFill>
                  <a:srgbClr val="FF0000"/>
                </a:solidFill>
              </a:rPr>
              <a:t>„Motivating the </a:t>
            </a:r>
            <a:r>
              <a:rPr lang="ro-RO" b="1" smtClean="0">
                <a:solidFill>
                  <a:srgbClr val="FF0000"/>
                </a:solidFill>
              </a:rPr>
              <a:t>L</a:t>
            </a:r>
            <a:r>
              <a:rPr lang="en-US" b="1" smtClean="0">
                <a:solidFill>
                  <a:srgbClr val="FF0000"/>
                </a:solidFill>
              </a:rPr>
              <a:t>earning </a:t>
            </a:r>
            <a:r>
              <a:rPr lang="ro-RO" b="1" smtClean="0">
                <a:solidFill>
                  <a:srgbClr val="FF0000"/>
                </a:solidFill>
              </a:rPr>
              <a:t>E</a:t>
            </a:r>
            <a:r>
              <a:rPr lang="en-US" b="1" smtClean="0">
                <a:solidFill>
                  <a:srgbClr val="FF0000"/>
                </a:solidFill>
              </a:rPr>
              <a:t>ngine to </a:t>
            </a:r>
            <a:r>
              <a:rPr lang="ro-RO" b="1" smtClean="0">
                <a:solidFill>
                  <a:srgbClr val="FF0000"/>
                </a:solidFill>
              </a:rPr>
              <a:t>I</a:t>
            </a:r>
            <a:r>
              <a:rPr lang="en-US" b="1" smtClean="0">
                <a:solidFill>
                  <a:srgbClr val="FF0000"/>
                </a:solidFill>
              </a:rPr>
              <a:t>ncrease </a:t>
            </a:r>
            <a:r>
              <a:rPr lang="ro-RO" b="1" smtClean="0">
                <a:solidFill>
                  <a:srgbClr val="FF0000"/>
                </a:solidFill>
              </a:rPr>
              <a:t>S</a:t>
            </a:r>
            <a:r>
              <a:rPr lang="en-US" b="1" smtClean="0">
                <a:solidFill>
                  <a:srgbClr val="FF0000"/>
                </a:solidFill>
              </a:rPr>
              <a:t>tudent's </a:t>
            </a:r>
            <a:r>
              <a:rPr lang="ro-RO" b="1" smtClean="0">
                <a:solidFill>
                  <a:srgbClr val="FF0000"/>
                </a:solidFill>
              </a:rPr>
              <a:t>S</a:t>
            </a:r>
            <a:r>
              <a:rPr lang="en-US" b="1" smtClean="0">
                <a:solidFill>
                  <a:srgbClr val="FF0000"/>
                </a:solidFill>
              </a:rPr>
              <a:t>chool, </a:t>
            </a:r>
            <a:r>
              <a:rPr lang="ro-RO" b="1" smtClean="0">
                <a:solidFill>
                  <a:srgbClr val="FF0000"/>
                </a:solidFill>
              </a:rPr>
              <a:t>P</a:t>
            </a:r>
            <a:r>
              <a:rPr lang="en-US" b="1" smtClean="0">
                <a:solidFill>
                  <a:srgbClr val="FF0000"/>
                </a:solidFill>
              </a:rPr>
              <a:t>rofessional and </a:t>
            </a:r>
            <a:r>
              <a:rPr lang="ro-RO" b="1" smtClean="0">
                <a:solidFill>
                  <a:srgbClr val="FF0000"/>
                </a:solidFill>
              </a:rPr>
              <a:t>S</a:t>
            </a:r>
            <a:r>
              <a:rPr lang="en-US" b="1" smtClean="0">
                <a:solidFill>
                  <a:srgbClr val="FF0000"/>
                </a:solidFill>
              </a:rPr>
              <a:t>ocial </a:t>
            </a:r>
            <a:r>
              <a:rPr lang="ro-RO" b="1" smtClean="0">
                <a:solidFill>
                  <a:srgbClr val="FF0000"/>
                </a:solidFill>
              </a:rPr>
              <a:t>S</a:t>
            </a:r>
            <a:r>
              <a:rPr lang="en-US" b="1" smtClean="0">
                <a:solidFill>
                  <a:srgbClr val="FF0000"/>
                </a:solidFill>
              </a:rPr>
              <a:t>uccess and </a:t>
            </a:r>
            <a:r>
              <a:rPr lang="ro-RO" b="1" smtClean="0">
                <a:solidFill>
                  <a:srgbClr val="FF0000"/>
                </a:solidFill>
              </a:rPr>
              <a:t>R</a:t>
            </a:r>
            <a:r>
              <a:rPr lang="en-US" b="1" smtClean="0">
                <a:solidFill>
                  <a:srgbClr val="FF0000"/>
                </a:solidFill>
              </a:rPr>
              <a:t>educe </a:t>
            </a:r>
            <a:r>
              <a:rPr lang="ro-RO" b="1" smtClean="0">
                <a:solidFill>
                  <a:srgbClr val="FF0000"/>
                </a:solidFill>
              </a:rPr>
              <a:t>A</a:t>
            </a:r>
            <a:r>
              <a:rPr lang="en-US" b="1" smtClean="0">
                <a:solidFill>
                  <a:srgbClr val="FF0000"/>
                </a:solidFill>
              </a:rPr>
              <a:t>bsenteeism “</a:t>
            </a:r>
            <a:endParaRPr lang="ro-RO" b="1" smtClean="0">
              <a:solidFill>
                <a:srgbClr val="FF0000"/>
              </a:solidFill>
            </a:endParaRPr>
          </a:p>
          <a:p>
            <a:pPr>
              <a:buFontTx/>
              <a:buNone/>
            </a:pPr>
            <a:endParaRPr lang="ro-RO" b="1" smtClean="0"/>
          </a:p>
          <a:p>
            <a:endParaRPr lang="ro-RO" smtClean="0"/>
          </a:p>
        </p:txBody>
      </p:sp>
      <p:pic>
        <p:nvPicPr>
          <p:cNvPr id="18436" name="Picture 3" descr="Резултат с изображение за еразмус"/>
          <p:cNvPicPr>
            <a:picLocks noChangeAspect="1" noChangeArrowheads="1"/>
          </p:cNvPicPr>
          <p:nvPr/>
        </p:nvPicPr>
        <p:blipFill>
          <a:blip r:embed="rId2" cstate="print"/>
          <a:srcRect/>
          <a:stretch>
            <a:fillRect/>
          </a:stretch>
        </p:blipFill>
        <p:spPr bwMode="auto">
          <a:xfrm>
            <a:off x="990600" y="4038600"/>
            <a:ext cx="7696200" cy="2357438"/>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762000"/>
            <a:ext cx="8074025" cy="2057400"/>
          </a:xfrm>
          <a:solidFill>
            <a:srgbClr val="FF0000"/>
          </a:solidFill>
        </p:spPr>
        <p:txBody>
          <a:bodyPr/>
          <a:lstStyle/>
          <a:p>
            <a:pPr algn="ctr" fontAlgn="auto">
              <a:spcAft>
                <a:spcPts val="0"/>
              </a:spcAft>
              <a:defRPr/>
            </a:pPr>
            <a:r>
              <a:rPr sz="4000" dirty="0" smtClean="0"/>
              <a:t>Secondary school</a:t>
            </a:r>
            <a:r>
              <a:rPr lang="ro-RO" sz="4000" dirty="0" smtClean="0"/>
              <a:t/>
            </a:r>
            <a:br>
              <a:rPr lang="ro-RO" sz="4000" dirty="0" smtClean="0"/>
            </a:br>
            <a:r>
              <a:rPr sz="4000" dirty="0" smtClean="0"/>
              <a:t>"PROF. UNIV. DR. ION STOIA”</a:t>
            </a:r>
            <a:r>
              <a:rPr lang="ro-RO" sz="4000" dirty="0" smtClean="0"/>
              <a:t/>
            </a:r>
            <a:br>
              <a:rPr lang="ro-RO" sz="4000" dirty="0" smtClean="0"/>
            </a:br>
            <a:r>
              <a:rPr sz="4000" dirty="0" smtClean="0"/>
              <a:t>CĂLDĂRARU - ARGEŞ</a:t>
            </a:r>
          </a:p>
        </p:txBody>
      </p:sp>
      <p:sp>
        <p:nvSpPr>
          <p:cNvPr id="3" name="Text Placeholder 2"/>
          <p:cNvSpPr>
            <a:spLocks noGrp="1"/>
          </p:cNvSpPr>
          <p:nvPr>
            <p:ph type="body" idx="1"/>
          </p:nvPr>
        </p:nvSpPr>
        <p:spPr>
          <a:xfrm>
            <a:off x="1371600" y="3200400"/>
            <a:ext cx="7239000" cy="3352800"/>
          </a:xfrm>
          <a:solidFill>
            <a:srgbClr val="FFFF00"/>
          </a:solidFill>
        </p:spPr>
        <p:txBody>
          <a:bodyPr>
            <a:normAutofit fontScale="47500" lnSpcReduction="20000"/>
          </a:bodyPr>
          <a:lstStyle/>
          <a:p>
            <a:pPr algn="r" fontAlgn="auto">
              <a:spcAft>
                <a:spcPts val="0"/>
              </a:spcAft>
              <a:buClr>
                <a:schemeClr val="accent3"/>
              </a:buClr>
              <a:buFont typeface="Wingdings 2"/>
              <a:buNone/>
              <a:defRPr/>
            </a:pPr>
            <a:endParaRPr lang="ro-RO" b="1" dirty="0" smtClean="0"/>
          </a:p>
          <a:p>
            <a:pPr algn="r" fontAlgn="auto">
              <a:spcAft>
                <a:spcPts val="0"/>
              </a:spcAft>
              <a:buClr>
                <a:schemeClr val="accent3"/>
              </a:buClr>
              <a:buFont typeface="Wingdings 2"/>
              <a:buNone/>
              <a:defRPr/>
            </a:pPr>
            <a:endParaRPr lang="ro-RO" b="1" dirty="0" smtClean="0"/>
          </a:p>
          <a:p>
            <a:pPr algn="ctr" fontAlgn="auto">
              <a:spcAft>
                <a:spcPts val="0"/>
              </a:spcAft>
              <a:buClr>
                <a:schemeClr val="accent3"/>
              </a:buClr>
              <a:buFont typeface="Wingdings 2"/>
              <a:buNone/>
              <a:defRPr/>
            </a:pPr>
            <a:endParaRPr lang="en-US" b="1" dirty="0" smtClean="0"/>
          </a:p>
          <a:p>
            <a:pPr algn="ctr" fontAlgn="auto">
              <a:spcAft>
                <a:spcPts val="0"/>
              </a:spcAft>
              <a:buClr>
                <a:schemeClr val="accent3"/>
              </a:buClr>
              <a:buFont typeface="Wingdings 2"/>
              <a:buNone/>
              <a:defRPr/>
            </a:pPr>
            <a:r>
              <a:rPr lang="ro-RO" sz="3400" b="1" dirty="0" smtClean="0">
                <a:solidFill>
                  <a:srgbClr val="FF0000"/>
                </a:solidFill>
                <a:latin typeface="Verdana" pitchFamily="34" charset="0"/>
                <a:ea typeface="Verdana" pitchFamily="34" charset="0"/>
              </a:rPr>
              <a:t>By Students</a:t>
            </a:r>
            <a:endParaRPr lang="en-US" sz="3400" b="1" dirty="0" smtClean="0">
              <a:solidFill>
                <a:srgbClr val="FF0000"/>
              </a:solidFill>
              <a:latin typeface="Verdana" pitchFamily="34" charset="0"/>
              <a:ea typeface="Verdana" pitchFamily="34" charset="0"/>
            </a:endParaRPr>
          </a:p>
          <a:p>
            <a:pPr algn="ctr" fontAlgn="auto">
              <a:spcAft>
                <a:spcPts val="0"/>
              </a:spcAft>
              <a:buClr>
                <a:schemeClr val="accent3"/>
              </a:buClr>
              <a:buFont typeface="Wingdings 2"/>
              <a:buNone/>
              <a:defRPr/>
            </a:pPr>
            <a:endParaRPr lang="en-US" sz="3400" b="1" dirty="0" smtClean="0">
              <a:solidFill>
                <a:srgbClr val="FF0000"/>
              </a:solidFill>
            </a:endParaRPr>
          </a:p>
          <a:p>
            <a:pPr algn="ctr" fontAlgn="auto">
              <a:spcAft>
                <a:spcPts val="0"/>
              </a:spcAft>
              <a:buClr>
                <a:schemeClr val="accent3"/>
              </a:buClr>
              <a:buFont typeface="Wingdings 2"/>
              <a:buNone/>
              <a:defRPr/>
            </a:pPr>
            <a:r>
              <a:rPr lang="vi-VN" sz="3400" dirty="0" smtClean="0">
                <a:solidFill>
                  <a:srgbClr val="FF0000"/>
                </a:solidFill>
              </a:rPr>
              <a:t>Fulger Dorin Ionuț</a:t>
            </a:r>
            <a:r>
              <a:rPr lang="en-US" sz="3400" dirty="0" smtClean="0">
                <a:solidFill>
                  <a:srgbClr val="FF0000"/>
                </a:solidFill>
              </a:rPr>
              <a:t>, </a:t>
            </a:r>
            <a:r>
              <a:rPr lang="vi-VN" sz="3400" dirty="0" smtClean="0">
                <a:solidFill>
                  <a:srgbClr val="FF0000"/>
                </a:solidFill>
              </a:rPr>
              <a:t>Diaconescu Mihai Octavian</a:t>
            </a:r>
          </a:p>
          <a:p>
            <a:pPr algn="ctr" fontAlgn="auto">
              <a:spcAft>
                <a:spcPts val="0"/>
              </a:spcAft>
              <a:buClr>
                <a:schemeClr val="accent3"/>
              </a:buClr>
              <a:buFont typeface="Wingdings 2"/>
              <a:buNone/>
              <a:defRPr/>
            </a:pPr>
            <a:r>
              <a:rPr lang="vi-VN" sz="3400" dirty="0" smtClean="0">
                <a:solidFill>
                  <a:srgbClr val="FF0000"/>
                </a:solidFill>
              </a:rPr>
              <a:t>Tatu Daniel George</a:t>
            </a:r>
            <a:r>
              <a:rPr lang="en-US" sz="3400" dirty="0" smtClean="0">
                <a:solidFill>
                  <a:srgbClr val="FF0000"/>
                </a:solidFill>
              </a:rPr>
              <a:t>, </a:t>
            </a:r>
            <a:r>
              <a:rPr lang="vi-VN" sz="3400" dirty="0" smtClean="0">
                <a:solidFill>
                  <a:srgbClr val="FF0000"/>
                </a:solidFill>
              </a:rPr>
              <a:t>Niculae Raluca Elena</a:t>
            </a:r>
          </a:p>
          <a:p>
            <a:pPr algn="ctr" fontAlgn="auto">
              <a:spcAft>
                <a:spcPts val="0"/>
              </a:spcAft>
              <a:buClr>
                <a:schemeClr val="accent3"/>
              </a:buClr>
              <a:buFont typeface="Wingdings 2"/>
              <a:buNone/>
              <a:defRPr/>
            </a:pPr>
            <a:r>
              <a:rPr lang="en-US" sz="3400" dirty="0" err="1" smtClean="0">
                <a:solidFill>
                  <a:srgbClr val="FF0000"/>
                </a:solidFill>
                <a:latin typeface="Verdana" pitchFamily="34" charset="0"/>
                <a:ea typeface="Verdana" pitchFamily="34" charset="0"/>
              </a:rPr>
              <a:t>Crucean</a:t>
            </a:r>
            <a:r>
              <a:rPr lang="en-US" sz="3400" dirty="0" smtClean="0">
                <a:solidFill>
                  <a:srgbClr val="FF0000"/>
                </a:solidFill>
                <a:latin typeface="Verdana" pitchFamily="34" charset="0"/>
                <a:ea typeface="Verdana" pitchFamily="34" charset="0"/>
              </a:rPr>
              <a:t> </a:t>
            </a:r>
            <a:r>
              <a:rPr lang="en-US" sz="3400" dirty="0" err="1" smtClean="0">
                <a:solidFill>
                  <a:srgbClr val="FF0000"/>
                </a:solidFill>
                <a:latin typeface="Verdana" pitchFamily="34" charset="0"/>
                <a:ea typeface="Verdana" pitchFamily="34" charset="0"/>
              </a:rPr>
              <a:t>Raluca</a:t>
            </a:r>
            <a:endParaRPr lang="vi-VN" sz="3400" dirty="0" smtClean="0">
              <a:solidFill>
                <a:srgbClr val="FF0000"/>
              </a:solidFill>
              <a:latin typeface="Verdana" pitchFamily="34" charset="0"/>
              <a:ea typeface="Verdana" pitchFamily="34" charset="0"/>
            </a:endParaRPr>
          </a:p>
          <a:p>
            <a:pPr algn="ctr" fontAlgn="auto">
              <a:spcAft>
                <a:spcPts val="0"/>
              </a:spcAft>
              <a:buClr>
                <a:schemeClr val="accent3"/>
              </a:buClr>
              <a:buFont typeface="Wingdings 2"/>
              <a:buNone/>
              <a:defRPr/>
            </a:pPr>
            <a:endParaRPr lang="ro-RO" b="1" dirty="0" smtClean="0">
              <a:solidFill>
                <a:srgbClr val="FF0000"/>
              </a:solidFill>
            </a:endParaRPr>
          </a:p>
          <a:p>
            <a:pPr algn="ctr" fontAlgn="auto">
              <a:spcAft>
                <a:spcPts val="0"/>
              </a:spcAft>
              <a:buClr>
                <a:schemeClr val="accent3"/>
              </a:buClr>
              <a:buFont typeface="Wingdings 2"/>
              <a:buNone/>
              <a:defRPr/>
            </a:pPr>
            <a:endParaRPr lang="en-US" sz="3800" b="1" dirty="0" smtClean="0">
              <a:solidFill>
                <a:srgbClr val="FF0000"/>
              </a:solidFill>
            </a:endParaRPr>
          </a:p>
          <a:p>
            <a:pPr algn="ctr" fontAlgn="auto">
              <a:spcAft>
                <a:spcPts val="0"/>
              </a:spcAft>
              <a:buClr>
                <a:schemeClr val="accent3"/>
              </a:buClr>
              <a:buFont typeface="Wingdings 2"/>
              <a:buNone/>
              <a:defRPr/>
            </a:pPr>
            <a:r>
              <a:rPr lang="en-US" sz="3800" b="1" dirty="0" smtClean="0">
                <a:solidFill>
                  <a:srgbClr val="FF0000"/>
                </a:solidFill>
              </a:rPr>
              <a:t>By teacher coordinator -</a:t>
            </a:r>
            <a:r>
              <a:rPr lang="ro-RO" sz="3800" b="1" dirty="0" smtClean="0">
                <a:solidFill>
                  <a:srgbClr val="FF0000"/>
                </a:solidFill>
              </a:rPr>
              <a:t>Drăguț Violeta</a:t>
            </a:r>
          </a:p>
          <a:p>
            <a:pPr algn="r" fontAlgn="auto">
              <a:spcAft>
                <a:spcPts val="0"/>
              </a:spcAft>
              <a:buClr>
                <a:schemeClr val="accent3"/>
              </a:buClr>
              <a:buFont typeface="Wingdings 2"/>
              <a:buNone/>
              <a:defRPr/>
            </a:pPr>
            <a:r>
              <a:rPr lang="ro-RO" b="1" dirty="0" smtClean="0"/>
              <a:t> </a:t>
            </a:r>
          </a:p>
          <a:p>
            <a:pPr algn="r" fontAlgn="auto">
              <a:spcAft>
                <a:spcPts val="0"/>
              </a:spcAft>
              <a:buClr>
                <a:schemeClr val="accent3"/>
              </a:buClr>
              <a:buFont typeface="Wingdings 2"/>
              <a:buNone/>
              <a:defRPr/>
            </a:pPr>
            <a:endParaRPr lang="ro-RO" b="1" dirty="0" smtClean="0"/>
          </a:p>
          <a:p>
            <a:pPr algn="r" fontAlgn="auto">
              <a:spcAft>
                <a:spcPts val="0"/>
              </a:spcAft>
              <a:buClr>
                <a:schemeClr val="accent3"/>
              </a:buClr>
              <a:buFont typeface="Wingdings 2"/>
              <a:buNone/>
              <a:defRPr/>
            </a:pPr>
            <a:endParaRPr lang="ro-RO" b="1" dirty="0" smtClean="0"/>
          </a:p>
        </p:txBody>
      </p:sp>
    </p:spTree>
  </p:cSld>
  <p:clrMapOvr>
    <a:masterClrMapping/>
  </p:clrMapOvr>
  <p:transition spd="med" advClick="0" advTm="500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anim calcmode="lin" valueType="num">
                                      <p:cBhvr additive="base">
                                        <p:cTn id="1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 calcmode="lin" valueType="num">
                                      <p:cBhvr additive="base">
                                        <p:cTn id="1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plus(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3">
                                            <p:bg/>
                                          </p:spTgt>
                                        </p:tgtEl>
                                        <p:attrNameLst>
                                          <p:attrName>style.visibility</p:attrName>
                                        </p:attrNameLst>
                                      </p:cBhvr>
                                      <p:to>
                                        <p:strVal val="visible"/>
                                      </p:to>
                                    </p:set>
                                    <p:animEffect transition="in" filter="diamond(in)">
                                      <p:cBhvr>
                                        <p:cTn id="28" dur="2000"/>
                                        <p:tgtEl>
                                          <p:spTgt spid="3">
                                            <p:bg/>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diamond(in)">
                                      <p:cBhvr>
                                        <p:cTn id="33" dur="20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diamond(in)">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diamond(in)">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diamond(in)">
                                      <p:cBhvr>
                                        <p:cTn id="48" dur="2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diamond(in)">
                                      <p:cBhvr>
                                        <p:cTn id="53" dur="2000"/>
                                        <p:tgtEl>
                                          <p:spTgt spid="3">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diamond(in)">
                                      <p:cBhvr>
                                        <p:cTn id="58"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1"/>
          </p:nvPr>
        </p:nvSpPr>
        <p:spPr>
          <a:xfrm>
            <a:off x="301752" y="3124200"/>
            <a:ext cx="8503920" cy="1581972"/>
          </a:xfrm>
          <a:prstGeom prst="rect">
            <a:avLst/>
          </a:prstGeom>
          <a:solidFill>
            <a:schemeClr val="bg1"/>
          </a:solidFill>
          <a:ln w="57150">
            <a:solidFill>
              <a:srgbClr val="002060"/>
            </a:solid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algn="ctr">
              <a:buNone/>
            </a:pPr>
            <a:endParaRPr lang="en-US" sz="4400" b="1" dirty="0" smtClean="0">
              <a:solidFill>
                <a:srgbClr val="0041C4"/>
              </a:solidFill>
              <a:latin typeface="Times New Roman" pitchFamily="18" charset="0"/>
              <a:cs typeface="Times New Roman" pitchFamily="18" charset="0"/>
            </a:endParaRPr>
          </a:p>
          <a:p>
            <a:pPr algn="ctr"/>
            <a:r>
              <a:rPr lang="ro-RO" sz="4400" b="1" dirty="0" smtClean="0">
                <a:solidFill>
                  <a:srgbClr val="0041C4"/>
                </a:solidFill>
                <a:latin typeface="Times New Roman" pitchFamily="18" charset="0"/>
                <a:cs typeface="Times New Roman" pitchFamily="18" charset="0"/>
              </a:rPr>
              <a:t>TH</a:t>
            </a:r>
            <a:r>
              <a:rPr lang="ro-RO" sz="4400" b="1" dirty="0" smtClean="0">
                <a:solidFill>
                  <a:srgbClr val="FFC000"/>
                </a:solidFill>
                <a:latin typeface="Times New Roman" pitchFamily="18" charset="0"/>
                <a:cs typeface="Times New Roman" pitchFamily="18" charset="0"/>
              </a:rPr>
              <a:t>AN</a:t>
            </a:r>
            <a:r>
              <a:rPr lang="ro-RO" sz="4400" b="1" dirty="0" smtClean="0">
                <a:solidFill>
                  <a:srgbClr val="C00000"/>
                </a:solidFill>
                <a:latin typeface="Times New Roman" pitchFamily="18" charset="0"/>
                <a:cs typeface="Times New Roman" pitchFamily="18" charset="0"/>
              </a:rPr>
              <a:t>K   </a:t>
            </a:r>
            <a:r>
              <a:rPr lang="ro-RO" sz="4400" b="1" dirty="0" smtClean="0">
                <a:solidFill>
                  <a:srgbClr val="C00000"/>
                </a:solidFill>
                <a:latin typeface="Times New Roman" pitchFamily="18" charset="0"/>
                <a:cs typeface="Times New Roman" pitchFamily="18" charset="0"/>
              </a:rPr>
              <a:t>Y</a:t>
            </a:r>
            <a:r>
              <a:rPr lang="ro-RO" sz="4400" b="1" dirty="0" smtClean="0">
                <a:solidFill>
                  <a:srgbClr val="005C2A"/>
                </a:solidFill>
                <a:latin typeface="Times New Roman" pitchFamily="18" charset="0"/>
                <a:cs typeface="Times New Roman" pitchFamily="18" charset="0"/>
              </a:rPr>
              <a:t>OU</a:t>
            </a:r>
            <a:endParaRPr lang="ro-RO" sz="4400" b="1" dirty="0">
              <a:solidFill>
                <a:srgbClr val="005C2A"/>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ro-RO" sz="3600" dirty="0" smtClean="0">
                <a:solidFill>
                  <a:srgbClr val="0041C4"/>
                </a:solidFill>
                <a:latin typeface="Times New Roman" pitchFamily="18" charset="0"/>
                <a:cs typeface="Times New Roman" pitchFamily="18" charset="0"/>
              </a:rPr>
              <a:t>Unde dai și unde crapă</a:t>
            </a:r>
            <a:endParaRPr lang="ro-RO" sz="3600" dirty="0">
              <a:solidFill>
                <a:srgbClr val="0041C4"/>
              </a:solidFill>
              <a:latin typeface="Times New Roman" pitchFamily="18" charset="0"/>
              <a:cs typeface="Times New Roman" pitchFamily="18" charset="0"/>
            </a:endParaRPr>
          </a:p>
        </p:txBody>
      </p:sp>
      <p:pic>
        <p:nvPicPr>
          <p:cNvPr id="4" name="Content Placeholder 3" descr="banca1.jpg"/>
          <p:cNvPicPr>
            <a:picLocks noGrp="1" noChangeAspect="1"/>
          </p:cNvPicPr>
          <p:nvPr>
            <p:ph sz="quarter" idx="1"/>
          </p:nvPr>
        </p:nvPicPr>
        <p:blipFill>
          <a:blip r:embed="rId2" cstate="print"/>
          <a:stretch>
            <a:fillRect/>
          </a:stretch>
        </p:blipFill>
        <p:spPr>
          <a:xfrm>
            <a:off x="914400" y="3124200"/>
            <a:ext cx="3852704" cy="3165918"/>
          </a:xfrm>
        </p:spPr>
      </p:pic>
      <p:sp>
        <p:nvSpPr>
          <p:cNvPr id="7" name="Wave 6"/>
          <p:cNvSpPr/>
          <p:nvPr/>
        </p:nvSpPr>
        <p:spPr>
          <a:xfrm>
            <a:off x="1066800" y="3124200"/>
            <a:ext cx="3505200" cy="1295400"/>
          </a:xfrm>
          <a:prstGeom prst="wave">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smtClean="0">
                <a:solidFill>
                  <a:schemeClr val="tx1"/>
                </a:solidFill>
                <a:latin typeface="Times New Roman" pitchFamily="18" charset="0"/>
                <a:cs typeface="Times New Roman" pitchFamily="18" charset="0"/>
              </a:rPr>
              <a:t>Do we have the bank? Bankers we call!</a:t>
            </a:r>
            <a:endParaRPr lang="ro-RO" sz="2400" dirty="0">
              <a:solidFill>
                <a:schemeClr val="tx1"/>
              </a:solidFill>
            </a:endParaRPr>
          </a:p>
        </p:txBody>
      </p:sp>
      <p:sp>
        <p:nvSpPr>
          <p:cNvPr id="6" name="Wave 5"/>
          <p:cNvSpPr/>
          <p:nvPr/>
        </p:nvSpPr>
        <p:spPr>
          <a:xfrm>
            <a:off x="3429000" y="1295400"/>
            <a:ext cx="5715000" cy="22098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Where do you hit and where it breaks</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295400"/>
          </a:xfrm>
        </p:spPr>
        <p:txBody>
          <a:bodyPr>
            <a:noAutofit/>
          </a:bodyPr>
          <a:lstStyle/>
          <a:p>
            <a:r>
              <a:rPr lang="ro-RO" sz="3600" dirty="0" smtClean="0">
                <a:solidFill>
                  <a:srgbClr val="0041C4"/>
                </a:solidFill>
                <a:latin typeface="Times New Roman" pitchFamily="18" charset="0"/>
                <a:cs typeface="Times New Roman" pitchFamily="18" charset="0"/>
              </a:rPr>
              <a:t>Lacomului nu-i ajunge, Oltu-n gură de i-ar curge</a:t>
            </a:r>
            <a:endParaRPr lang="ro-RO" sz="3600" dirty="0">
              <a:solidFill>
                <a:srgbClr val="0041C4"/>
              </a:solidFill>
              <a:latin typeface="Times New Roman" pitchFamily="18" charset="0"/>
              <a:cs typeface="Times New Roman" pitchFamily="18" charset="0"/>
            </a:endParaRPr>
          </a:p>
        </p:txBody>
      </p:sp>
      <p:pic>
        <p:nvPicPr>
          <p:cNvPr id="4" name="Content Placeholder 3" descr="lacomie-300x246.jpg"/>
          <p:cNvPicPr>
            <a:picLocks noGrp="1" noChangeAspect="1"/>
          </p:cNvPicPr>
          <p:nvPr>
            <p:ph sz="quarter" idx="1"/>
          </p:nvPr>
        </p:nvPicPr>
        <p:blipFill>
          <a:blip r:embed="rId2" cstate="print"/>
          <a:stretch>
            <a:fillRect/>
          </a:stretch>
        </p:blipFill>
        <p:spPr>
          <a:xfrm>
            <a:off x="4267200" y="2438400"/>
            <a:ext cx="4610894" cy="3780933"/>
          </a:xfrm>
        </p:spPr>
      </p:pic>
      <p:sp>
        <p:nvSpPr>
          <p:cNvPr id="6" name="Wave 5"/>
          <p:cNvSpPr/>
          <p:nvPr/>
        </p:nvSpPr>
        <p:spPr>
          <a:xfrm>
            <a:off x="0" y="1752600"/>
            <a:ext cx="4876800" cy="19050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200" dirty="0" smtClean="0">
                <a:solidFill>
                  <a:srgbClr val="0041C4"/>
                </a:solidFill>
                <a:latin typeface="Times New Roman" pitchFamily="18" charset="0"/>
                <a:cs typeface="Times New Roman" pitchFamily="18" charset="0"/>
              </a:rPr>
              <a:t>For greedy is not enough, Oltu if he drinks.</a:t>
            </a:r>
          </a:p>
          <a:p>
            <a:pPr algn="ctr"/>
            <a:endParaRPr lang="ro-RO" dirty="0">
              <a:solidFill>
                <a:srgbClr val="00206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dirty="0" smtClean="0">
                <a:solidFill>
                  <a:srgbClr val="0041C4"/>
                </a:solidFill>
                <a:latin typeface="Times New Roman" pitchFamily="18" charset="0"/>
                <a:cs typeface="Times New Roman" pitchFamily="18" charset="0"/>
              </a:rPr>
              <a:t>B</a:t>
            </a:r>
            <a:r>
              <a:rPr lang="ro-RO" sz="3600" dirty="0" smtClean="0">
                <a:solidFill>
                  <a:srgbClr val="0041C4"/>
                </a:solidFill>
                <a:latin typeface="Times New Roman" pitchFamily="18" charset="0"/>
                <a:cs typeface="Times New Roman" pitchFamily="18" charset="0"/>
              </a:rPr>
              <a:t>ate fierul cât e cald.</a:t>
            </a:r>
            <a:endParaRPr lang="ro-RO" sz="3600" dirty="0">
              <a:solidFill>
                <a:srgbClr val="0041C4"/>
              </a:solidFill>
              <a:latin typeface="Times New Roman" pitchFamily="18" charset="0"/>
              <a:cs typeface="Times New Roman" pitchFamily="18" charset="0"/>
            </a:endParaRPr>
          </a:p>
        </p:txBody>
      </p:sp>
      <p:pic>
        <p:nvPicPr>
          <p:cNvPr id="4" name="Content Placeholder 3" descr="images.jpg"/>
          <p:cNvPicPr>
            <a:picLocks noGrp="1" noChangeAspect="1"/>
          </p:cNvPicPr>
          <p:nvPr>
            <p:ph sz="quarter" idx="1"/>
          </p:nvPr>
        </p:nvPicPr>
        <p:blipFill>
          <a:blip r:embed="rId2" cstate="print"/>
          <a:stretch>
            <a:fillRect/>
          </a:stretch>
        </p:blipFill>
        <p:spPr>
          <a:xfrm>
            <a:off x="609600" y="2057400"/>
            <a:ext cx="5096096" cy="3378933"/>
          </a:xfrm>
          <a:solidFill>
            <a:schemeClr val="tx1"/>
          </a:solidFill>
        </p:spPr>
      </p:pic>
      <p:sp>
        <p:nvSpPr>
          <p:cNvPr id="6" name="Wave 5"/>
          <p:cNvSpPr/>
          <p:nvPr/>
        </p:nvSpPr>
        <p:spPr>
          <a:xfrm>
            <a:off x="4343400" y="2667000"/>
            <a:ext cx="4572000" cy="16002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Beat the iron while it's hot</a:t>
            </a:r>
            <a:r>
              <a:rPr lang="ro-RO" sz="2800" dirty="0" smtClean="0">
                <a:solidFill>
                  <a:srgbClr val="0041C4"/>
                </a:solidFill>
                <a:latin typeface="Times New Roman" pitchFamily="18" charset="0"/>
                <a:cs typeface="Times New Roman" pitchFamily="18" charset="0"/>
              </a:rPr>
              <a:t>.</a:t>
            </a:r>
            <a:endParaRPr lang="ro-RO" sz="28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600" dirty="0" smtClean="0">
                <a:solidFill>
                  <a:srgbClr val="0041C4"/>
                </a:solidFill>
                <a:latin typeface="Times New Roman" pitchFamily="18" charset="0"/>
                <a:cs typeface="Times New Roman" pitchFamily="18" charset="0"/>
              </a:rPr>
              <a:t>Toata lumea este o scoala</a:t>
            </a:r>
            <a:endParaRPr lang="ro-RO" sz="3600" dirty="0">
              <a:solidFill>
                <a:srgbClr val="0041C4"/>
              </a:solidFill>
              <a:latin typeface="Times New Roman" pitchFamily="18" charset="0"/>
              <a:cs typeface="Times New Roman" pitchFamily="18" charset="0"/>
            </a:endParaRPr>
          </a:p>
        </p:txBody>
      </p:sp>
      <p:pic>
        <p:nvPicPr>
          <p:cNvPr id="4" name="Content Placeholder 3" descr="ucenik.gif"/>
          <p:cNvPicPr>
            <a:picLocks noGrp="1" noChangeAspect="1"/>
          </p:cNvPicPr>
          <p:nvPr>
            <p:ph sz="quarter" idx="1"/>
          </p:nvPr>
        </p:nvPicPr>
        <p:blipFill>
          <a:blip r:embed="rId2" cstate="print"/>
          <a:stretch>
            <a:fillRect/>
          </a:stretch>
        </p:blipFill>
        <p:spPr>
          <a:xfrm>
            <a:off x="2743200" y="1600200"/>
            <a:ext cx="5781040" cy="4572000"/>
          </a:xfrm>
        </p:spPr>
      </p:pic>
      <p:sp>
        <p:nvSpPr>
          <p:cNvPr id="5" name="Wave 4"/>
          <p:cNvSpPr/>
          <p:nvPr/>
        </p:nvSpPr>
        <p:spPr>
          <a:xfrm>
            <a:off x="152400" y="1905000"/>
            <a:ext cx="4114800" cy="2057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Everyone is a school</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ro-RO" sz="3600" dirty="0" smtClean="0">
                <a:solidFill>
                  <a:srgbClr val="0041C4"/>
                </a:solidFill>
                <a:latin typeface="Times New Roman" pitchFamily="18" charset="0"/>
                <a:cs typeface="Times New Roman" pitchFamily="18" charset="0"/>
              </a:rPr>
              <a:t>Tare-i bine si frumos cand e omul sanatos.</a:t>
            </a:r>
            <a:endParaRPr lang="ro-RO" sz="3600" dirty="0">
              <a:solidFill>
                <a:srgbClr val="0041C4"/>
              </a:solidFill>
              <a:latin typeface="Times New Roman" pitchFamily="18" charset="0"/>
              <a:cs typeface="Times New Roman" pitchFamily="18" charset="0"/>
            </a:endParaRPr>
          </a:p>
        </p:txBody>
      </p:sp>
      <p:pic>
        <p:nvPicPr>
          <p:cNvPr id="4" name="Content Placeholder 3" descr="citate_sanatate1.jpg"/>
          <p:cNvPicPr>
            <a:picLocks noGrp="1" noChangeAspect="1"/>
          </p:cNvPicPr>
          <p:nvPr>
            <p:ph sz="quarter" idx="1"/>
          </p:nvPr>
        </p:nvPicPr>
        <p:blipFill>
          <a:blip r:embed="rId2" cstate="print"/>
          <a:stretch>
            <a:fillRect/>
          </a:stretch>
        </p:blipFill>
        <p:spPr>
          <a:xfrm>
            <a:off x="304800" y="1600200"/>
            <a:ext cx="5715000" cy="4572000"/>
          </a:xfrm>
        </p:spPr>
      </p:pic>
      <p:sp>
        <p:nvSpPr>
          <p:cNvPr id="5" name="Wave 4"/>
          <p:cNvSpPr/>
          <p:nvPr/>
        </p:nvSpPr>
        <p:spPr>
          <a:xfrm>
            <a:off x="3886200" y="2362200"/>
            <a:ext cx="5029200" cy="2438400"/>
          </a:xfrm>
          <a:prstGeom prst="wave">
            <a:avLst/>
          </a:prstGeom>
          <a:solidFill>
            <a:schemeClr val="bg1"/>
          </a:solidFill>
          <a:ln>
            <a:solidFill>
              <a:srgbClr val="0041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sz="3600" dirty="0" smtClean="0">
                <a:solidFill>
                  <a:srgbClr val="0041C4"/>
                </a:solidFill>
                <a:latin typeface="Times New Roman" pitchFamily="18" charset="0"/>
                <a:cs typeface="Times New Roman" pitchFamily="18" charset="0"/>
              </a:rPr>
              <a:t>It's good and nice when man is healthy.</a:t>
            </a:r>
            <a:endParaRPr lang="ro-RO" sz="3600" dirty="0">
              <a:solidFill>
                <a:srgbClr val="0041C4"/>
              </a:solidFill>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548</TotalTime>
  <Words>995</Words>
  <Application>Microsoft Office PowerPoint</Application>
  <PresentationFormat>On-screen Show (4:3)</PresentationFormat>
  <Paragraphs>118</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Civic</vt:lpstr>
      <vt:lpstr>      PROVERBS</vt:lpstr>
      <vt:lpstr>„Motivating the Learning Engine to Increase Student's School, Professional and Social Success and Reduce Absenteeism “    № 2019-1-RO01-KA229-063851_1</vt:lpstr>
      <vt:lpstr>PROVERBE</vt:lpstr>
      <vt:lpstr> Năravul din fire n-are lecuire.</vt:lpstr>
      <vt:lpstr>Unde dai și unde crapă</vt:lpstr>
      <vt:lpstr>Lacomului nu-i ajunge, Oltu-n gură de i-ar curge</vt:lpstr>
      <vt:lpstr>Bate fierul cât e cald.</vt:lpstr>
      <vt:lpstr>Toata lumea este o scoala</vt:lpstr>
      <vt:lpstr>Tare-i bine si frumos cand e omul sanatos.</vt:lpstr>
      <vt:lpstr>Cel care are incredere in el castiga increderea celorlalti</vt:lpstr>
      <vt:lpstr>Casa este cea mai mare scoala a virtutilor umane. </vt:lpstr>
      <vt:lpstr>Omenia este arma cea mai insemnata a bunatatii!</vt:lpstr>
      <vt:lpstr>Prietenul adevarat nu-ti intinde mana pentru o zi, ci pentru totdeauna ! </vt:lpstr>
      <vt:lpstr>Omul fără patrie este ca privighetoarea fără cântec.</vt:lpstr>
      <vt:lpstr>Pentru țara ta să te jertfești și să te războiești, dar nu pentru a supune o țară străină.</vt:lpstr>
      <vt:lpstr>Apa, vântul şi gura lumii nu o poţi opri</vt:lpstr>
      <vt:lpstr>Chipul omului e oglinda sufletului. </vt:lpstr>
      <vt:lpstr>Cine ştie carte are patru ochi. </vt:lpstr>
      <vt:lpstr>Cine dă săracilor împrumută pe Dumnezeu. </vt:lpstr>
      <vt:lpstr>Dacă prietenul tău este miere, tu nu umbla să-l mânânci tot. </vt:lpstr>
      <vt:lpstr>Îndoaie-te ca trestia şi vântul nu te va rupe. </vt:lpstr>
      <vt:lpstr>Mai bine să-ţi pară rău că ai tăcut decât că ai zis. </vt:lpstr>
      <vt:lpstr>Nu e bun ce e bun, ci e bun ce-mi place mie. </vt:lpstr>
      <vt:lpstr>Toţi se plâng de lipsă de bani, dar de lipsă de minte, nimeni </vt:lpstr>
      <vt:lpstr>Unii vorbesc ce ştiu şi unii ştiu ce vorbesc. </vt:lpstr>
      <vt:lpstr>Unde scoala se iveste, pamantul se-mbogateste</vt:lpstr>
      <vt:lpstr>Slide 27</vt:lpstr>
      <vt:lpstr>Tot pațitu-i priceput</vt:lpstr>
      <vt:lpstr>Strange omul ca furnica, cand moare, nu ia nimica</vt:lpstr>
      <vt:lpstr>Tot ce e prea mult nu e sanatos</vt:lpstr>
      <vt:lpstr>Tinerii inaintea batranilor sa aiba ochi iara nu gura</vt:lpstr>
      <vt:lpstr>Vorbă multa, saracia omului</vt:lpstr>
      <vt:lpstr>Timpul pierdut nu se mai intoarce</vt:lpstr>
      <vt:lpstr>Toata pasarea isi apara puii</vt:lpstr>
      <vt:lpstr>Spune-mi cu cine te insotesti, ca sa-ti spun cine esti</vt:lpstr>
      <vt:lpstr>Unde mananca doi, mananca si al treilea</vt:lpstr>
      <vt:lpstr>Vorba batraneasca multi bani pretuieste</vt:lpstr>
      <vt:lpstr>Cine nu are batrâni, să-si cumpere !</vt:lpstr>
      <vt:lpstr>Banul e o mica roata, ce-nvarteste lumea toată</vt:lpstr>
      <vt:lpstr>Mitul este răsuflarea unui popor care nu vrea să dispară.</vt:lpstr>
      <vt:lpstr>Dacă vezi un om, el este fie fratele tău întru religie, fie fratele tău întru umanitate</vt:lpstr>
      <vt:lpstr>Câinele care latră nu mușcă.</vt:lpstr>
      <vt:lpstr>Nu haina îl face pe om.</vt:lpstr>
      <vt:lpstr>BIBLIOGRAPHY</vt:lpstr>
      <vt:lpstr>Slide 45</vt:lpstr>
      <vt:lpstr>Project Financed by the European Union</vt:lpstr>
      <vt:lpstr>Secondary school "PROF. UNIV. DR. ION STOIA” CĂLDĂRARU - ARGEŞ</vt:lpstr>
      <vt:lpstr>Slide 48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PROVERBE</dc:title>
  <dc:creator>user</dc:creator>
  <cp:lastModifiedBy>Violeta</cp:lastModifiedBy>
  <cp:revision>97</cp:revision>
  <dcterms:created xsi:type="dcterms:W3CDTF">2006-08-16T00:00:00Z</dcterms:created>
  <dcterms:modified xsi:type="dcterms:W3CDTF">2020-03-10T22:21:39Z</dcterms:modified>
</cp:coreProperties>
</file>