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16" d="100"/>
          <a:sy n="116" d="100"/>
        </p:scale>
        <p:origin x="1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"Educated Learner-Future Student"</a:t>
            </a:r>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242367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Warm-up activity:</a:t>
            </a:r>
            <a:r>
              <a:rPr lang="hr-HR" dirty="0"/>
              <a:t/>
            </a:r>
            <a:br>
              <a:rPr lang="hr-HR" dirty="0"/>
            </a:br>
            <a:endParaRPr lang="hr-HR" dirty="0"/>
          </a:p>
        </p:txBody>
      </p:sp>
      <p:sp>
        <p:nvSpPr>
          <p:cNvPr id="3" name="Content Placeholder 2"/>
          <p:cNvSpPr>
            <a:spLocks noGrp="1"/>
          </p:cNvSpPr>
          <p:nvPr>
            <p:ph idx="1"/>
          </p:nvPr>
        </p:nvSpPr>
        <p:spPr>
          <a:xfrm>
            <a:off x="398207" y="1740310"/>
            <a:ext cx="10309122" cy="4778477"/>
          </a:xfrm>
        </p:spPr>
        <p:txBody>
          <a:bodyPr>
            <a:noAutofit/>
          </a:bodyPr>
          <a:lstStyle/>
          <a:p>
            <a:pPr lvl="0"/>
            <a:r>
              <a:rPr lang="en-US" sz="3200" i="1" dirty="0"/>
              <a:t>Materials:</a:t>
            </a:r>
            <a:r>
              <a:rPr lang="en-US" sz="3200" dirty="0"/>
              <a:t> PPT</a:t>
            </a:r>
            <a:endParaRPr lang="hr-HR" sz="3200" dirty="0"/>
          </a:p>
          <a:p>
            <a:pPr lvl="0"/>
            <a:r>
              <a:rPr lang="en-US" sz="3200" i="1" dirty="0"/>
              <a:t>Description:</a:t>
            </a:r>
            <a:r>
              <a:rPr lang="en-US" sz="3200" dirty="0"/>
              <a:t> One by one, various statements are shown on PPT slides (e.g. I’m good at math/English/…). The students need to stand up if the statement is true for them or stay sitting down if it’s not.</a:t>
            </a:r>
            <a:endParaRPr lang="hr-HR" sz="3200" dirty="0"/>
          </a:p>
          <a:p>
            <a:pPr lvl="0"/>
            <a:r>
              <a:rPr lang="en-US" sz="3200" dirty="0"/>
              <a:t>To serve as a good warm-up, the activity should be fast-paced.</a:t>
            </a:r>
            <a:endParaRPr lang="hr-HR" sz="3200" dirty="0"/>
          </a:p>
          <a:p>
            <a:endParaRPr lang="hr-HR" sz="3200" dirty="0"/>
          </a:p>
        </p:txBody>
      </p:sp>
    </p:spTree>
    <p:extLst>
      <p:ext uri="{BB962C8B-B14F-4D97-AF65-F5344CB8AC3E}">
        <p14:creationId xmlns:p14="http://schemas.microsoft.com/office/powerpoint/2010/main" val="16713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Main part:</a:t>
            </a:r>
            <a:r>
              <a:rPr lang="hr-HR" dirty="0"/>
              <a:t/>
            </a:r>
            <a:br>
              <a:rPr lang="hr-HR" dirty="0"/>
            </a:br>
            <a:endParaRPr lang="hr-HR" dirty="0"/>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379431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1</a:t>
            </a:r>
            <a:r>
              <a:rPr lang="en-US" b="1" baseline="30000" dirty="0"/>
              <a:t>st</a:t>
            </a:r>
            <a:r>
              <a:rPr lang="en-US" b="1" dirty="0"/>
              <a:t> activity: </a:t>
            </a:r>
            <a:r>
              <a:rPr lang="hr-HR" dirty="0"/>
              <a:t/>
            </a:r>
            <a:br>
              <a:rPr lang="hr-HR" dirty="0"/>
            </a:br>
            <a:endParaRPr lang="hr-HR" dirty="0"/>
          </a:p>
        </p:txBody>
      </p:sp>
      <p:sp>
        <p:nvSpPr>
          <p:cNvPr id="5" name="Content Placeholder 4"/>
          <p:cNvSpPr>
            <a:spLocks noGrp="1"/>
          </p:cNvSpPr>
          <p:nvPr>
            <p:ph idx="1"/>
          </p:nvPr>
        </p:nvSpPr>
        <p:spPr>
          <a:xfrm>
            <a:off x="677333" y="1253613"/>
            <a:ext cx="10339711" cy="5397910"/>
          </a:xfrm>
        </p:spPr>
        <p:txBody>
          <a:bodyPr>
            <a:noAutofit/>
          </a:bodyPr>
          <a:lstStyle/>
          <a:p>
            <a:pPr lvl="0"/>
            <a:r>
              <a:rPr lang="en-US" sz="3200" i="1" dirty="0"/>
              <a:t>Materials:</a:t>
            </a:r>
            <a:r>
              <a:rPr lang="en-US" sz="3200" dirty="0"/>
              <a:t> papers, colored pens, props…</a:t>
            </a:r>
            <a:endParaRPr lang="hr-HR" sz="3200" dirty="0"/>
          </a:p>
          <a:p>
            <a:pPr lvl="0"/>
            <a:r>
              <a:rPr lang="en-US" sz="3200" i="1" dirty="0"/>
              <a:t>Description:</a:t>
            </a:r>
            <a:r>
              <a:rPr lang="en-US" sz="3200" dirty="0"/>
              <a:t> Students are divided into groups. Each group is assigned a faculty within a university (e.g. faculty of humanities and social sciences). Their task is to find information about it and advertise it to the rest of the class by: performing a sketch/making a brochure/acting out an interview (e.g. between a high school student and a college student)/… </a:t>
            </a:r>
            <a:endParaRPr lang="hr-HR" sz="3200" dirty="0"/>
          </a:p>
          <a:p>
            <a:pPr lvl="0"/>
            <a:r>
              <a:rPr lang="en-US" sz="3200" dirty="0"/>
              <a:t>The goal is to inform students about the choices they have after high school in a creative way.</a:t>
            </a:r>
            <a:endParaRPr lang="hr-HR" sz="3200" dirty="0"/>
          </a:p>
          <a:p>
            <a:endParaRPr lang="hr-HR" sz="3200" dirty="0"/>
          </a:p>
        </p:txBody>
      </p:sp>
    </p:spTree>
    <p:extLst>
      <p:ext uri="{BB962C8B-B14F-4D97-AF65-F5344CB8AC3E}">
        <p14:creationId xmlns:p14="http://schemas.microsoft.com/office/powerpoint/2010/main" val="224754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a:t>
            </a:r>
            <a:r>
              <a:rPr lang="en-US" b="1" baseline="30000" dirty="0"/>
              <a:t>nd</a:t>
            </a:r>
            <a:r>
              <a:rPr lang="en-US" b="1" dirty="0"/>
              <a:t> activity:</a:t>
            </a:r>
            <a:r>
              <a:rPr lang="hr-HR" dirty="0"/>
              <a:t/>
            </a:r>
            <a:br>
              <a:rPr lang="hr-HR" dirty="0"/>
            </a:br>
            <a:endParaRPr lang="hr-HR" dirty="0"/>
          </a:p>
        </p:txBody>
      </p:sp>
      <p:sp>
        <p:nvSpPr>
          <p:cNvPr id="3" name="Content Placeholder 2"/>
          <p:cNvSpPr>
            <a:spLocks noGrp="1"/>
          </p:cNvSpPr>
          <p:nvPr>
            <p:ph idx="1"/>
          </p:nvPr>
        </p:nvSpPr>
        <p:spPr>
          <a:xfrm>
            <a:off x="677334" y="1401097"/>
            <a:ext cx="10280718" cy="4940709"/>
          </a:xfrm>
        </p:spPr>
        <p:txBody>
          <a:bodyPr>
            <a:noAutofit/>
          </a:bodyPr>
          <a:lstStyle/>
          <a:p>
            <a:pPr lvl="0"/>
            <a:r>
              <a:rPr lang="en-US" sz="3200" i="1" dirty="0"/>
              <a:t>Materials:</a:t>
            </a:r>
            <a:r>
              <a:rPr lang="en-US" sz="3200" dirty="0"/>
              <a:t> handouts</a:t>
            </a:r>
            <a:endParaRPr lang="hr-HR" sz="3200" dirty="0"/>
          </a:p>
          <a:p>
            <a:pPr lvl="0"/>
            <a:r>
              <a:rPr lang="en-US" sz="3200" i="1" dirty="0"/>
              <a:t>Description: </a:t>
            </a:r>
            <a:r>
              <a:rPr lang="en-US" sz="3200" dirty="0"/>
              <a:t>Students are still in the same groups. Each group receives an envelope with names of different faculties and their descriptions (main information). Their task is to match them.</a:t>
            </a:r>
            <a:endParaRPr lang="hr-HR" sz="3200" dirty="0"/>
          </a:p>
          <a:p>
            <a:pPr lvl="0"/>
            <a:r>
              <a:rPr lang="en-US" sz="3200" dirty="0"/>
              <a:t>The goal is for the students to revise and summarize the information about the faculties from the previous activity.</a:t>
            </a:r>
            <a:endParaRPr lang="hr-HR" sz="3200" dirty="0"/>
          </a:p>
          <a:p>
            <a:endParaRPr lang="hr-HR" sz="3200" dirty="0"/>
          </a:p>
        </p:txBody>
      </p:sp>
    </p:spTree>
    <p:extLst>
      <p:ext uri="{BB962C8B-B14F-4D97-AF65-F5344CB8AC3E}">
        <p14:creationId xmlns:p14="http://schemas.microsoft.com/office/powerpoint/2010/main" val="224494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02246" y="4077983"/>
            <a:ext cx="2889754" cy="2780017"/>
          </a:xfrm>
          <a:prstGeom prst="rect">
            <a:avLst/>
          </a:prstGeom>
        </p:spPr>
      </p:pic>
      <p:sp>
        <p:nvSpPr>
          <p:cNvPr id="2" name="Title 1"/>
          <p:cNvSpPr>
            <a:spLocks noGrp="1"/>
          </p:cNvSpPr>
          <p:nvPr>
            <p:ph type="title"/>
          </p:nvPr>
        </p:nvSpPr>
        <p:spPr/>
        <p:txBody>
          <a:bodyPr/>
          <a:lstStyle/>
          <a:p>
            <a:r>
              <a:rPr lang="en-US" b="1" dirty="0"/>
              <a:t>Conclusion:</a:t>
            </a:r>
            <a:r>
              <a:rPr lang="hr-HR" dirty="0"/>
              <a:t/>
            </a:r>
            <a:br>
              <a:rPr lang="hr-HR" dirty="0"/>
            </a:br>
            <a:endParaRPr lang="hr-HR" dirty="0"/>
          </a:p>
        </p:txBody>
      </p:sp>
      <p:sp>
        <p:nvSpPr>
          <p:cNvPr id="3" name="Content Placeholder 2"/>
          <p:cNvSpPr>
            <a:spLocks noGrp="1"/>
          </p:cNvSpPr>
          <p:nvPr>
            <p:ph idx="1"/>
          </p:nvPr>
        </p:nvSpPr>
        <p:spPr>
          <a:xfrm>
            <a:off x="485604" y="1460091"/>
            <a:ext cx="9808769" cy="4566523"/>
          </a:xfrm>
        </p:spPr>
        <p:txBody>
          <a:bodyPr>
            <a:noAutofit/>
          </a:bodyPr>
          <a:lstStyle/>
          <a:p>
            <a:pPr lvl="0"/>
            <a:r>
              <a:rPr lang="en-US" sz="3200" i="1" dirty="0"/>
              <a:t>Materials: </a:t>
            </a:r>
            <a:r>
              <a:rPr lang="en-US" sz="3200" dirty="0"/>
              <a:t>post-it papers, board </a:t>
            </a:r>
            <a:endParaRPr lang="hr-HR" sz="3200" dirty="0"/>
          </a:p>
          <a:p>
            <a:pPr lvl="0"/>
            <a:r>
              <a:rPr lang="en-US" sz="3200" i="1" dirty="0"/>
              <a:t>Description: </a:t>
            </a:r>
            <a:r>
              <a:rPr lang="en-US" sz="3200" dirty="0"/>
              <a:t>Each student is given a post-it paper. They have to write their thoughts after the workshop (Have they learnt anything? Was the workshop useful?) and place it within the concentric circles on the board depending on what they feel like after the workshop (happy, neutral, or sad):</a:t>
            </a:r>
            <a:endParaRPr lang="hr-HR" sz="3200" dirty="0"/>
          </a:p>
          <a:p>
            <a:endParaRPr lang="hr-HR" sz="3200" dirty="0"/>
          </a:p>
        </p:txBody>
      </p:sp>
    </p:spTree>
    <p:extLst>
      <p:ext uri="{BB962C8B-B14F-4D97-AF65-F5344CB8AC3E}">
        <p14:creationId xmlns:p14="http://schemas.microsoft.com/office/powerpoint/2010/main" val="390298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3" y="2512541"/>
            <a:ext cx="9809435" cy="1153296"/>
          </a:xfrm>
        </p:spPr>
        <p:txBody>
          <a:bodyPr>
            <a:normAutofit fontScale="90000"/>
          </a:bodyPr>
          <a:lstStyle/>
          <a:p>
            <a:r>
              <a:rPr lang="hr-HR" sz="2800" dirty="0">
                <a:solidFill>
                  <a:srgbClr val="000000"/>
                </a:solidFill>
                <a:cs typeface="Calibri"/>
              </a:rPr>
              <a:t>Motivating the learning engine to increase student's school, professional and social success and reduce absenteeism</a:t>
            </a:r>
            <a:br>
              <a:rPr lang="hr-HR" sz="2800" dirty="0">
                <a:solidFill>
                  <a:srgbClr val="000000"/>
                </a:solidFill>
                <a:cs typeface="Calibri"/>
              </a:rPr>
            </a:br>
            <a:endParaRPr lang="hr-HR" sz="2800" dirty="0"/>
          </a:p>
        </p:txBody>
      </p:sp>
      <p:sp>
        <p:nvSpPr>
          <p:cNvPr id="5" name="Content Placeholder 4"/>
          <p:cNvSpPr>
            <a:spLocks noGrp="1"/>
          </p:cNvSpPr>
          <p:nvPr>
            <p:ph sz="half" idx="1"/>
          </p:nvPr>
        </p:nvSpPr>
        <p:spPr>
          <a:xfrm>
            <a:off x="593124" y="4094205"/>
            <a:ext cx="9992497" cy="1425145"/>
          </a:xfrm>
        </p:spPr>
        <p:txBody>
          <a:bodyPr>
            <a:normAutofit/>
          </a:bodyPr>
          <a:lstStyle/>
          <a:p>
            <a:r>
              <a:rPr lang="hr-HR" dirty="0" smtClean="0"/>
              <a:t>Authors: Arijana Tomić and Sanja Vukelić</a:t>
            </a:r>
          </a:p>
          <a:p>
            <a:r>
              <a:rPr lang="hr-HR" dirty="0" smtClean="0"/>
              <a:t>Construction and Geodesy Vocational School Osijek, Croatia</a:t>
            </a:r>
            <a:endParaRPr lang="hr-HR" dirty="0"/>
          </a:p>
        </p:txBody>
      </p:sp>
      <p:sp>
        <p:nvSpPr>
          <p:cNvPr id="6" name="Content Placeholder 5"/>
          <p:cNvSpPr>
            <a:spLocks noGrp="1"/>
          </p:cNvSpPr>
          <p:nvPr>
            <p:ph sz="half" idx="2"/>
          </p:nvPr>
        </p:nvSpPr>
        <p:spPr>
          <a:xfrm>
            <a:off x="336737" y="5758249"/>
            <a:ext cx="10891436" cy="980302"/>
          </a:xfrm>
        </p:spPr>
        <p:txBody>
          <a:bodyPr>
            <a:normAutofit/>
          </a:bodyPr>
          <a:lstStyle/>
          <a:p>
            <a:r>
              <a:rPr lang="hr-HR" sz="1100" dirty="0"/>
              <a:t>All rights reserved. No part of this publication may be reproduced, in any form or any means, without persmission in writing form the author.</a:t>
            </a:r>
          </a:p>
          <a:p>
            <a:r>
              <a:rPr lang="hr-HR" sz="1100" dirty="0"/>
              <a:t>„The European Comission is not responsible for any uploaded or submittes content. The content reflects the views only of the European Comission cannot be held responsible for any use which may be made of the information contained therein”</a:t>
            </a:r>
          </a:p>
          <a:p>
            <a:endParaRPr lang="hr-HR" sz="11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588" y="140754"/>
            <a:ext cx="1523807" cy="2157603"/>
          </a:xfrm>
          <a:prstGeom prst="rect">
            <a:avLst/>
          </a:prstGeom>
          <a:effectLst>
            <a:softEdge rad="127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611" y="140754"/>
            <a:ext cx="2239148" cy="63975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2011" y="197387"/>
            <a:ext cx="1459386" cy="583124"/>
          </a:xfrm>
          <a:prstGeom prst="rect">
            <a:avLst/>
          </a:prstGeom>
        </p:spPr>
      </p:pic>
    </p:spTree>
    <p:extLst>
      <p:ext uri="{BB962C8B-B14F-4D97-AF65-F5344CB8AC3E}">
        <p14:creationId xmlns:p14="http://schemas.microsoft.com/office/powerpoint/2010/main" val="14944995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TotalTime>
  <Words>391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"Educated Learner-Future Student"</vt:lpstr>
      <vt:lpstr>Warm-up activity: </vt:lpstr>
      <vt:lpstr>Main part: </vt:lpstr>
      <vt:lpstr>1st activity:  </vt:lpstr>
      <vt:lpstr>2nd activity: </vt:lpstr>
      <vt:lpstr>Conclusion: </vt:lpstr>
      <vt:lpstr>Motivating the learning engine to increase student's school, professional and social success and reduce absenteeism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"Educated Learner-Future Student"</dc:title>
  <dc:creator>Sanja Vukelic</dc:creator>
  <cp:lastModifiedBy>Sanja Vukelic</cp:lastModifiedBy>
  <cp:revision>2</cp:revision>
  <dcterms:created xsi:type="dcterms:W3CDTF">2020-02-18T20:46:04Z</dcterms:created>
  <dcterms:modified xsi:type="dcterms:W3CDTF">2020-02-20T19:49:55Z</dcterms:modified>
</cp:coreProperties>
</file>