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2/20/2020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2/20/2020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2/20/2020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2/20/2020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2/20/2020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2/20/2020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2/20/2020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2/20/2020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youtube.com/watch?v=zlwauWDRgu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smtClean="0"/>
              <a:t>Teaching on nuclear issues</a:t>
            </a:r>
            <a:endParaRPr lang="hr-HR" dirty="0"/>
          </a:p>
        </p:txBody>
      </p:sp>
      <p:sp>
        <p:nvSpPr>
          <p:cNvPr id="3" name="Subtitle 2"/>
          <p:cNvSpPr>
            <a:spLocks noGrp="1"/>
          </p:cNvSpPr>
          <p:nvPr>
            <p:ph type="subTitle" idx="1"/>
          </p:nvPr>
        </p:nvSpPr>
        <p:spPr/>
        <p:txBody>
          <a:bodyPr/>
          <a:lstStyle/>
          <a:p>
            <a:endParaRPr lang="hr-HR"/>
          </a:p>
        </p:txBody>
      </p:sp>
    </p:spTree>
    <p:extLst>
      <p:ext uri="{BB962C8B-B14F-4D97-AF65-F5344CB8AC3E}">
        <p14:creationId xmlns:p14="http://schemas.microsoft.com/office/powerpoint/2010/main" val="1513791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Change the way we teach</a:t>
            </a:r>
            <a:endParaRPr lang="hr-HR" dirty="0"/>
          </a:p>
        </p:txBody>
      </p:sp>
      <p:sp>
        <p:nvSpPr>
          <p:cNvPr id="6" name="Content Placeholder 5"/>
          <p:cNvSpPr>
            <a:spLocks noGrp="1"/>
          </p:cNvSpPr>
          <p:nvPr>
            <p:ph sz="half" idx="2"/>
          </p:nvPr>
        </p:nvSpPr>
        <p:spPr>
          <a:xfrm>
            <a:off x="4950941" y="543819"/>
            <a:ext cx="6755027" cy="5767965"/>
          </a:xfrm>
        </p:spPr>
        <p:txBody>
          <a:bodyPr>
            <a:normAutofit/>
          </a:bodyPr>
          <a:lstStyle/>
          <a:p>
            <a:r>
              <a:rPr lang="hr-HR" dirty="0" smtClean="0"/>
              <a:t>Active participation</a:t>
            </a:r>
          </a:p>
          <a:p>
            <a:r>
              <a:rPr lang="hr-HR" dirty="0" smtClean="0"/>
              <a:t>Own responsibility in learning</a:t>
            </a:r>
          </a:p>
          <a:p>
            <a:r>
              <a:rPr lang="hr-HR" dirty="0" smtClean="0"/>
              <a:t>Learning with/from each other</a:t>
            </a:r>
          </a:p>
          <a:p>
            <a:r>
              <a:rPr lang="hr-HR" dirty="0" smtClean="0"/>
              <a:t>Holistic learning – head – heart – hand</a:t>
            </a:r>
          </a:p>
          <a:p>
            <a:r>
              <a:rPr lang="hr-HR" dirty="0" smtClean="0"/>
              <a:t>Competency development  - knowledge – skills – attitudes</a:t>
            </a:r>
          </a:p>
          <a:p>
            <a:r>
              <a:rPr lang="hr-HR" dirty="0" smtClean="0"/>
              <a:t>Learning through challenge</a:t>
            </a:r>
          </a:p>
          <a:p>
            <a:r>
              <a:rPr lang="hr-HR" dirty="0" smtClean="0"/>
              <a:t>Learner-centered approach</a:t>
            </a:r>
          </a:p>
          <a:p>
            <a:r>
              <a:rPr lang="hr-HR" dirty="0" smtClean="0"/>
              <a:t>Experiential learning</a:t>
            </a:r>
          </a:p>
          <a:p>
            <a:r>
              <a:rPr lang="hr-HR" dirty="0" smtClean="0"/>
              <a:t>Process oriented learning</a:t>
            </a:r>
          </a:p>
          <a:p>
            <a:r>
              <a:rPr lang="hr-HR" dirty="0" smtClean="0"/>
              <a:t>Learning by doing</a:t>
            </a:r>
          </a:p>
          <a:p>
            <a:r>
              <a:rPr lang="hr-HR" dirty="0" smtClean="0"/>
              <a:t>Power of reflection</a:t>
            </a:r>
          </a:p>
          <a:p>
            <a:r>
              <a:rPr lang="hr-HR" dirty="0" smtClean="0"/>
              <a:t>Unlearning and relearning</a:t>
            </a:r>
            <a:endParaRPr lang="hr-HR" dirty="0"/>
          </a:p>
        </p:txBody>
      </p:sp>
      <p:sp>
        <p:nvSpPr>
          <p:cNvPr id="9" name="Flowchart: Connector 8"/>
          <p:cNvSpPr/>
          <p:nvPr/>
        </p:nvSpPr>
        <p:spPr>
          <a:xfrm>
            <a:off x="8883801" y="3066164"/>
            <a:ext cx="1593378" cy="15288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Flowchart: Connector 9"/>
          <p:cNvSpPr/>
          <p:nvPr/>
        </p:nvSpPr>
        <p:spPr>
          <a:xfrm>
            <a:off x="9154136" y="3286897"/>
            <a:ext cx="1089133" cy="1087395"/>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Flowchart: Connector 10"/>
          <p:cNvSpPr/>
          <p:nvPr/>
        </p:nvSpPr>
        <p:spPr>
          <a:xfrm>
            <a:off x="9377049" y="3512856"/>
            <a:ext cx="666396" cy="625811"/>
          </a:xfrm>
          <a:prstGeom prst="flowChartConnector">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13" name="Straight Connector 12"/>
          <p:cNvCxnSpPr/>
          <p:nvPr/>
        </p:nvCxnSpPr>
        <p:spPr>
          <a:xfrm flipV="1">
            <a:off x="9762387" y="3224789"/>
            <a:ext cx="875912" cy="469557"/>
          </a:xfrm>
          <a:prstGeom prst="line">
            <a:avLst/>
          </a:prstGeom>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0578914" y="2969211"/>
            <a:ext cx="1553701" cy="338554"/>
          </a:xfrm>
          <a:prstGeom prst="rect">
            <a:avLst/>
          </a:prstGeom>
          <a:noFill/>
        </p:spPr>
        <p:txBody>
          <a:bodyPr wrap="square" rtlCol="0">
            <a:spAutoFit/>
          </a:bodyPr>
          <a:lstStyle/>
          <a:p>
            <a:r>
              <a:rPr lang="hr-HR" sz="1600" dirty="0"/>
              <a:t>c</a:t>
            </a:r>
            <a:r>
              <a:rPr lang="hr-HR" sz="1600" dirty="0" smtClean="0"/>
              <a:t>omfort zone</a:t>
            </a:r>
            <a:endParaRPr lang="hr-HR" sz="1600" dirty="0"/>
          </a:p>
        </p:txBody>
      </p:sp>
      <p:cxnSp>
        <p:nvCxnSpPr>
          <p:cNvPr id="16" name="Straight Connector 15"/>
          <p:cNvCxnSpPr/>
          <p:nvPr/>
        </p:nvCxnSpPr>
        <p:spPr>
          <a:xfrm flipV="1">
            <a:off x="10137133" y="3690491"/>
            <a:ext cx="601362" cy="74140"/>
          </a:xfrm>
          <a:prstGeom prst="line">
            <a:avLst/>
          </a:prstGeom>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10652663" y="3509000"/>
            <a:ext cx="1602555" cy="338554"/>
          </a:xfrm>
          <a:prstGeom prst="rect">
            <a:avLst/>
          </a:prstGeom>
          <a:noFill/>
        </p:spPr>
        <p:txBody>
          <a:bodyPr wrap="none" rtlCol="0">
            <a:spAutoFit/>
          </a:bodyPr>
          <a:lstStyle/>
          <a:p>
            <a:r>
              <a:rPr lang="hr-HR" sz="1600" dirty="0"/>
              <a:t>c</a:t>
            </a:r>
            <a:r>
              <a:rPr lang="hr-HR" sz="1600" dirty="0" smtClean="0"/>
              <a:t>hallenge zone</a:t>
            </a:r>
            <a:endParaRPr lang="hr-HR" sz="1600" dirty="0"/>
          </a:p>
        </p:txBody>
      </p:sp>
      <p:cxnSp>
        <p:nvCxnSpPr>
          <p:cNvPr id="19" name="Straight Connector 18"/>
          <p:cNvCxnSpPr/>
          <p:nvPr/>
        </p:nvCxnSpPr>
        <p:spPr>
          <a:xfrm>
            <a:off x="10243269" y="4138667"/>
            <a:ext cx="409394" cy="80995"/>
          </a:xfrm>
          <a:prstGeom prst="line">
            <a:avLst/>
          </a:prstGeom>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10652663" y="4051684"/>
            <a:ext cx="1196290" cy="338554"/>
          </a:xfrm>
          <a:prstGeom prst="rect">
            <a:avLst/>
          </a:prstGeom>
          <a:noFill/>
        </p:spPr>
        <p:txBody>
          <a:bodyPr wrap="none" rtlCol="0">
            <a:spAutoFit/>
          </a:bodyPr>
          <a:lstStyle/>
          <a:p>
            <a:r>
              <a:rPr lang="hr-HR" sz="1600" dirty="0"/>
              <a:t>p</a:t>
            </a:r>
            <a:r>
              <a:rPr lang="hr-HR" sz="1600" dirty="0" smtClean="0"/>
              <a:t>anic zone</a:t>
            </a:r>
            <a:endParaRPr lang="hr-HR" sz="1600" dirty="0"/>
          </a:p>
        </p:txBody>
      </p:sp>
      <p:sp>
        <p:nvSpPr>
          <p:cNvPr id="22" name="TextBox 21"/>
          <p:cNvSpPr txBox="1"/>
          <p:nvPr/>
        </p:nvSpPr>
        <p:spPr>
          <a:xfrm>
            <a:off x="9666002" y="4819267"/>
            <a:ext cx="1265603" cy="338554"/>
          </a:xfrm>
          <a:prstGeom prst="rect">
            <a:avLst/>
          </a:prstGeom>
          <a:noFill/>
        </p:spPr>
        <p:txBody>
          <a:bodyPr wrap="none" rtlCol="0">
            <a:spAutoFit/>
          </a:bodyPr>
          <a:lstStyle/>
          <a:p>
            <a:r>
              <a:rPr lang="hr-HR" sz="1600" dirty="0" smtClean="0"/>
              <a:t>experience</a:t>
            </a:r>
            <a:endParaRPr lang="hr-HR" sz="1600" dirty="0"/>
          </a:p>
        </p:txBody>
      </p:sp>
      <p:sp>
        <p:nvSpPr>
          <p:cNvPr id="23" name="Bent Arrow 22"/>
          <p:cNvSpPr/>
          <p:nvPr/>
        </p:nvSpPr>
        <p:spPr>
          <a:xfrm rot="16200000">
            <a:off x="9066841" y="5874680"/>
            <a:ext cx="506924" cy="36728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24" name="Bent Arrow 23"/>
          <p:cNvSpPr/>
          <p:nvPr/>
        </p:nvSpPr>
        <p:spPr>
          <a:xfrm>
            <a:off x="9136661" y="4929959"/>
            <a:ext cx="506924" cy="36728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25" name="Bent Arrow 24"/>
          <p:cNvSpPr/>
          <p:nvPr/>
        </p:nvSpPr>
        <p:spPr>
          <a:xfrm rot="10800000">
            <a:off x="10798423" y="5944500"/>
            <a:ext cx="506924" cy="36728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26" name="Bent Arrow 25"/>
          <p:cNvSpPr/>
          <p:nvPr/>
        </p:nvSpPr>
        <p:spPr>
          <a:xfrm rot="5400000">
            <a:off x="10884202" y="5023061"/>
            <a:ext cx="506924" cy="36728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27" name="TextBox 26"/>
          <p:cNvSpPr txBox="1"/>
          <p:nvPr/>
        </p:nvSpPr>
        <p:spPr>
          <a:xfrm>
            <a:off x="8623077" y="5398656"/>
            <a:ext cx="1241045" cy="338554"/>
          </a:xfrm>
          <a:prstGeom prst="rect">
            <a:avLst/>
          </a:prstGeom>
          <a:noFill/>
        </p:spPr>
        <p:txBody>
          <a:bodyPr wrap="none" rtlCol="0">
            <a:spAutoFit/>
          </a:bodyPr>
          <a:lstStyle/>
          <a:p>
            <a:r>
              <a:rPr lang="hr-HR" sz="1600" dirty="0" smtClean="0"/>
              <a:t>application</a:t>
            </a:r>
            <a:endParaRPr lang="hr-HR" sz="1600" dirty="0"/>
          </a:p>
        </p:txBody>
      </p:sp>
      <p:sp>
        <p:nvSpPr>
          <p:cNvPr id="28" name="TextBox 27"/>
          <p:cNvSpPr txBox="1"/>
          <p:nvPr/>
        </p:nvSpPr>
        <p:spPr>
          <a:xfrm>
            <a:off x="9602262" y="6058322"/>
            <a:ext cx="1196161" cy="338554"/>
          </a:xfrm>
          <a:prstGeom prst="rect">
            <a:avLst/>
          </a:prstGeom>
          <a:noFill/>
        </p:spPr>
        <p:txBody>
          <a:bodyPr wrap="none" rtlCol="0">
            <a:spAutoFit/>
          </a:bodyPr>
          <a:lstStyle/>
          <a:p>
            <a:r>
              <a:rPr lang="hr-HR" sz="1600" dirty="0" smtClean="0"/>
              <a:t>conclusion</a:t>
            </a:r>
            <a:endParaRPr lang="hr-HR" sz="1600" dirty="0"/>
          </a:p>
        </p:txBody>
      </p:sp>
      <p:sp>
        <p:nvSpPr>
          <p:cNvPr id="31" name="TextBox 30"/>
          <p:cNvSpPr txBox="1"/>
          <p:nvPr/>
        </p:nvSpPr>
        <p:spPr>
          <a:xfrm>
            <a:off x="10716912" y="5503859"/>
            <a:ext cx="1077346" cy="338554"/>
          </a:xfrm>
          <a:prstGeom prst="rect">
            <a:avLst/>
          </a:prstGeom>
          <a:noFill/>
        </p:spPr>
        <p:txBody>
          <a:bodyPr wrap="none" rtlCol="0">
            <a:spAutoFit/>
          </a:bodyPr>
          <a:lstStyle/>
          <a:p>
            <a:r>
              <a:rPr lang="hr-HR" sz="1600" dirty="0" smtClean="0"/>
              <a:t>reflection</a:t>
            </a:r>
            <a:endParaRPr lang="hr-HR" sz="1600" dirty="0"/>
          </a:p>
        </p:txBody>
      </p:sp>
    </p:spTree>
    <p:extLst>
      <p:ext uri="{BB962C8B-B14F-4D97-AF65-F5344CB8AC3E}">
        <p14:creationId xmlns:p14="http://schemas.microsoft.com/office/powerpoint/2010/main" val="3426308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Teach tolerance and acceptance</a:t>
            </a:r>
            <a:endParaRPr lang="hr-H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3805" y="1053249"/>
            <a:ext cx="6778411" cy="4768194"/>
          </a:xfrm>
        </p:spPr>
      </p:pic>
    </p:spTree>
    <p:extLst>
      <p:ext uri="{BB962C8B-B14F-4D97-AF65-F5344CB8AC3E}">
        <p14:creationId xmlns:p14="http://schemas.microsoft.com/office/powerpoint/2010/main" val="347061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4837" b="25674"/>
          <a:stretch/>
        </p:blipFill>
        <p:spPr>
          <a:xfrm>
            <a:off x="7291773" y="1198229"/>
            <a:ext cx="3971648" cy="3970639"/>
          </a:xfrm>
        </p:spPr>
      </p:pic>
      <p:pic>
        <p:nvPicPr>
          <p:cNvPr id="5" name="Picture 4"/>
          <p:cNvPicPr>
            <a:picLocks noChangeAspect="1"/>
          </p:cNvPicPr>
          <p:nvPr/>
        </p:nvPicPr>
        <p:blipFill>
          <a:blip r:embed="rId3"/>
          <a:stretch>
            <a:fillRect/>
          </a:stretch>
        </p:blipFill>
        <p:spPr>
          <a:xfrm>
            <a:off x="667265" y="1627118"/>
            <a:ext cx="5544065" cy="3541750"/>
          </a:xfrm>
          <a:prstGeom prst="rect">
            <a:avLst/>
          </a:prstGeom>
        </p:spPr>
      </p:pic>
      <p:sp>
        <p:nvSpPr>
          <p:cNvPr id="7" name="Rectangle 6"/>
          <p:cNvSpPr/>
          <p:nvPr/>
        </p:nvSpPr>
        <p:spPr>
          <a:xfrm>
            <a:off x="4508406" y="5412258"/>
            <a:ext cx="2301977" cy="369332"/>
          </a:xfrm>
          <a:prstGeom prst="rect">
            <a:avLst/>
          </a:prstGeom>
        </p:spPr>
        <p:txBody>
          <a:bodyPr wrap="none">
            <a:spAutoFit/>
          </a:bodyPr>
          <a:lstStyle/>
          <a:p>
            <a:r>
              <a:rPr lang="hr-HR" dirty="0">
                <a:hlinkClick r:id="rId4"/>
              </a:rPr>
              <a:t>Latvian rental house</a:t>
            </a:r>
            <a:endParaRPr lang="hr-HR" dirty="0"/>
          </a:p>
        </p:txBody>
      </p:sp>
    </p:spTree>
    <p:extLst>
      <p:ext uri="{BB962C8B-B14F-4D97-AF65-F5344CB8AC3E}">
        <p14:creationId xmlns:p14="http://schemas.microsoft.com/office/powerpoint/2010/main" val="4277161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What we should strive to</a:t>
            </a:r>
            <a:endParaRPr lang="hr-H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3556" y="548602"/>
            <a:ext cx="7231492" cy="5376330"/>
          </a:xfrm>
        </p:spPr>
      </p:pic>
    </p:spTree>
    <p:extLst>
      <p:ext uri="{BB962C8B-B14F-4D97-AF65-F5344CB8AC3E}">
        <p14:creationId xmlns:p14="http://schemas.microsoft.com/office/powerpoint/2010/main" val="83247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90000"/>
              </a:lnSpc>
              <a:spcBef>
                <a:spcPts val="1000"/>
              </a:spcBef>
            </a:pPr>
            <a:r>
              <a:rPr lang="hr-HR" sz="2000" spc="0" dirty="0" smtClean="0">
                <a:solidFill>
                  <a:srgbClr val="000000"/>
                </a:solidFill>
                <a:latin typeface="Calibri" panose="020F0502020204030204"/>
                <a:ea typeface="+mn-ea"/>
                <a:cs typeface="Calibri"/>
              </a:rPr>
              <a:t>Motivating </a:t>
            </a:r>
            <a:r>
              <a:rPr lang="hr-HR" sz="2000" spc="0" dirty="0">
                <a:solidFill>
                  <a:srgbClr val="000000"/>
                </a:solidFill>
                <a:latin typeface="Calibri" panose="020F0502020204030204"/>
                <a:ea typeface="+mn-ea"/>
                <a:cs typeface="Calibri"/>
              </a:rPr>
              <a:t>the learning engine to increase student's school, professional and social success and reduce absenteeism</a:t>
            </a:r>
            <a:br>
              <a:rPr lang="hr-HR" sz="2000" spc="0" dirty="0">
                <a:solidFill>
                  <a:srgbClr val="000000"/>
                </a:solidFill>
                <a:latin typeface="Calibri" panose="020F0502020204030204"/>
                <a:ea typeface="+mn-ea"/>
                <a:cs typeface="Calibri"/>
              </a:rPr>
            </a:br>
            <a:endParaRPr lang="hr-HR" dirty="0"/>
          </a:p>
        </p:txBody>
      </p:sp>
      <p:sp>
        <p:nvSpPr>
          <p:cNvPr id="5" name="Content Placeholder 4"/>
          <p:cNvSpPr>
            <a:spLocks noGrp="1"/>
          </p:cNvSpPr>
          <p:nvPr>
            <p:ph sz="half" idx="2"/>
          </p:nvPr>
        </p:nvSpPr>
        <p:spPr>
          <a:xfrm>
            <a:off x="4861694" y="3317785"/>
            <a:ext cx="6440619" cy="1696853"/>
          </a:xfrm>
        </p:spPr>
        <p:txBody>
          <a:bodyPr>
            <a:normAutofit fontScale="92500"/>
          </a:bodyPr>
          <a:lstStyle/>
          <a:p>
            <a:r>
              <a:rPr lang="hr-HR" dirty="0" smtClean="0"/>
              <a:t>Authors: Martina Španić and Sanja Vukelić</a:t>
            </a:r>
          </a:p>
          <a:p>
            <a:r>
              <a:rPr lang="hr-HR" dirty="0" smtClean="0"/>
              <a:t>Construction and Geodesy Vocational </a:t>
            </a:r>
            <a:r>
              <a:rPr lang="hr-HR" dirty="0" smtClean="0"/>
              <a:t>School Osijek, Croatia</a:t>
            </a:r>
            <a:endParaRPr lang="hr-HR" dirty="0" smtClean="0"/>
          </a:p>
          <a:p>
            <a:r>
              <a:rPr lang="hr-HR" dirty="0" smtClean="0"/>
              <a:t>Bibliography: pictures used from prior Erasmus+ projects – </a:t>
            </a:r>
            <a:r>
              <a:rPr lang="hr-HR" i="1" dirty="0" smtClean="0"/>
              <a:t>Gaming Power </a:t>
            </a:r>
            <a:r>
              <a:rPr lang="hr-HR" dirty="0" smtClean="0"/>
              <a:t>and </a:t>
            </a:r>
            <a:r>
              <a:rPr lang="hr-HR" i="1" dirty="0" smtClean="0"/>
              <a:t>From Consumer to Co-ownership</a:t>
            </a:r>
            <a:endParaRPr lang="hr-HR" i="1" dirty="0"/>
          </a:p>
        </p:txBody>
      </p:sp>
      <p:sp>
        <p:nvSpPr>
          <p:cNvPr id="7" name="Content Placeholder 6"/>
          <p:cNvSpPr>
            <a:spLocks noGrp="1"/>
          </p:cNvSpPr>
          <p:nvPr>
            <p:ph sz="quarter" idx="4"/>
          </p:nvPr>
        </p:nvSpPr>
        <p:spPr>
          <a:xfrm>
            <a:off x="716692" y="5785071"/>
            <a:ext cx="10807386" cy="1011053"/>
          </a:xfrm>
        </p:spPr>
        <p:txBody>
          <a:bodyPr>
            <a:normAutofit/>
          </a:bodyPr>
          <a:lstStyle/>
          <a:p>
            <a:r>
              <a:rPr lang="hr-HR" sz="1100" dirty="0"/>
              <a:t>All rights reserved. No part of this publication may be reproduced, in any form or any means, without persmission in writing form the </a:t>
            </a:r>
            <a:r>
              <a:rPr lang="hr-HR" sz="1100" dirty="0" smtClean="0"/>
              <a:t>author</a:t>
            </a:r>
            <a:r>
              <a:rPr lang="hr-HR" sz="1100" dirty="0"/>
              <a:t>.</a:t>
            </a:r>
          </a:p>
          <a:p>
            <a:r>
              <a:rPr lang="hr-HR" sz="1100" dirty="0"/>
              <a:t>„The European Comission is not responsible for any uploaded or submittes content. The content reflects the views only of the European Comission cannot be held responsible for any use which may be made of the information contained therein”</a:t>
            </a:r>
          </a:p>
          <a:p>
            <a:endParaRPr lang="hr-HR"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10996" cy="71742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4626" y="0"/>
            <a:ext cx="1647374" cy="233256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0996" y="0"/>
            <a:ext cx="1795506" cy="717427"/>
          </a:xfrm>
          <a:prstGeom prst="rect">
            <a:avLst/>
          </a:prstGeom>
        </p:spPr>
      </p:pic>
    </p:spTree>
    <p:extLst>
      <p:ext uri="{BB962C8B-B14F-4D97-AF65-F5344CB8AC3E}">
        <p14:creationId xmlns:p14="http://schemas.microsoft.com/office/powerpoint/2010/main" val="1801391887"/>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Atlas</Template>
  <TotalTime>140</TotalTime>
  <Words>192</Words>
  <Application>Microsoft Office PowerPoint</Application>
  <PresentationFormat>Widescreen</PresentationFormat>
  <Paragraphs>30</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vt:lpstr>
      <vt:lpstr>Calibri Light</vt:lpstr>
      <vt:lpstr>Rockwell</vt:lpstr>
      <vt:lpstr>Wingdings</vt:lpstr>
      <vt:lpstr>Atlas</vt:lpstr>
      <vt:lpstr>Teaching on nuclear issues</vt:lpstr>
      <vt:lpstr>Change the way we teach</vt:lpstr>
      <vt:lpstr>Teach tolerance and acceptance</vt:lpstr>
      <vt:lpstr>PowerPoint Presentation</vt:lpstr>
      <vt:lpstr>What we should strive to</vt:lpstr>
      <vt:lpstr>Motivating the learning engine to increase student's school, professional and social success and reduce absenteeism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on nuclear issues</dc:title>
  <dc:creator>Sanja Vukelic</dc:creator>
  <cp:lastModifiedBy>Sanja Vukelic</cp:lastModifiedBy>
  <cp:revision>11</cp:revision>
  <dcterms:created xsi:type="dcterms:W3CDTF">2020-02-18T18:55:49Z</dcterms:created>
  <dcterms:modified xsi:type="dcterms:W3CDTF">2020-02-20T19:38:08Z</dcterms:modified>
</cp:coreProperties>
</file>