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64" r:id="rId2"/>
    <p:sldId id="265" r:id="rId3"/>
    <p:sldId id="296" r:id="rId4"/>
    <p:sldId id="291" r:id="rId5"/>
    <p:sldId id="292" r:id="rId6"/>
    <p:sldId id="290" r:id="rId7"/>
    <p:sldId id="295" r:id="rId8"/>
    <p:sldId id="293" r:id="rId9"/>
    <p:sldId id="294" r:id="rId10"/>
    <p:sldId id="287" r:id="rId11"/>
    <p:sldId id="297" r:id="rId12"/>
    <p:sldId id="298" r:id="rId13"/>
    <p:sldId id="267" r:id="rId14"/>
    <p:sldId id="268" r:id="rId15"/>
    <p:sldId id="269"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0" autoAdjust="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C273BE9-C46B-4FA9-962C-D73C4B2E6F5B}" type="datetimeFigureOut">
              <a:rPr lang="hr-HR" smtClean="0"/>
              <a:pPr/>
              <a:t>8.10.2021.</a:t>
            </a:fld>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8BDFEE6-7235-4359-A76B-93793865C14D}"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273BE9-C46B-4FA9-962C-D73C4B2E6F5B}" type="datetimeFigureOut">
              <a:rPr lang="hr-HR" smtClean="0"/>
              <a:pPr/>
              <a:t>8.10.2021.</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8BDFEE6-7235-4359-A76B-93793865C14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273BE9-C46B-4FA9-962C-D73C4B2E6F5B}" type="datetimeFigureOut">
              <a:rPr lang="hr-HR" smtClean="0"/>
              <a:pPr/>
              <a:t>8.10.2021.</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8BDFEE6-7235-4359-A76B-93793865C14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273BE9-C46B-4FA9-962C-D73C4B2E6F5B}" type="datetimeFigureOut">
              <a:rPr lang="hr-HR" smtClean="0"/>
              <a:pPr/>
              <a:t>8.10.2021.</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8BDFEE6-7235-4359-A76B-93793865C14D}" type="slidenum">
              <a:rPr lang="hr-HR" smtClean="0"/>
              <a:pPr/>
              <a:t>‹#›</a:t>
            </a:fld>
            <a:endParaRPr lang="hr-H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C273BE9-C46B-4FA9-962C-D73C4B2E6F5B}" type="datetimeFigureOut">
              <a:rPr lang="hr-HR" smtClean="0"/>
              <a:pPr/>
              <a:t>8.10.2021.</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B8BDFEE6-7235-4359-A76B-93793865C14D}" type="slidenum">
              <a:rPr lang="hr-HR" smtClean="0"/>
              <a:pPr/>
              <a:t>‹#›</a:t>
            </a:fld>
            <a:endParaRPr lang="hr-H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273BE9-C46B-4FA9-962C-D73C4B2E6F5B}" type="datetimeFigureOut">
              <a:rPr lang="hr-HR" smtClean="0"/>
              <a:pPr/>
              <a:t>8.10.2021.</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B8BDFEE6-7235-4359-A76B-93793865C14D}" type="slidenum">
              <a:rPr lang="hr-HR" smtClean="0"/>
              <a:pPr/>
              <a:t>‹#›</a:t>
            </a:fld>
            <a:endParaRPr lang="hr-H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C273BE9-C46B-4FA9-962C-D73C4B2E6F5B}" type="datetimeFigureOut">
              <a:rPr lang="hr-HR" smtClean="0"/>
              <a:pPr/>
              <a:t>8.10.2021.</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B8BDFEE6-7235-4359-A76B-93793865C14D}"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C273BE9-C46B-4FA9-962C-D73C4B2E6F5B}" type="datetimeFigureOut">
              <a:rPr lang="hr-HR" smtClean="0"/>
              <a:pPr/>
              <a:t>8.10.2021.</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B8BDFEE6-7235-4359-A76B-93793865C14D}" type="slidenum">
              <a:rPr lang="hr-HR" smtClean="0"/>
              <a:pPr/>
              <a:t>‹#›</a:t>
            </a:fld>
            <a:endParaRPr lang="hr-H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C273BE9-C46B-4FA9-962C-D73C4B2E6F5B}" type="datetimeFigureOut">
              <a:rPr lang="hr-HR" smtClean="0"/>
              <a:pPr/>
              <a:t>8.10.2021.</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B8BDFEE6-7235-4359-A76B-93793865C14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BC273BE9-C46B-4FA9-962C-D73C4B2E6F5B}" type="datetimeFigureOut">
              <a:rPr lang="hr-HR" smtClean="0"/>
              <a:pPr/>
              <a:t>8.10.2021.</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B8BDFEE6-7235-4359-A76B-93793865C14D}"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C273BE9-C46B-4FA9-962C-D73C4B2E6F5B}" type="datetimeFigureOut">
              <a:rPr lang="hr-HR" smtClean="0"/>
              <a:pPr/>
              <a:t>8.10.2021.</a:t>
            </a:fld>
            <a:endParaRPr lang="hr-H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8BDFEE6-7235-4359-A76B-93793865C14D}" type="slidenum">
              <a:rPr lang="hr-HR" smtClean="0"/>
              <a:pPr/>
              <a:t>‹#›</a:t>
            </a:fld>
            <a:endParaRPr lang="hr-H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C273BE9-C46B-4FA9-962C-D73C4B2E6F5B}" type="datetimeFigureOut">
              <a:rPr lang="hr-HR" smtClean="0"/>
              <a:pPr/>
              <a:t>8.10.2021.</a:t>
            </a:fld>
            <a:endParaRPr lang="hr-H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B8BDFEE6-7235-4359-A76B-93793865C14D}"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Image 1"/>
          <p:cNvPicPr>
            <a:picLocks/>
          </p:cNvPicPr>
          <p:nvPr/>
        </p:nvPicPr>
        <p:blipFill>
          <a:blip r:embed="rId2" cstate="print"/>
          <a:srcRect/>
          <a:stretch>
            <a:fillRect/>
          </a:stretch>
        </p:blipFill>
        <p:spPr bwMode="auto">
          <a:xfrm>
            <a:off x="3618411" y="4365626"/>
            <a:ext cx="5721532" cy="1476375"/>
          </a:xfrm>
          <a:prstGeom prst="rect">
            <a:avLst/>
          </a:prstGeom>
          <a:noFill/>
          <a:ln w="9525">
            <a:noFill/>
            <a:miter lim="800000"/>
            <a:headEnd/>
            <a:tailEnd/>
          </a:ln>
        </p:spPr>
      </p:pic>
      <p:sp>
        <p:nvSpPr>
          <p:cNvPr id="4" name="Rectangle 3"/>
          <p:cNvSpPr/>
          <p:nvPr/>
        </p:nvSpPr>
        <p:spPr>
          <a:xfrm>
            <a:off x="2495007" y="1110343"/>
            <a:ext cx="7550330" cy="1754326"/>
          </a:xfrm>
          <a:prstGeom prst="rect">
            <a:avLst/>
          </a:prstGeom>
        </p:spPr>
        <p:txBody>
          <a:bodyPr wrap="square">
            <a:spAutoFit/>
          </a:bodyPr>
          <a:lstStyle/>
          <a:p>
            <a:pPr algn="ctr"/>
            <a:r>
              <a:rPr lang="ro-RO" altLang="ro-RO" sz="5400" b="1" dirty="0" smtClean="0">
                <a:solidFill>
                  <a:srgbClr val="C00000"/>
                </a:solidFill>
                <a:latin typeface="Calibri" pitchFamily="34" charset="0"/>
              </a:rPr>
              <a:t>USING ITC IN </a:t>
            </a:r>
            <a:r>
              <a:rPr lang="en-US" altLang="ro-RO" sz="5400" b="1" dirty="0" smtClean="0">
                <a:solidFill>
                  <a:srgbClr val="C00000"/>
                </a:solidFill>
                <a:latin typeface="Calibri" pitchFamily="34" charset="0"/>
              </a:rPr>
              <a:t>THE LESSON </a:t>
            </a:r>
            <a:r>
              <a:rPr lang="ro-RO" altLang="ro-RO" sz="5400" b="1" dirty="0" smtClean="0">
                <a:solidFill>
                  <a:srgbClr val="C00000"/>
                </a:solidFill>
                <a:latin typeface="Calibri" pitchFamily="34" charset="0"/>
              </a:rPr>
              <a:t>CLASS</a:t>
            </a:r>
            <a:endParaRPr lang="ro-RO" altLang="ro-RO" sz="5400" b="1" dirty="0" smtClean="0">
              <a:solidFill>
                <a:srgbClr val="C00000"/>
              </a:solidFill>
              <a:latin typeface="Calibri" pitchFamily="34" charset="0"/>
            </a:endParaRPr>
          </a:p>
        </p:txBody>
      </p:sp>
      <p:pic>
        <p:nvPicPr>
          <p:cNvPr id="5" name="Picture 4" descr="Web_Photo_Editor (1).jpg"/>
          <p:cNvPicPr>
            <a:picLocks noChangeAspect="1"/>
          </p:cNvPicPr>
          <p:nvPr/>
        </p:nvPicPr>
        <p:blipFill>
          <a:blip r:embed="rId3" cstate="print"/>
          <a:stretch>
            <a:fillRect/>
          </a:stretch>
        </p:blipFill>
        <p:spPr>
          <a:xfrm>
            <a:off x="7262949" y="1959428"/>
            <a:ext cx="4628381" cy="2909699"/>
          </a:xfrm>
          <a:prstGeom prst="rect">
            <a:avLst/>
          </a:prstGeom>
        </p:spPr>
      </p:pic>
    </p:spTree>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609600" y="274638"/>
            <a:ext cx="10972800" cy="620712"/>
          </a:xfrm>
        </p:spPr>
        <p:txBody>
          <a:bodyPr>
            <a:noAutofit/>
          </a:bodyPr>
          <a:lstStyle/>
          <a:p>
            <a:pPr algn="ctr"/>
            <a:r>
              <a:rPr lang="ro-RO" sz="3600" dirty="0" smtClean="0">
                <a:latin typeface="Arial" panose="020B0604020202020204" pitchFamily="34" charset="0"/>
                <a:cs typeface="Arial" panose="020B0604020202020204" pitchFamily="34" charset="0"/>
              </a:rPr>
              <a:t>DIGITAL MANUAL</a:t>
            </a:r>
            <a:endParaRPr lang="ro-RO" sz="3600" dirty="0">
              <a:latin typeface="Arial" panose="020B0604020202020204" pitchFamily="34" charset="0"/>
              <a:cs typeface="Arial" panose="020B0604020202020204" pitchFamily="34" charset="0"/>
            </a:endParaRPr>
          </a:p>
        </p:txBody>
      </p:sp>
      <p:pic>
        <p:nvPicPr>
          <p:cNvPr id="4" name="I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0684" y="895350"/>
            <a:ext cx="3309582" cy="4667250"/>
          </a:xfrm>
          <a:prstGeom prst="rect">
            <a:avLst/>
          </a:prstGeom>
        </p:spPr>
      </p:pic>
      <p:pic>
        <p:nvPicPr>
          <p:cNvPr id="6" name="Imagin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57231" y="895350"/>
            <a:ext cx="3684896" cy="4648200"/>
          </a:xfrm>
          <a:prstGeom prst="rect">
            <a:avLst/>
          </a:prstGeom>
        </p:spPr>
      </p:pic>
      <p:pic>
        <p:nvPicPr>
          <p:cNvPr id="7" name="Imagine 6"/>
          <p:cNvPicPr>
            <a:picLocks noChangeAspect="1"/>
          </p:cNvPicPr>
          <p:nvPr/>
        </p:nvPicPr>
        <p:blipFill>
          <a:blip r:embed="rId4" cstate="print"/>
          <a:stretch>
            <a:fillRect/>
          </a:stretch>
        </p:blipFill>
        <p:spPr>
          <a:xfrm>
            <a:off x="10614090" y="4696067"/>
            <a:ext cx="1499746" cy="2121592"/>
          </a:xfrm>
          <a:prstGeom prst="rect">
            <a:avLst/>
          </a:prstGeom>
        </p:spPr>
      </p:pic>
      <p:sp>
        <p:nvSpPr>
          <p:cNvPr id="8" name="Dreptunghi rotunjit 7"/>
          <p:cNvSpPr/>
          <p:nvPr/>
        </p:nvSpPr>
        <p:spPr>
          <a:xfrm>
            <a:off x="3935506" y="1316052"/>
            <a:ext cx="3971365" cy="3282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sz="2400" dirty="0" smtClean="0">
              <a:latin typeface="Arial" panose="020B0604020202020204" pitchFamily="34" charset="0"/>
              <a:cs typeface="Arial" panose="020B0604020202020204" pitchFamily="34" charset="0"/>
            </a:endParaRPr>
          </a:p>
          <a:p>
            <a:endParaRPr lang="ro-RO" sz="2400" dirty="0" smtClean="0">
              <a:latin typeface="Arial" panose="020B0604020202020204" pitchFamily="34" charset="0"/>
              <a:cs typeface="Arial" panose="020B0604020202020204" pitchFamily="34" charset="0"/>
            </a:endParaRPr>
          </a:p>
          <a:p>
            <a:r>
              <a:rPr lang="ro-RO" sz="2400" dirty="0" err="1" smtClean="0">
                <a:latin typeface="Arial" panose="020B0604020202020204" pitchFamily="34" charset="0"/>
                <a:cs typeface="Arial" panose="020B0604020202020204" pitchFamily="34" charset="0"/>
              </a:rPr>
              <a:t>They</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have</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the</a:t>
            </a:r>
            <a:r>
              <a:rPr lang="ro-RO" sz="2400" dirty="0" smtClean="0">
                <a:latin typeface="Arial" panose="020B0604020202020204" pitchFamily="34" charset="0"/>
                <a:cs typeface="Arial" panose="020B0604020202020204" pitchFamily="34" charset="0"/>
              </a:rPr>
              <a:t> same </a:t>
            </a:r>
            <a:r>
              <a:rPr lang="ro-RO" sz="2400" dirty="0" err="1" smtClean="0">
                <a:latin typeface="Arial" panose="020B0604020202020204" pitchFamily="34" charset="0"/>
                <a:cs typeface="Arial" panose="020B0604020202020204" pitchFamily="34" charset="0"/>
              </a:rPr>
              <a:t>informations</a:t>
            </a:r>
            <a:r>
              <a:rPr lang="ro-RO" sz="2400" dirty="0" smtClean="0">
                <a:latin typeface="Arial" panose="020B0604020202020204" pitchFamily="34" charset="0"/>
                <a:cs typeface="Arial" panose="020B0604020202020204" pitchFamily="34" charset="0"/>
              </a:rPr>
              <a:t> as in </a:t>
            </a:r>
            <a:r>
              <a:rPr lang="ro-RO" sz="2400" dirty="0" err="1" smtClean="0">
                <a:latin typeface="Arial" panose="020B0604020202020204" pitchFamily="34" charset="0"/>
                <a:cs typeface="Arial" panose="020B0604020202020204" pitchFamily="34" charset="0"/>
              </a:rPr>
              <a:t>the</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classic</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textbooks</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informations</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supplemented</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with</a:t>
            </a:r>
            <a:r>
              <a:rPr lang="ro-RO" sz="2400" dirty="0" smtClean="0">
                <a:latin typeface="Arial" panose="020B0604020202020204" pitchFamily="34" charset="0"/>
                <a:cs typeface="Arial" panose="020B0604020202020204" pitchFamily="34" charset="0"/>
              </a:rPr>
              <a:t> interactive multimedia </a:t>
            </a:r>
            <a:r>
              <a:rPr lang="ro-RO" sz="2400" dirty="0" err="1" smtClean="0">
                <a:latin typeface="Arial" panose="020B0604020202020204" pitchFamily="34" charset="0"/>
                <a:cs typeface="Arial" panose="020B0604020202020204" pitchFamily="34" charset="0"/>
              </a:rPr>
              <a:t>activities</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which</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aim</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to</a:t>
            </a:r>
            <a:r>
              <a:rPr lang="ro-RO" sz="2400" dirty="0" smtClean="0">
                <a:latin typeface="Arial" panose="020B0604020202020204" pitchFamily="34" charset="0"/>
                <a:cs typeface="Arial" panose="020B0604020202020204" pitchFamily="34" charset="0"/>
              </a:rPr>
              <a:t> facilitate </a:t>
            </a:r>
            <a:r>
              <a:rPr lang="ro-RO" sz="2400" dirty="0" err="1" smtClean="0">
                <a:latin typeface="Arial" panose="020B0604020202020204" pitchFamily="34" charset="0"/>
                <a:cs typeface="Arial" panose="020B0604020202020204" pitchFamily="34" charset="0"/>
              </a:rPr>
              <a:t>the</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learning</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process</a:t>
            </a:r>
            <a:r>
              <a:rPr lang="ro-RO" sz="2400" dirty="0" smtClean="0">
                <a:latin typeface="Arial" panose="020B0604020202020204" pitchFamily="34" charset="0"/>
                <a:cs typeface="Arial" panose="020B0604020202020204" pitchFamily="34" charset="0"/>
              </a:rPr>
              <a:t>.</a:t>
            </a:r>
          </a:p>
          <a:p>
            <a:endParaRPr lang="ro-RO" sz="2400" dirty="0" smtClean="0">
              <a:latin typeface="Arial" panose="020B0604020202020204" pitchFamily="34" charset="0"/>
              <a:cs typeface="Arial" panose="020B0604020202020204" pitchFamily="34" charset="0"/>
            </a:endParaRPr>
          </a:p>
          <a:p>
            <a:pPr algn="ctr"/>
            <a:endParaRPr lang="ro-R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79772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609600" y="2350093"/>
            <a:ext cx="8081473" cy="2221907"/>
          </a:xfrm>
        </p:spPr>
        <p:txBody>
          <a:bodyPr>
            <a:normAutofit lnSpcReduction="10000"/>
          </a:bodyPr>
          <a:lstStyle/>
          <a:p>
            <a:pPr marL="109728" indent="0">
              <a:buNone/>
            </a:pPr>
            <a:r>
              <a:rPr lang="ro-RO" dirty="0" smtClean="0"/>
              <a:t>U</a:t>
            </a:r>
            <a:r>
              <a:rPr lang="en-US" dirty="0" smtClean="0"/>
              <a:t>se </a:t>
            </a:r>
            <a:r>
              <a:rPr lang="en-US" dirty="0"/>
              <a:t>in class</a:t>
            </a:r>
            <a:r>
              <a:rPr lang="en-US" dirty="0" smtClean="0"/>
              <a:t>:</a:t>
            </a:r>
            <a:endParaRPr lang="ro-RO" dirty="0" smtClean="0"/>
          </a:p>
          <a:p>
            <a:r>
              <a:rPr lang="en-US" dirty="0" smtClean="0"/>
              <a:t>making </a:t>
            </a:r>
            <a:r>
              <a:rPr lang="en-US" dirty="0"/>
              <a:t>presentations that may include images, sound, videos;</a:t>
            </a:r>
          </a:p>
          <a:p>
            <a:r>
              <a:rPr lang="ro-RO" dirty="0" err="1" smtClean="0"/>
              <a:t>making</a:t>
            </a:r>
            <a:r>
              <a:rPr lang="en-US" dirty="0" smtClean="0"/>
              <a:t> </a:t>
            </a:r>
            <a:r>
              <a:rPr lang="en-US" dirty="0"/>
              <a:t>interactive tests / presentations for </a:t>
            </a:r>
            <a:r>
              <a:rPr lang="en-US" dirty="0" smtClean="0"/>
              <a:t>teaching-learning-</a:t>
            </a:r>
            <a:r>
              <a:rPr lang="ro-RO" dirty="0" err="1" smtClean="0"/>
              <a:t>evaluation</a:t>
            </a:r>
            <a:r>
              <a:rPr lang="en-US" dirty="0" smtClean="0"/>
              <a:t>.</a:t>
            </a:r>
            <a:endParaRPr lang="ro-RO" dirty="0"/>
          </a:p>
        </p:txBody>
      </p:sp>
      <p:sp>
        <p:nvSpPr>
          <p:cNvPr id="3" name="Titlu 2"/>
          <p:cNvSpPr>
            <a:spLocks noGrp="1"/>
          </p:cNvSpPr>
          <p:nvPr>
            <p:ph type="title"/>
          </p:nvPr>
        </p:nvSpPr>
        <p:spPr/>
        <p:txBody>
          <a:bodyPr/>
          <a:lstStyle/>
          <a:p>
            <a:pPr algn="ctr"/>
            <a:r>
              <a:rPr lang="ro-RO" dirty="0" smtClean="0">
                <a:latin typeface="Arial" panose="020B0604020202020204" pitchFamily="34" charset="0"/>
                <a:cs typeface="Arial" panose="020B0604020202020204" pitchFamily="34" charset="0"/>
              </a:rPr>
              <a:t>POWER POINT</a:t>
            </a:r>
            <a:endParaRPr lang="ro-RO"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59426" y="4572000"/>
            <a:ext cx="1499288" cy="2122885"/>
          </a:xfrm>
          <a:prstGeom prst="rect">
            <a:avLst/>
          </a:prstGeom>
        </p:spPr>
      </p:pic>
    </p:spTree>
    <p:extLst>
      <p:ext uri="{BB962C8B-B14F-4D97-AF65-F5344CB8AC3E}">
        <p14:creationId xmlns:p14="http://schemas.microsoft.com/office/powerpoint/2010/main" xmlns="" val="405532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Autofit/>
          </a:bodyPr>
          <a:lstStyle/>
          <a:p>
            <a:pPr algn="just"/>
            <a:r>
              <a:rPr lang="ro-RO" sz="4400" dirty="0" smtClean="0">
                <a:latin typeface="Arial" panose="020B0604020202020204" pitchFamily="34" charset="0"/>
                <a:cs typeface="Arial" panose="020B0604020202020204" pitchFamily="34" charset="0"/>
              </a:rPr>
              <a:t>T</a:t>
            </a:r>
            <a:r>
              <a:rPr lang="en-US" sz="4400" dirty="0" err="1" smtClean="0">
                <a:latin typeface="Arial" panose="020B0604020202020204" pitchFamily="34" charset="0"/>
                <a:cs typeface="Arial" panose="020B0604020202020204" pitchFamily="34" charset="0"/>
              </a:rPr>
              <a:t>eachers</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can use ICT resources and tools to:</a:t>
            </a:r>
            <a:endParaRPr lang="ro-RO" sz="4400" dirty="0">
              <a:latin typeface="Arial" panose="020B0604020202020204" pitchFamily="34" charset="0"/>
              <a:cs typeface="Arial" panose="020B0604020202020204" pitchFamily="34" charset="0"/>
            </a:endParaRPr>
          </a:p>
        </p:txBody>
      </p:sp>
      <p:sp>
        <p:nvSpPr>
          <p:cNvPr id="5" name="Substituent conținut 4"/>
          <p:cNvSpPr>
            <a:spLocks noGrp="1"/>
          </p:cNvSpPr>
          <p:nvPr>
            <p:ph sz="quarter" idx="2"/>
          </p:nvPr>
        </p:nvSpPr>
        <p:spPr>
          <a:xfrm>
            <a:off x="609600" y="1444295"/>
            <a:ext cx="9722265" cy="5153058"/>
          </a:xfrm>
        </p:spPr>
        <p:txBody>
          <a:bodyPr/>
          <a:lstStyle/>
          <a:p>
            <a:r>
              <a:rPr lang="ro-RO" dirty="0" err="1" smtClean="0">
                <a:latin typeface="Arial" panose="020B0604020202020204" pitchFamily="34" charset="0"/>
                <a:cs typeface="Arial" panose="020B0604020202020204" pitchFamily="34" charset="0"/>
              </a:rPr>
              <a:t>To</a:t>
            </a:r>
            <a:r>
              <a:rPr lang="ro-RO" dirty="0" smtClean="0">
                <a:latin typeface="Arial" panose="020B0604020202020204" pitchFamily="34" charset="0"/>
                <a:cs typeface="Arial" panose="020B0604020202020204" pitchFamily="34" charset="0"/>
              </a:rPr>
              <a:t> motivate </a:t>
            </a:r>
            <a:r>
              <a:rPr lang="ro-RO" dirty="0" err="1">
                <a:latin typeface="Arial" panose="020B0604020202020204" pitchFamily="34" charset="0"/>
                <a:cs typeface="Arial" panose="020B0604020202020204" pitchFamily="34" charset="0"/>
              </a:rPr>
              <a:t>and</a:t>
            </a:r>
            <a:r>
              <a:rPr lang="ro-RO"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involve</a:t>
            </a:r>
            <a:r>
              <a:rPr lang="ro-RO" dirty="0">
                <a:latin typeface="Arial" panose="020B0604020202020204" pitchFamily="34" charset="0"/>
                <a:cs typeface="Arial" panose="020B0604020202020204" pitchFamily="34" charset="0"/>
              </a:rPr>
              <a:t> </a:t>
            </a:r>
            <a:r>
              <a:rPr lang="ro-RO" dirty="0" err="1" smtClean="0">
                <a:latin typeface="Arial" panose="020B0604020202020204" pitchFamily="34" charset="0"/>
                <a:cs typeface="Arial" panose="020B0604020202020204" pitchFamily="34" charset="0"/>
              </a:rPr>
              <a:t>students</a:t>
            </a:r>
            <a:r>
              <a:rPr lang="ro-RO"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to customize the learning </a:t>
            </a:r>
            <a:r>
              <a:rPr lang="en-US" dirty="0" smtClean="0">
                <a:latin typeface="Arial" panose="020B0604020202020204" pitchFamily="34" charset="0"/>
                <a:cs typeface="Arial" panose="020B0604020202020204" pitchFamily="34" charset="0"/>
              </a:rPr>
              <a:t>process</a:t>
            </a:r>
            <a:r>
              <a:rPr lang="ro-RO"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to use diversity for </a:t>
            </a:r>
            <a:r>
              <a:rPr lang="en-US" dirty="0" err="1" smtClean="0">
                <a:latin typeface="Arial" panose="020B0604020202020204" pitchFamily="34" charset="0"/>
                <a:cs typeface="Arial" panose="020B0604020202020204" pitchFamily="34" charset="0"/>
              </a:rPr>
              <a:t>inclusio</a:t>
            </a:r>
            <a:r>
              <a:rPr lang="ro-RO" dirty="0" smtClean="0">
                <a:latin typeface="Arial" panose="020B0604020202020204" pitchFamily="34" charset="0"/>
                <a:cs typeface="Arial" panose="020B0604020202020204" pitchFamily="34" charset="0"/>
              </a:rPr>
              <a:t>n;</a:t>
            </a:r>
          </a:p>
          <a:p>
            <a:r>
              <a:rPr lang="ro-RO" dirty="0" err="1">
                <a:latin typeface="Arial" panose="020B0604020202020204" pitchFamily="34" charset="0"/>
                <a:cs typeface="Arial" panose="020B0604020202020204" pitchFamily="34" charset="0"/>
              </a:rPr>
              <a:t>to</a:t>
            </a:r>
            <a:r>
              <a:rPr lang="ro-RO" dirty="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develop</a:t>
            </a:r>
            <a:r>
              <a:rPr lang="ro-RO" dirty="0">
                <a:latin typeface="Arial" panose="020B0604020202020204" pitchFamily="34" charset="0"/>
                <a:cs typeface="Arial" panose="020B0604020202020204" pitchFamily="34" charset="0"/>
              </a:rPr>
              <a:t> computer </a:t>
            </a:r>
            <a:r>
              <a:rPr lang="ro-RO" dirty="0" err="1" smtClean="0">
                <a:latin typeface="Arial" panose="020B0604020202020204" pitchFamily="34" charset="0"/>
                <a:cs typeface="Arial" panose="020B0604020202020204" pitchFamily="34" charset="0"/>
              </a:rPr>
              <a:t>skills</a:t>
            </a:r>
            <a:r>
              <a:rPr lang="ro-RO"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to evaluate the learning process and the teaching </a:t>
            </a:r>
            <a:r>
              <a:rPr lang="en-US" dirty="0" smtClean="0">
                <a:latin typeface="Arial" panose="020B0604020202020204" pitchFamily="34" charset="0"/>
                <a:cs typeface="Arial" panose="020B0604020202020204" pitchFamily="34" charset="0"/>
              </a:rPr>
              <a:t>process</a:t>
            </a:r>
            <a:r>
              <a:rPr lang="ro-RO"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to stimulate students to select activities, applications and modes of </a:t>
            </a:r>
            <a:r>
              <a:rPr lang="en-US" dirty="0" smtClean="0">
                <a:latin typeface="Arial" panose="020B0604020202020204" pitchFamily="34" charset="0"/>
                <a:cs typeface="Arial" panose="020B0604020202020204" pitchFamily="34" charset="0"/>
              </a:rPr>
              <a:t>communication</a:t>
            </a:r>
            <a:r>
              <a:rPr lang="ro-RO"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to involve students in creating </a:t>
            </a:r>
            <a:r>
              <a:rPr lang="en-US" dirty="0" smtClean="0">
                <a:latin typeface="Arial" panose="020B0604020202020204" pitchFamily="34" charset="0"/>
                <a:cs typeface="Arial" panose="020B0604020202020204" pitchFamily="34" charset="0"/>
              </a:rPr>
              <a:t>activities</a:t>
            </a:r>
            <a:r>
              <a:rPr lang="ro-RO"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to use information from online </a:t>
            </a:r>
            <a:r>
              <a:rPr lang="en-US" dirty="0" smtClean="0">
                <a:latin typeface="Arial" panose="020B0604020202020204" pitchFamily="34" charset="0"/>
                <a:cs typeface="Arial" panose="020B0604020202020204" pitchFamily="34" charset="0"/>
              </a:rPr>
              <a:t>sources</a:t>
            </a:r>
            <a:r>
              <a:rPr lang="ro-RO" dirty="0">
                <a:latin typeface="Arial" panose="020B0604020202020204" pitchFamily="34" charset="0"/>
                <a:cs typeface="Arial" panose="020B0604020202020204" pitchFamily="34" charset="0"/>
              </a:rPr>
              <a:t>.</a:t>
            </a:r>
            <a:endParaRPr lang="ro-RO" dirty="0" smtClean="0">
              <a:latin typeface="Arial" panose="020B0604020202020204" pitchFamily="34" charset="0"/>
              <a:cs typeface="Arial" panose="020B0604020202020204" pitchFamily="34" charset="0"/>
            </a:endParaRPr>
          </a:p>
          <a:p>
            <a:pPr marL="109728" indent="0">
              <a:buNone/>
            </a:pPr>
            <a:r>
              <a:rPr lang="ro-RO" dirty="0" smtClean="0">
                <a:latin typeface="Arial" panose="020B0604020202020204" pitchFamily="34" charset="0"/>
                <a:cs typeface="Arial" panose="020B0604020202020204" pitchFamily="34" charset="0"/>
              </a:rPr>
              <a:t>            </a:t>
            </a:r>
          </a:p>
        </p:txBody>
      </p:sp>
      <p:pic>
        <p:nvPicPr>
          <p:cNvPr id="7" name="Imagine 6"/>
          <p:cNvPicPr>
            <a:picLocks noChangeAspect="1"/>
          </p:cNvPicPr>
          <p:nvPr/>
        </p:nvPicPr>
        <p:blipFill>
          <a:blip r:embed="rId2" cstate="print"/>
          <a:stretch>
            <a:fillRect/>
          </a:stretch>
        </p:blipFill>
        <p:spPr>
          <a:xfrm>
            <a:off x="10225776" y="4367920"/>
            <a:ext cx="1499746" cy="2121592"/>
          </a:xfrm>
          <a:prstGeom prst="rect">
            <a:avLst/>
          </a:prstGeom>
        </p:spPr>
      </p:pic>
    </p:spTree>
    <p:extLst>
      <p:ext uri="{BB962C8B-B14F-4D97-AF65-F5344CB8AC3E}">
        <p14:creationId xmlns:p14="http://schemas.microsoft.com/office/powerpoint/2010/main" xmlns="" val="392340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Image 1"/>
          <p:cNvPicPr>
            <a:picLocks noGrp="1"/>
          </p:cNvPicPr>
          <p:nvPr>
            <p:ph idx="1"/>
          </p:nvPr>
        </p:nvPicPr>
        <p:blipFill>
          <a:blip r:embed="rId2" cstate="print"/>
          <a:srcRect/>
          <a:stretch>
            <a:fillRect/>
          </a:stretch>
        </p:blipFill>
        <p:spPr>
          <a:xfrm>
            <a:off x="3709850" y="2286001"/>
            <a:ext cx="5329647" cy="1476375"/>
          </a:xfrm>
        </p:spPr>
      </p:pic>
      <p:sp>
        <p:nvSpPr>
          <p:cNvPr id="4" name="Horizontal Scroll 3"/>
          <p:cNvSpPr/>
          <p:nvPr/>
        </p:nvSpPr>
        <p:spPr>
          <a:xfrm>
            <a:off x="862149" y="3462338"/>
            <a:ext cx="10517051" cy="2938462"/>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 The European Commission is not responsible for any uploaded or submitted content. The content reflects the views only of the European Commission cannot be held responsible for any use which may be made of the information contained therein”</a:t>
            </a:r>
            <a:endParaRPr lang="en-US" dirty="0"/>
          </a:p>
        </p:txBody>
      </p:sp>
      <p:sp>
        <p:nvSpPr>
          <p:cNvPr id="5" name="Horizontal Scroll 4"/>
          <p:cNvSpPr/>
          <p:nvPr/>
        </p:nvSpPr>
        <p:spPr>
          <a:xfrm>
            <a:off x="914400" y="496888"/>
            <a:ext cx="10668000" cy="202406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All rights reserved. No part of this publication may be reproduced, in any form or any means, without permission in writing from the authors.</a:t>
            </a:r>
            <a:endParaRPr lang="en-US" dirty="0"/>
          </a:p>
        </p:txBody>
      </p:sp>
    </p:spTree>
  </p:cSld>
  <p:clrMapOvr>
    <a:masterClrMapping/>
  </p:clrMapOvr>
  <p:transition spd="med" advClick="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1422400" y="1752600"/>
            <a:ext cx="10160000" cy="4724400"/>
          </a:xfrm>
        </p:spPr>
        <p:txBody>
          <a:bodyPr/>
          <a:lstStyle/>
          <a:p>
            <a:pPr algn="ctr">
              <a:buFontTx/>
              <a:buNone/>
            </a:pPr>
            <a:r>
              <a:rPr lang="en-US" b="1" smtClean="0">
                <a:solidFill>
                  <a:srgbClr val="FF0000"/>
                </a:solidFill>
              </a:rPr>
              <a:t>„Motivating the </a:t>
            </a:r>
            <a:r>
              <a:rPr lang="ro-RO" b="1" smtClean="0">
                <a:solidFill>
                  <a:srgbClr val="FF0000"/>
                </a:solidFill>
              </a:rPr>
              <a:t>L</a:t>
            </a:r>
            <a:r>
              <a:rPr lang="en-US" b="1" smtClean="0">
                <a:solidFill>
                  <a:srgbClr val="FF0000"/>
                </a:solidFill>
              </a:rPr>
              <a:t>earning </a:t>
            </a:r>
            <a:r>
              <a:rPr lang="ro-RO" b="1" smtClean="0">
                <a:solidFill>
                  <a:srgbClr val="FF0000"/>
                </a:solidFill>
              </a:rPr>
              <a:t>E</a:t>
            </a:r>
            <a:r>
              <a:rPr lang="en-US" b="1" smtClean="0">
                <a:solidFill>
                  <a:srgbClr val="FF0000"/>
                </a:solidFill>
              </a:rPr>
              <a:t>ngine to </a:t>
            </a:r>
            <a:r>
              <a:rPr lang="ro-RO" b="1" smtClean="0">
                <a:solidFill>
                  <a:srgbClr val="FF0000"/>
                </a:solidFill>
              </a:rPr>
              <a:t>I</a:t>
            </a:r>
            <a:r>
              <a:rPr lang="en-US" b="1" smtClean="0">
                <a:solidFill>
                  <a:srgbClr val="FF0000"/>
                </a:solidFill>
              </a:rPr>
              <a:t>ncrease </a:t>
            </a:r>
            <a:r>
              <a:rPr lang="ro-RO" b="1" smtClean="0">
                <a:solidFill>
                  <a:srgbClr val="FF0000"/>
                </a:solidFill>
              </a:rPr>
              <a:t>S</a:t>
            </a:r>
            <a:r>
              <a:rPr lang="en-US" b="1" smtClean="0">
                <a:solidFill>
                  <a:srgbClr val="FF0000"/>
                </a:solidFill>
              </a:rPr>
              <a:t>tudent's </a:t>
            </a:r>
            <a:r>
              <a:rPr lang="ro-RO" b="1" smtClean="0">
                <a:solidFill>
                  <a:srgbClr val="FF0000"/>
                </a:solidFill>
              </a:rPr>
              <a:t>S</a:t>
            </a:r>
            <a:r>
              <a:rPr lang="en-US" b="1" smtClean="0">
                <a:solidFill>
                  <a:srgbClr val="FF0000"/>
                </a:solidFill>
              </a:rPr>
              <a:t>chool, </a:t>
            </a:r>
            <a:r>
              <a:rPr lang="ro-RO" b="1" smtClean="0">
                <a:solidFill>
                  <a:srgbClr val="FF0000"/>
                </a:solidFill>
              </a:rPr>
              <a:t>P</a:t>
            </a:r>
            <a:r>
              <a:rPr lang="en-US" b="1" smtClean="0">
                <a:solidFill>
                  <a:srgbClr val="FF0000"/>
                </a:solidFill>
              </a:rPr>
              <a:t>rofessional and </a:t>
            </a:r>
            <a:r>
              <a:rPr lang="ro-RO" b="1" smtClean="0">
                <a:solidFill>
                  <a:srgbClr val="FF0000"/>
                </a:solidFill>
              </a:rPr>
              <a:t>S</a:t>
            </a:r>
            <a:r>
              <a:rPr lang="en-US" b="1" smtClean="0">
                <a:solidFill>
                  <a:srgbClr val="FF0000"/>
                </a:solidFill>
              </a:rPr>
              <a:t>ocial </a:t>
            </a:r>
            <a:r>
              <a:rPr lang="ro-RO" b="1" smtClean="0">
                <a:solidFill>
                  <a:srgbClr val="FF0000"/>
                </a:solidFill>
              </a:rPr>
              <a:t>S</a:t>
            </a:r>
            <a:r>
              <a:rPr lang="en-US" b="1" smtClean="0">
                <a:solidFill>
                  <a:srgbClr val="FF0000"/>
                </a:solidFill>
              </a:rPr>
              <a:t>uccess and </a:t>
            </a:r>
            <a:r>
              <a:rPr lang="ro-RO" b="1" smtClean="0">
                <a:solidFill>
                  <a:srgbClr val="FF0000"/>
                </a:solidFill>
              </a:rPr>
              <a:t>R</a:t>
            </a:r>
            <a:r>
              <a:rPr lang="en-US" b="1" smtClean="0">
                <a:solidFill>
                  <a:srgbClr val="FF0000"/>
                </a:solidFill>
              </a:rPr>
              <a:t>educe </a:t>
            </a:r>
            <a:r>
              <a:rPr lang="ro-RO" b="1" smtClean="0">
                <a:solidFill>
                  <a:srgbClr val="FF0000"/>
                </a:solidFill>
              </a:rPr>
              <a:t>A</a:t>
            </a:r>
            <a:r>
              <a:rPr lang="en-US" b="1" smtClean="0">
                <a:solidFill>
                  <a:srgbClr val="FF0000"/>
                </a:solidFill>
              </a:rPr>
              <a:t>bsenteeism “</a:t>
            </a:r>
            <a:endParaRPr lang="ro-RO" b="1" smtClean="0">
              <a:solidFill>
                <a:srgbClr val="FF0000"/>
              </a:solidFill>
            </a:endParaRPr>
          </a:p>
          <a:p>
            <a:pPr>
              <a:buFontTx/>
              <a:buNone/>
            </a:pPr>
            <a:endParaRPr lang="ro-RO" b="1" smtClean="0"/>
          </a:p>
          <a:p>
            <a:endParaRPr lang="ro-RO" smtClean="0"/>
          </a:p>
        </p:txBody>
      </p:sp>
      <p:sp>
        <p:nvSpPr>
          <p:cNvPr id="2" name="Title 1"/>
          <p:cNvSpPr>
            <a:spLocks noGrp="1"/>
          </p:cNvSpPr>
          <p:nvPr>
            <p:ph type="title"/>
          </p:nvPr>
        </p:nvSpPr>
        <p:spPr/>
        <p:txBody>
          <a:bodyPr>
            <a:normAutofit/>
          </a:bodyPr>
          <a:lstStyle/>
          <a:p>
            <a:pPr fontAlgn="auto">
              <a:spcAft>
                <a:spcPts val="0"/>
              </a:spcAft>
              <a:defRPr/>
            </a:pPr>
            <a:r>
              <a:rPr lang="en-US" dirty="0" smtClean="0"/>
              <a:t>Project Financed by the European Union</a:t>
            </a:r>
            <a:endParaRPr lang="ro-RO" dirty="0"/>
          </a:p>
        </p:txBody>
      </p:sp>
      <p:pic>
        <p:nvPicPr>
          <p:cNvPr id="18436" name="Picture 3" descr="Резултат с изображение за еразмус"/>
          <p:cNvPicPr>
            <a:picLocks noChangeAspect="1" noChangeArrowheads="1"/>
          </p:cNvPicPr>
          <p:nvPr/>
        </p:nvPicPr>
        <p:blipFill>
          <a:blip r:embed="rId2" cstate="print"/>
          <a:srcRect/>
          <a:stretch>
            <a:fillRect/>
          </a:stretch>
        </p:blipFill>
        <p:spPr bwMode="auto">
          <a:xfrm>
            <a:off x="2991394" y="4038600"/>
            <a:ext cx="6975566" cy="194418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7463" y="3964407"/>
            <a:ext cx="1499288" cy="2122885"/>
          </a:xfrm>
          <a:prstGeom prst="rect">
            <a:avLst/>
          </a:prstGeom>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1" y="762000"/>
            <a:ext cx="10765367" cy="2057400"/>
          </a:xfrm>
          <a:solidFill>
            <a:srgbClr val="FF0000"/>
          </a:solidFill>
        </p:spPr>
        <p:txBody>
          <a:bodyPr/>
          <a:lstStyle/>
          <a:p>
            <a:pPr algn="ctr" fontAlgn="auto">
              <a:spcAft>
                <a:spcPts val="0"/>
              </a:spcAft>
              <a:defRPr/>
            </a:pPr>
            <a:r>
              <a:rPr sz="4000" dirty="0" smtClean="0"/>
              <a:t>Secondary school</a:t>
            </a:r>
            <a:r>
              <a:rPr lang="ro-RO" sz="4000" dirty="0" smtClean="0"/>
              <a:t/>
            </a:r>
            <a:br>
              <a:rPr lang="ro-RO" sz="4000" dirty="0" smtClean="0"/>
            </a:br>
            <a:r>
              <a:rPr lang="vi-VN" sz="4000" dirty="0" smtClean="0"/>
              <a:t>"Prof. Univ. Dr. Ion Stoia”</a:t>
            </a:r>
            <a:br>
              <a:rPr lang="vi-VN" sz="4000" dirty="0" smtClean="0"/>
            </a:br>
            <a:r>
              <a:rPr lang="vi-VN" sz="4000" dirty="0" smtClean="0"/>
              <a:t>Căldăraru - Argeş</a:t>
            </a:r>
            <a:endParaRPr lang="vi-VN" sz="4000" dirty="0" smtClean="0"/>
          </a:p>
        </p:txBody>
      </p:sp>
      <p:sp>
        <p:nvSpPr>
          <p:cNvPr id="3" name="Text Placeholder 2"/>
          <p:cNvSpPr>
            <a:spLocks noGrp="1"/>
          </p:cNvSpPr>
          <p:nvPr>
            <p:ph type="body" idx="1"/>
          </p:nvPr>
        </p:nvSpPr>
        <p:spPr>
          <a:xfrm>
            <a:off x="1828800" y="3200399"/>
            <a:ext cx="8634549" cy="2756263"/>
          </a:xfrm>
          <a:solidFill>
            <a:srgbClr val="FFFF00"/>
          </a:solidFill>
        </p:spPr>
        <p:txBody>
          <a:bodyPr>
            <a:normAutofit/>
          </a:bodyPr>
          <a:lstStyle/>
          <a:p>
            <a:pPr algn="r" fontAlgn="auto">
              <a:spcAft>
                <a:spcPts val="0"/>
              </a:spcAft>
              <a:buClr>
                <a:schemeClr val="accent3"/>
              </a:buClr>
              <a:buFont typeface="Wingdings 2"/>
              <a:buNone/>
              <a:defRPr/>
            </a:pPr>
            <a:endParaRPr lang="ro-RO" b="1" dirty="0" smtClean="0"/>
          </a:p>
          <a:p>
            <a:pPr algn="ctr" fontAlgn="auto">
              <a:spcAft>
                <a:spcPts val="0"/>
              </a:spcAft>
              <a:buClr>
                <a:schemeClr val="accent3"/>
              </a:buClr>
              <a:buFont typeface="Wingdings 2"/>
              <a:buNone/>
              <a:defRPr/>
            </a:pPr>
            <a:endParaRPr lang="en-US" sz="3800" b="1" dirty="0" smtClean="0">
              <a:solidFill>
                <a:srgbClr val="FF0000"/>
              </a:solidFill>
            </a:endParaRPr>
          </a:p>
          <a:p>
            <a:pPr algn="ctr" fontAlgn="auto">
              <a:spcAft>
                <a:spcPts val="0"/>
              </a:spcAft>
              <a:buClr>
                <a:schemeClr val="accent3"/>
              </a:buClr>
              <a:buFont typeface="Wingdings 2"/>
              <a:buNone/>
              <a:defRPr/>
            </a:pPr>
            <a:r>
              <a:rPr lang="en-US" sz="3800" b="1" dirty="0" smtClean="0">
                <a:solidFill>
                  <a:srgbClr val="FF0000"/>
                </a:solidFill>
              </a:rPr>
              <a:t>By teacher–</a:t>
            </a:r>
            <a:r>
              <a:rPr lang="ro-RO" sz="3800" b="1" dirty="0" smtClean="0">
                <a:solidFill>
                  <a:srgbClr val="FF0000"/>
                </a:solidFill>
              </a:rPr>
              <a:t>MOLEA MELANIA MIHAELA</a:t>
            </a:r>
          </a:p>
          <a:p>
            <a:pPr algn="r" fontAlgn="auto">
              <a:spcAft>
                <a:spcPts val="0"/>
              </a:spcAft>
              <a:buClr>
                <a:schemeClr val="accent3"/>
              </a:buClr>
              <a:buFont typeface="Wingdings 2"/>
              <a:buNone/>
              <a:defRPr/>
            </a:pPr>
            <a:r>
              <a:rPr lang="ro-RO" b="1" dirty="0" smtClean="0"/>
              <a:t> </a:t>
            </a:r>
          </a:p>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735115"/>
            <a:ext cx="1499288" cy="2122885"/>
          </a:xfrm>
          <a:prstGeom prst="rect">
            <a:avLst/>
          </a:prstGeom>
        </p:spPr>
      </p:pic>
    </p:spTree>
  </p:cSld>
  <p:clrMapOvr>
    <a:masterClrMapping/>
  </p:clrMapOvr>
  <p:transition spd="med" advClick="0" advTm="5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6994" y="1528354"/>
            <a:ext cx="8020595" cy="2899955"/>
          </a:xfrm>
        </p:spPr>
        <p:txBody>
          <a:bodyPr>
            <a:noAutofit/>
          </a:bodyPr>
          <a:lstStyle/>
          <a:p>
            <a:pPr algn="ctr" fontAlgn="auto">
              <a:spcAft>
                <a:spcPts val="0"/>
              </a:spcAft>
              <a:defRPr/>
            </a:pPr>
            <a:r>
              <a:rPr lang="ro-RO" sz="3600" b="1" dirty="0" smtClean="0">
                <a:solidFill>
                  <a:srgbClr val="FF0000"/>
                </a:solidFill>
                <a:latin typeface="Arial" panose="020B0604020202020204" pitchFamily="34" charset="0"/>
                <a:cs typeface="Arial" panose="020B0604020202020204" pitchFamily="34" charset="0"/>
              </a:rPr>
              <a:t/>
            </a:r>
            <a:br>
              <a:rPr lang="ro-RO" sz="3600" b="1" dirty="0" smtClean="0">
                <a:solidFill>
                  <a:srgbClr val="FF0000"/>
                </a:solidFill>
                <a:latin typeface="Arial" panose="020B0604020202020204" pitchFamily="34" charset="0"/>
                <a:cs typeface="Arial" panose="020B0604020202020204" pitchFamily="34" charset="0"/>
              </a:rPr>
            </a:br>
            <a:r>
              <a:rPr lang="ro-RO" sz="3600" b="1" dirty="0" smtClean="0">
                <a:solidFill>
                  <a:srgbClr val="FF0000"/>
                </a:solidFill>
                <a:latin typeface="Arial" panose="020B0604020202020204" pitchFamily="34" charset="0"/>
                <a:cs typeface="Arial" panose="020B0604020202020204" pitchFamily="34" charset="0"/>
              </a:rPr>
              <a:t/>
            </a:r>
            <a:br>
              <a:rPr lang="ro-RO" sz="3600" b="1" dirty="0" smtClean="0">
                <a:solidFill>
                  <a:srgbClr val="FF0000"/>
                </a:solidFill>
                <a:latin typeface="Arial" panose="020B0604020202020204" pitchFamily="34" charset="0"/>
                <a:cs typeface="Arial" panose="020B0604020202020204" pitchFamily="34" charset="0"/>
              </a:rPr>
            </a:br>
            <a:r>
              <a:rPr lang="ro-RO" sz="3600" b="1" dirty="0" smtClean="0">
                <a:solidFill>
                  <a:srgbClr val="FF0000"/>
                </a:solidFill>
                <a:latin typeface="Arial" panose="020B0604020202020204" pitchFamily="34" charset="0"/>
                <a:cs typeface="Arial" panose="020B0604020202020204" pitchFamily="34" charset="0"/>
              </a:rPr>
              <a:t/>
            </a:r>
            <a:br>
              <a:rPr lang="ro-RO" sz="3600" b="1" dirty="0" smtClean="0">
                <a:solidFill>
                  <a:srgbClr val="FF0000"/>
                </a:solidFill>
                <a:latin typeface="Arial" panose="020B0604020202020204" pitchFamily="34" charset="0"/>
                <a:cs typeface="Arial" panose="020B0604020202020204" pitchFamily="34" charset="0"/>
              </a:rPr>
            </a:br>
            <a:r>
              <a:rPr lang="en-US" sz="3600" b="1" dirty="0" smtClean="0">
                <a:solidFill>
                  <a:srgbClr val="FF0000"/>
                </a:solidFill>
                <a:latin typeface="Arial" panose="020B0604020202020204" pitchFamily="34" charset="0"/>
                <a:cs typeface="Arial" panose="020B0604020202020204" pitchFamily="34" charset="0"/>
              </a:rPr>
              <a:t>„Motivating the </a:t>
            </a:r>
            <a:r>
              <a:rPr lang="ro-RO" sz="3600" b="1" dirty="0" smtClean="0">
                <a:solidFill>
                  <a:srgbClr val="FF0000"/>
                </a:solidFill>
                <a:latin typeface="Arial" panose="020B0604020202020204" pitchFamily="34" charset="0"/>
                <a:cs typeface="Arial" panose="020B0604020202020204" pitchFamily="34" charset="0"/>
              </a:rPr>
              <a:t>L</a:t>
            </a:r>
            <a:r>
              <a:rPr lang="en-US" sz="3600" b="1" dirty="0" smtClean="0">
                <a:solidFill>
                  <a:srgbClr val="FF0000"/>
                </a:solidFill>
                <a:latin typeface="Arial" panose="020B0604020202020204" pitchFamily="34" charset="0"/>
                <a:cs typeface="Arial" panose="020B0604020202020204" pitchFamily="34" charset="0"/>
              </a:rPr>
              <a:t>earning </a:t>
            </a:r>
            <a:r>
              <a:rPr lang="ro-RO" sz="3600" b="1" dirty="0" smtClean="0">
                <a:solidFill>
                  <a:srgbClr val="FF0000"/>
                </a:solidFill>
                <a:latin typeface="Arial" panose="020B0604020202020204" pitchFamily="34" charset="0"/>
                <a:cs typeface="Arial" panose="020B0604020202020204" pitchFamily="34" charset="0"/>
              </a:rPr>
              <a:t>E</a:t>
            </a:r>
            <a:r>
              <a:rPr lang="en-US" sz="3600" b="1" dirty="0" err="1" smtClean="0">
                <a:solidFill>
                  <a:srgbClr val="FF0000"/>
                </a:solidFill>
                <a:latin typeface="Arial" panose="020B0604020202020204" pitchFamily="34" charset="0"/>
                <a:cs typeface="Arial" panose="020B0604020202020204" pitchFamily="34" charset="0"/>
              </a:rPr>
              <a:t>ngine</a:t>
            </a:r>
            <a:r>
              <a:rPr lang="en-US" sz="3600" b="1" dirty="0" smtClean="0">
                <a:solidFill>
                  <a:srgbClr val="FF0000"/>
                </a:solidFill>
                <a:latin typeface="Arial" panose="020B0604020202020204" pitchFamily="34" charset="0"/>
                <a:cs typeface="Arial" panose="020B0604020202020204" pitchFamily="34" charset="0"/>
              </a:rPr>
              <a:t> to </a:t>
            </a:r>
            <a:r>
              <a:rPr lang="ro-RO" sz="3600" b="1" dirty="0" smtClean="0">
                <a:solidFill>
                  <a:srgbClr val="FF0000"/>
                </a:solidFill>
                <a:latin typeface="Arial" panose="020B0604020202020204" pitchFamily="34" charset="0"/>
                <a:cs typeface="Arial" panose="020B0604020202020204" pitchFamily="34" charset="0"/>
              </a:rPr>
              <a:t>I</a:t>
            </a:r>
            <a:r>
              <a:rPr lang="en-US" sz="3600" b="1" dirty="0" err="1" smtClean="0">
                <a:solidFill>
                  <a:srgbClr val="FF0000"/>
                </a:solidFill>
                <a:latin typeface="Arial" panose="020B0604020202020204" pitchFamily="34" charset="0"/>
                <a:cs typeface="Arial" panose="020B0604020202020204" pitchFamily="34" charset="0"/>
              </a:rPr>
              <a:t>ncrease</a:t>
            </a:r>
            <a:r>
              <a:rPr lang="en-US" sz="3600" b="1" dirty="0" smtClean="0">
                <a:solidFill>
                  <a:srgbClr val="FF0000"/>
                </a:solidFill>
                <a:latin typeface="Arial" panose="020B0604020202020204" pitchFamily="34" charset="0"/>
                <a:cs typeface="Arial" panose="020B0604020202020204" pitchFamily="34" charset="0"/>
              </a:rPr>
              <a:t> </a:t>
            </a:r>
            <a:r>
              <a:rPr lang="ro-RO" sz="3600" b="1" dirty="0" smtClean="0">
                <a:solidFill>
                  <a:srgbClr val="FF0000"/>
                </a:solidFill>
                <a:latin typeface="Arial" panose="020B0604020202020204" pitchFamily="34" charset="0"/>
                <a:cs typeface="Arial" panose="020B0604020202020204" pitchFamily="34" charset="0"/>
              </a:rPr>
              <a:t>S</a:t>
            </a:r>
            <a:r>
              <a:rPr lang="en-US" sz="3600" b="1" dirty="0" err="1" smtClean="0">
                <a:solidFill>
                  <a:srgbClr val="FF0000"/>
                </a:solidFill>
                <a:latin typeface="Arial" panose="020B0604020202020204" pitchFamily="34" charset="0"/>
                <a:cs typeface="Arial" panose="020B0604020202020204" pitchFamily="34" charset="0"/>
              </a:rPr>
              <a:t>tudent's</a:t>
            </a:r>
            <a:r>
              <a:rPr lang="en-US" sz="3600" b="1" dirty="0" smtClean="0">
                <a:solidFill>
                  <a:srgbClr val="FF0000"/>
                </a:solidFill>
                <a:latin typeface="Arial" panose="020B0604020202020204" pitchFamily="34" charset="0"/>
                <a:cs typeface="Arial" panose="020B0604020202020204" pitchFamily="34" charset="0"/>
              </a:rPr>
              <a:t> </a:t>
            </a:r>
            <a:r>
              <a:rPr lang="ro-RO" sz="3600" b="1" dirty="0" smtClean="0">
                <a:solidFill>
                  <a:srgbClr val="FF0000"/>
                </a:solidFill>
                <a:latin typeface="Arial" panose="020B0604020202020204" pitchFamily="34" charset="0"/>
                <a:cs typeface="Arial" panose="020B0604020202020204" pitchFamily="34" charset="0"/>
              </a:rPr>
              <a:t>S</a:t>
            </a:r>
            <a:r>
              <a:rPr lang="en-US" sz="3600" b="1" dirty="0" err="1" smtClean="0">
                <a:solidFill>
                  <a:srgbClr val="FF0000"/>
                </a:solidFill>
                <a:latin typeface="Arial" panose="020B0604020202020204" pitchFamily="34" charset="0"/>
                <a:cs typeface="Arial" panose="020B0604020202020204" pitchFamily="34" charset="0"/>
              </a:rPr>
              <a:t>chool</a:t>
            </a:r>
            <a:r>
              <a:rPr lang="en-US" sz="3600" b="1" dirty="0" smtClean="0">
                <a:solidFill>
                  <a:srgbClr val="FF0000"/>
                </a:solidFill>
                <a:latin typeface="Arial" panose="020B0604020202020204" pitchFamily="34" charset="0"/>
                <a:cs typeface="Arial" panose="020B0604020202020204" pitchFamily="34" charset="0"/>
              </a:rPr>
              <a:t>, </a:t>
            </a:r>
            <a:r>
              <a:rPr lang="ro-RO" sz="3600" b="1" dirty="0" smtClean="0">
                <a:solidFill>
                  <a:srgbClr val="FF0000"/>
                </a:solidFill>
                <a:latin typeface="Arial" panose="020B0604020202020204" pitchFamily="34" charset="0"/>
                <a:cs typeface="Arial" panose="020B0604020202020204" pitchFamily="34" charset="0"/>
              </a:rPr>
              <a:t>P</a:t>
            </a:r>
            <a:r>
              <a:rPr lang="en-US" sz="3600" b="1" dirty="0" err="1" smtClean="0">
                <a:solidFill>
                  <a:srgbClr val="FF0000"/>
                </a:solidFill>
                <a:latin typeface="Arial" panose="020B0604020202020204" pitchFamily="34" charset="0"/>
                <a:cs typeface="Arial" panose="020B0604020202020204" pitchFamily="34" charset="0"/>
              </a:rPr>
              <a:t>rofessional</a:t>
            </a:r>
            <a:r>
              <a:rPr lang="en-US" sz="3600" b="1" dirty="0" smtClean="0">
                <a:solidFill>
                  <a:srgbClr val="FF0000"/>
                </a:solidFill>
                <a:latin typeface="Arial" panose="020B0604020202020204" pitchFamily="34" charset="0"/>
                <a:cs typeface="Arial" panose="020B0604020202020204" pitchFamily="34" charset="0"/>
              </a:rPr>
              <a:t> and </a:t>
            </a:r>
            <a:r>
              <a:rPr lang="ro-RO" sz="3600" b="1" dirty="0" smtClean="0">
                <a:solidFill>
                  <a:srgbClr val="FF0000"/>
                </a:solidFill>
                <a:latin typeface="Arial" panose="020B0604020202020204" pitchFamily="34" charset="0"/>
                <a:cs typeface="Arial" panose="020B0604020202020204" pitchFamily="34" charset="0"/>
              </a:rPr>
              <a:t>S</a:t>
            </a:r>
            <a:r>
              <a:rPr lang="en-US" sz="3600" b="1" dirty="0" err="1" smtClean="0">
                <a:solidFill>
                  <a:srgbClr val="FF0000"/>
                </a:solidFill>
                <a:latin typeface="Arial" panose="020B0604020202020204" pitchFamily="34" charset="0"/>
                <a:cs typeface="Arial" panose="020B0604020202020204" pitchFamily="34" charset="0"/>
              </a:rPr>
              <a:t>ocial</a:t>
            </a:r>
            <a:r>
              <a:rPr lang="en-US" sz="3600" b="1" dirty="0" smtClean="0">
                <a:solidFill>
                  <a:srgbClr val="FF0000"/>
                </a:solidFill>
                <a:latin typeface="Arial" panose="020B0604020202020204" pitchFamily="34" charset="0"/>
                <a:cs typeface="Arial" panose="020B0604020202020204" pitchFamily="34" charset="0"/>
              </a:rPr>
              <a:t> </a:t>
            </a:r>
            <a:r>
              <a:rPr lang="ro-RO" sz="3600" b="1" dirty="0" smtClean="0">
                <a:solidFill>
                  <a:srgbClr val="FF0000"/>
                </a:solidFill>
                <a:latin typeface="Arial" panose="020B0604020202020204" pitchFamily="34" charset="0"/>
                <a:cs typeface="Arial" panose="020B0604020202020204" pitchFamily="34" charset="0"/>
              </a:rPr>
              <a:t>S</a:t>
            </a:r>
            <a:r>
              <a:rPr lang="en-US" sz="3600" b="1" dirty="0" err="1" smtClean="0">
                <a:solidFill>
                  <a:srgbClr val="FF0000"/>
                </a:solidFill>
                <a:latin typeface="Arial" panose="020B0604020202020204" pitchFamily="34" charset="0"/>
                <a:cs typeface="Arial" panose="020B0604020202020204" pitchFamily="34" charset="0"/>
              </a:rPr>
              <a:t>uccess</a:t>
            </a:r>
            <a:r>
              <a:rPr lang="en-US" sz="3600" b="1" dirty="0" smtClean="0">
                <a:solidFill>
                  <a:srgbClr val="FF0000"/>
                </a:solidFill>
                <a:latin typeface="Arial" panose="020B0604020202020204" pitchFamily="34" charset="0"/>
                <a:cs typeface="Arial" panose="020B0604020202020204" pitchFamily="34" charset="0"/>
              </a:rPr>
              <a:t> and </a:t>
            </a:r>
            <a:r>
              <a:rPr lang="ro-RO" sz="3600" b="1" dirty="0" smtClean="0">
                <a:solidFill>
                  <a:srgbClr val="FF0000"/>
                </a:solidFill>
                <a:latin typeface="Arial" panose="020B0604020202020204" pitchFamily="34" charset="0"/>
                <a:cs typeface="Arial" panose="020B0604020202020204" pitchFamily="34" charset="0"/>
              </a:rPr>
              <a:t>R</a:t>
            </a:r>
            <a:r>
              <a:rPr lang="en-US" sz="3600" b="1" dirty="0" smtClean="0">
                <a:solidFill>
                  <a:srgbClr val="FF0000"/>
                </a:solidFill>
                <a:latin typeface="Arial" panose="020B0604020202020204" pitchFamily="34" charset="0"/>
                <a:cs typeface="Arial" panose="020B0604020202020204" pitchFamily="34" charset="0"/>
              </a:rPr>
              <a:t>educe </a:t>
            </a:r>
            <a:r>
              <a:rPr lang="ro-RO" sz="3600" b="1" dirty="0" smtClean="0">
                <a:solidFill>
                  <a:srgbClr val="FF0000"/>
                </a:solidFill>
                <a:latin typeface="Arial" panose="020B0604020202020204" pitchFamily="34" charset="0"/>
                <a:cs typeface="Arial" panose="020B0604020202020204" pitchFamily="34" charset="0"/>
              </a:rPr>
              <a:t>A</a:t>
            </a:r>
            <a:r>
              <a:rPr lang="en-US" sz="3600" b="1" dirty="0" err="1" smtClean="0">
                <a:solidFill>
                  <a:srgbClr val="FF0000"/>
                </a:solidFill>
                <a:latin typeface="Arial" panose="020B0604020202020204" pitchFamily="34" charset="0"/>
                <a:cs typeface="Arial" panose="020B0604020202020204" pitchFamily="34" charset="0"/>
              </a:rPr>
              <a:t>bsenteeism</a:t>
            </a:r>
            <a:r>
              <a:rPr lang="en-US" sz="3600" b="1" dirty="0" smtClean="0">
                <a:solidFill>
                  <a:srgbClr val="FF0000"/>
                </a:solidFill>
                <a:latin typeface="Arial" panose="020B0604020202020204" pitchFamily="34" charset="0"/>
                <a:cs typeface="Arial" panose="020B0604020202020204" pitchFamily="34" charset="0"/>
              </a:rPr>
              <a:t> “</a:t>
            </a:r>
            <a:r>
              <a:rPr lang="ro-RO" sz="3600" dirty="0" smtClean="0">
                <a:solidFill>
                  <a:srgbClr val="FFFF00"/>
                </a:solidFill>
                <a:latin typeface="Arial" panose="020B0604020202020204" pitchFamily="34" charset="0"/>
                <a:cs typeface="Arial" panose="020B0604020202020204" pitchFamily="34" charset="0"/>
              </a:rPr>
              <a:t/>
            </a:r>
            <a:br>
              <a:rPr lang="ro-RO" sz="3600" dirty="0" smtClean="0">
                <a:solidFill>
                  <a:srgbClr val="FFFF00"/>
                </a:solidFill>
                <a:latin typeface="Arial" panose="020B0604020202020204" pitchFamily="34" charset="0"/>
                <a:cs typeface="Arial" panose="020B0604020202020204" pitchFamily="34" charset="0"/>
              </a:rPr>
            </a:br>
            <a:r>
              <a:rPr lang="ro-RO" sz="3600" dirty="0" smtClean="0">
                <a:latin typeface="Arial" panose="020B0604020202020204" pitchFamily="34" charset="0"/>
                <a:cs typeface="Arial" panose="020B0604020202020204" pitchFamily="34" charset="0"/>
              </a:rPr>
              <a:t/>
            </a:r>
            <a:br>
              <a:rPr lang="ro-RO" sz="3600" dirty="0" smtClean="0">
                <a:latin typeface="Arial" panose="020B0604020202020204" pitchFamily="34" charset="0"/>
                <a:cs typeface="Arial" panose="020B0604020202020204" pitchFamily="34" charset="0"/>
              </a:rPr>
            </a:br>
            <a:r>
              <a:rPr lang="ro-RO" sz="3600" dirty="0" smtClean="0">
                <a:latin typeface="Arial" panose="020B0604020202020204" pitchFamily="34" charset="0"/>
                <a:cs typeface="Arial" panose="020B0604020202020204" pitchFamily="34" charset="0"/>
              </a:rPr>
              <a:t/>
            </a:r>
            <a:br>
              <a:rPr lang="ro-RO" sz="3600"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t>
            </a:r>
            <a:r>
              <a:rPr lang="bg-BG" sz="3600" b="1" dirty="0" smtClean="0">
                <a:latin typeface="Arial" panose="020B0604020202020204" pitchFamily="34" charset="0"/>
                <a:cs typeface="Arial" panose="020B0604020202020204" pitchFamily="34" charset="0"/>
              </a:rPr>
              <a:t>№ </a:t>
            </a:r>
            <a:r>
              <a:rPr lang="ro-RO" sz="3600" b="1" dirty="0" smtClean="0">
                <a:latin typeface="Arial" panose="020B0604020202020204" pitchFamily="34" charset="0"/>
                <a:cs typeface="Arial" panose="020B0604020202020204" pitchFamily="34" charset="0"/>
              </a:rPr>
              <a:t>2019-1-RO01-KA229-063851_1</a:t>
            </a:r>
            <a:endParaRPr lang="en-US" sz="3600" b="1" dirty="0">
              <a:latin typeface="Arial" panose="020B0604020202020204" pitchFamily="34" charset="0"/>
              <a:cs typeface="Arial" panose="020B0604020202020204" pitchFamily="34" charset="0"/>
            </a:endParaRPr>
          </a:p>
        </p:txBody>
      </p:sp>
      <p:sp>
        <p:nvSpPr>
          <p:cNvPr id="6147" name="Subtitle 2"/>
          <p:cNvSpPr>
            <a:spLocks noGrp="1"/>
          </p:cNvSpPr>
          <p:nvPr>
            <p:ph type="subTitle" idx="1"/>
          </p:nvPr>
        </p:nvSpPr>
        <p:spPr>
          <a:xfrm>
            <a:off x="2336801" y="3962400"/>
            <a:ext cx="8786284" cy="2438400"/>
          </a:xfrm>
        </p:spPr>
        <p:txBody>
          <a:bodyPr>
            <a:normAutofit fontScale="85000" lnSpcReduction="20000"/>
          </a:bodyPr>
          <a:lstStyle/>
          <a:p>
            <a:pPr marR="0"/>
            <a:endParaRPr lang="ro-RO" b="1" dirty="0" smtClean="0"/>
          </a:p>
          <a:p>
            <a:pPr marR="0"/>
            <a:r>
              <a:rPr lang="ro-RO" b="1" dirty="0" smtClean="0"/>
              <a:t>2019-2021</a:t>
            </a:r>
          </a:p>
          <a:p>
            <a:pPr marR="0" algn="r"/>
            <a:endParaRPr lang="ro-RO" dirty="0" smtClean="0"/>
          </a:p>
          <a:p>
            <a:pPr marR="0" algn="r"/>
            <a:endParaRPr lang="ro-RO" dirty="0" smtClean="0"/>
          </a:p>
          <a:p>
            <a:pPr marR="0" algn="r"/>
            <a:endParaRPr lang="ro-RO" dirty="0" smtClean="0"/>
          </a:p>
          <a:p>
            <a:pPr marR="0" algn="r"/>
            <a:r>
              <a:rPr lang="en-US" b="1" dirty="0" smtClean="0">
                <a:solidFill>
                  <a:srgbClr val="FFFF00"/>
                </a:solidFill>
              </a:rPr>
              <a:t>Secondary </a:t>
            </a:r>
            <a:r>
              <a:rPr lang="en-US" b="1" dirty="0" smtClean="0">
                <a:solidFill>
                  <a:srgbClr val="FFFF00"/>
                </a:solidFill>
              </a:rPr>
              <a:t>School</a:t>
            </a:r>
            <a:r>
              <a:rPr lang="en-US" b="1" dirty="0" smtClean="0">
                <a:solidFill>
                  <a:srgbClr val="FFFF00"/>
                </a:solidFill>
              </a:rPr>
              <a:t/>
            </a:r>
            <a:br>
              <a:rPr lang="en-US" b="1" dirty="0" smtClean="0">
                <a:solidFill>
                  <a:srgbClr val="FFFF00"/>
                </a:solidFill>
              </a:rPr>
            </a:br>
            <a:r>
              <a:rPr lang="en-US" b="1" dirty="0" smtClean="0">
                <a:solidFill>
                  <a:srgbClr val="FFFF00"/>
                </a:solidFill>
              </a:rPr>
              <a:t>"Prof. Univ. Dr. Ion </a:t>
            </a:r>
            <a:r>
              <a:rPr lang="en-US" b="1" dirty="0" err="1" smtClean="0">
                <a:solidFill>
                  <a:srgbClr val="FFFF00"/>
                </a:solidFill>
              </a:rPr>
              <a:t>Stoia</a:t>
            </a:r>
            <a:r>
              <a:rPr lang="en-US" b="1" dirty="0" smtClean="0">
                <a:solidFill>
                  <a:srgbClr val="FFFF00"/>
                </a:solidFill>
              </a:rPr>
              <a:t>”</a:t>
            </a:r>
            <a:endParaRPr lang="en-US" b="1" dirty="0" smtClean="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71053" y="660573"/>
            <a:ext cx="1499288" cy="2122885"/>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609600" y="1481329"/>
            <a:ext cx="8973671" cy="4525963"/>
          </a:xfrm>
        </p:spPr>
        <p:txBody>
          <a:bodyPr>
            <a:normAutofit lnSpcReduction="10000"/>
          </a:bodyPr>
          <a:lstStyle/>
          <a:p>
            <a:r>
              <a:rPr lang="en-US" sz="2800" dirty="0">
                <a:latin typeface="Arial" panose="020B0604020202020204" pitchFamily="34" charset="0"/>
                <a:cs typeface="Arial" panose="020B0604020202020204" pitchFamily="34" charset="0"/>
              </a:rPr>
              <a:t>Modern technology has a very important place in </a:t>
            </a:r>
            <a:r>
              <a:rPr lang="en-US" sz="2800" dirty="0" err="1" smtClean="0">
                <a:latin typeface="Arial" panose="020B0604020202020204" pitchFamily="34" charset="0"/>
                <a:cs typeface="Arial" panose="020B0604020202020204" pitchFamily="34" charset="0"/>
              </a:rPr>
              <a:t>th</a:t>
            </a:r>
            <a:r>
              <a:rPr lang="ro-RO" sz="2800" dirty="0" smtClean="0">
                <a:latin typeface="Arial" panose="020B0604020202020204" pitchFamily="34" charset="0"/>
                <a:cs typeface="Arial" panose="020B0604020202020204" pitchFamily="34" charset="0"/>
              </a:rPr>
              <a:t>e</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lives of our students and teachers</a:t>
            </a:r>
            <a:r>
              <a:rPr lang="en-US" sz="2800" dirty="0" smtClean="0">
                <a:latin typeface="Arial" panose="020B0604020202020204" pitchFamily="34" charset="0"/>
                <a:cs typeface="Arial" panose="020B0604020202020204" pitchFamily="34" charset="0"/>
              </a:rPr>
              <a:t>.</a:t>
            </a:r>
            <a:endParaRPr lang="ro-RO" sz="2800" dirty="0" smtClean="0">
              <a:latin typeface="Arial" panose="020B0604020202020204" pitchFamily="34" charset="0"/>
              <a:cs typeface="Arial" panose="020B0604020202020204" pitchFamily="34" charset="0"/>
            </a:endParaRPr>
          </a:p>
          <a:p>
            <a:endParaRPr lang="ro-RO"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advantages of using them are a reality of today's world to which the school </a:t>
            </a:r>
            <a:r>
              <a:rPr lang="en-US" sz="2800" dirty="0" smtClean="0">
                <a:latin typeface="Arial" panose="020B0604020202020204" pitchFamily="34" charset="0"/>
                <a:cs typeface="Arial" panose="020B0604020202020204" pitchFamily="34" charset="0"/>
              </a:rPr>
              <a:t>must </a:t>
            </a:r>
            <a:r>
              <a:rPr lang="en-US" sz="2800" dirty="0">
                <a:latin typeface="Arial" panose="020B0604020202020204" pitchFamily="34" charset="0"/>
                <a:cs typeface="Arial" panose="020B0604020202020204" pitchFamily="34" charset="0"/>
              </a:rPr>
              <a:t>show openness</a:t>
            </a:r>
            <a:r>
              <a:rPr lang="en-US" sz="2800" dirty="0" smtClean="0">
                <a:latin typeface="Arial" panose="020B0604020202020204" pitchFamily="34" charset="0"/>
                <a:cs typeface="Arial" panose="020B0604020202020204" pitchFamily="34" charset="0"/>
              </a:rPr>
              <a:t>.</a:t>
            </a:r>
            <a:endParaRPr lang="ro-RO" sz="2800" dirty="0" smtClean="0">
              <a:latin typeface="Arial" panose="020B0604020202020204" pitchFamily="34" charset="0"/>
              <a:cs typeface="Arial" panose="020B0604020202020204" pitchFamily="34" charset="0"/>
            </a:endParaRPr>
          </a:p>
          <a:p>
            <a:pPr marL="109728" indent="0">
              <a:buNone/>
            </a:pPr>
            <a:endParaRPr lang="ro-RO"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Computer </a:t>
            </a:r>
            <a:r>
              <a:rPr lang="en-US" sz="2800" dirty="0">
                <a:latin typeface="Arial" panose="020B0604020202020204" pitchFamily="34" charset="0"/>
                <a:cs typeface="Arial" panose="020B0604020202020204" pitchFamily="34" charset="0"/>
              </a:rPr>
              <a:t>use in school should not be limited to one area; the computer must also find a place in all disciplines.</a:t>
            </a:r>
            <a:endParaRPr lang="ro-RO" sz="2800" dirty="0">
              <a:latin typeface="Arial" panose="020B0604020202020204" pitchFamily="34" charset="0"/>
              <a:cs typeface="Arial" panose="020B0604020202020204" pitchFamily="34" charset="0"/>
            </a:endParaRPr>
          </a:p>
        </p:txBody>
      </p:sp>
      <p:sp>
        <p:nvSpPr>
          <p:cNvPr id="3" name="Titlu 2"/>
          <p:cNvSpPr>
            <a:spLocks noGrp="1"/>
          </p:cNvSpPr>
          <p:nvPr>
            <p:ph type="title"/>
          </p:nvPr>
        </p:nvSpPr>
        <p:spPr/>
        <p:txBody>
          <a:bodyPr>
            <a:normAutofit/>
          </a:bodyPr>
          <a:lstStyle/>
          <a:p>
            <a:pPr algn="ctr"/>
            <a:r>
              <a:rPr lang="ro-RO" sz="3600" dirty="0" smtClean="0">
                <a:latin typeface="Arial" panose="020B0604020202020204" pitchFamily="34" charset="0"/>
                <a:cs typeface="Arial" panose="020B0604020202020204" pitchFamily="34" charset="0"/>
              </a:rPr>
              <a:t>ITC in </a:t>
            </a:r>
            <a:r>
              <a:rPr lang="ro-RO" sz="3600" dirty="0" err="1" smtClean="0">
                <a:latin typeface="Arial" panose="020B0604020202020204" pitchFamily="34" charset="0"/>
                <a:cs typeface="Arial" panose="020B0604020202020204" pitchFamily="34" charset="0"/>
              </a:rPr>
              <a:t>Education</a:t>
            </a:r>
            <a:endParaRPr lang="ro-RO" sz="3600" dirty="0">
              <a:latin typeface="Arial" panose="020B0604020202020204" pitchFamily="34" charset="0"/>
              <a:cs typeface="Arial" panose="020B0604020202020204" pitchFamily="34" charset="0"/>
            </a:endParaRPr>
          </a:p>
        </p:txBody>
      </p:sp>
      <p:pic>
        <p:nvPicPr>
          <p:cNvPr id="4" name="Imagine 3"/>
          <p:cNvPicPr>
            <a:picLocks noChangeAspect="1"/>
          </p:cNvPicPr>
          <p:nvPr/>
        </p:nvPicPr>
        <p:blipFill>
          <a:blip r:embed="rId2" cstate="print"/>
          <a:stretch>
            <a:fillRect/>
          </a:stretch>
        </p:blipFill>
        <p:spPr>
          <a:xfrm>
            <a:off x="10261027" y="4397029"/>
            <a:ext cx="1499746" cy="2121592"/>
          </a:xfrm>
          <a:prstGeom prst="rect">
            <a:avLst/>
          </a:prstGeom>
        </p:spPr>
      </p:pic>
    </p:spTree>
    <p:extLst>
      <p:ext uri="{BB962C8B-B14F-4D97-AF65-F5344CB8AC3E}">
        <p14:creationId xmlns:p14="http://schemas.microsoft.com/office/powerpoint/2010/main" xmlns="" val="1748241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cstate="print"/>
          <a:stretch>
            <a:fillRect/>
          </a:stretch>
        </p:blipFill>
        <p:spPr>
          <a:xfrm>
            <a:off x="2259874" y="1752271"/>
            <a:ext cx="7080068" cy="4306167"/>
          </a:xfrm>
          <a:prstGeom prst="rect">
            <a:avLst/>
          </a:prstGeom>
        </p:spPr>
      </p:pic>
      <p:sp>
        <p:nvSpPr>
          <p:cNvPr id="3" name="Titlu 2"/>
          <p:cNvSpPr>
            <a:spLocks noGrp="1"/>
          </p:cNvSpPr>
          <p:nvPr>
            <p:ph type="title"/>
          </p:nvPr>
        </p:nvSpPr>
        <p:spPr/>
        <p:txBody>
          <a:bodyPr>
            <a:normAutofit/>
          </a:bodyPr>
          <a:lstStyle/>
          <a:p>
            <a:pPr algn="ctr"/>
            <a:r>
              <a:rPr lang="ro-RO" sz="4400" dirty="0">
                <a:ln w="22225">
                  <a:solidFill>
                    <a:schemeClr val="accent2"/>
                  </a:solidFill>
                  <a:prstDash val="solid"/>
                </a:ln>
                <a:solidFill>
                  <a:schemeClr val="accent2">
                    <a:lumMod val="40000"/>
                    <a:lumOff val="60000"/>
                  </a:schemeClr>
                </a:solidFill>
                <a:effectLst/>
              </a:rPr>
              <a:t>	</a:t>
            </a:r>
            <a:r>
              <a:rPr lang="ro-RO" sz="4400" dirty="0" smtClean="0">
                <a:ln w="22225">
                  <a:solidFill>
                    <a:schemeClr val="accent2"/>
                  </a:solidFill>
                  <a:prstDash val="solid"/>
                </a:ln>
                <a:solidFill>
                  <a:schemeClr val="accent2">
                    <a:lumMod val="40000"/>
                    <a:lumOff val="60000"/>
                  </a:schemeClr>
                </a:solidFill>
                <a:effectLst/>
              </a:rPr>
              <a:t>GOOGLE CLASSROOM</a:t>
            </a:r>
            <a:endParaRPr lang="ro-RO" dirty="0"/>
          </a:p>
        </p:txBody>
      </p:sp>
      <p:pic>
        <p:nvPicPr>
          <p:cNvPr id="6" name="Imagine 5"/>
          <p:cNvPicPr>
            <a:picLocks noChangeAspect="1"/>
          </p:cNvPicPr>
          <p:nvPr/>
        </p:nvPicPr>
        <p:blipFill>
          <a:blip r:embed="rId3" cstate="print"/>
          <a:stretch>
            <a:fillRect/>
          </a:stretch>
        </p:blipFill>
        <p:spPr>
          <a:xfrm>
            <a:off x="10261027" y="4397029"/>
            <a:ext cx="1499746" cy="2121592"/>
          </a:xfrm>
          <a:prstGeom prst="rect">
            <a:avLst/>
          </a:prstGeom>
        </p:spPr>
      </p:pic>
    </p:spTree>
    <p:extLst>
      <p:ext uri="{BB962C8B-B14F-4D97-AF65-F5344CB8AC3E}">
        <p14:creationId xmlns:p14="http://schemas.microsoft.com/office/powerpoint/2010/main" xmlns="" val="2550293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609601" y="1748119"/>
            <a:ext cx="5581650" cy="4259174"/>
          </a:xfrm>
        </p:spPr>
        <p:txBody>
          <a:bodyPr>
            <a:noAutofit/>
          </a:bodyPr>
          <a:lstStyle/>
          <a:p>
            <a:pPr algn="just"/>
            <a:r>
              <a:rPr lang="ro-RO" sz="2400" dirty="0" smtClean="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GOOGLE </a:t>
            </a:r>
            <a:r>
              <a:rPr lang="en-US" sz="2400" dirty="0">
                <a:solidFill>
                  <a:prstClr val="black"/>
                </a:solidFill>
                <a:latin typeface="Arial" panose="020B0604020202020204" pitchFamily="34" charset="0"/>
                <a:cs typeface="Arial" panose="020B0604020202020204" pitchFamily="34" charset="0"/>
              </a:rPr>
              <a:t>CLASSROOM is a free web service, developed by Google for schools, which aims to simplify the creation, distribution and classification of tasks in a way that does not involve paper. </a:t>
            </a:r>
            <a:endParaRPr lang="ro-RO" sz="2400" dirty="0" smtClean="0">
              <a:solidFill>
                <a:prstClr val="black"/>
              </a:solidFill>
              <a:latin typeface="Arial" panose="020B0604020202020204" pitchFamily="34" charset="0"/>
              <a:cs typeface="Arial" panose="020B0604020202020204" pitchFamily="34" charset="0"/>
            </a:endParaRPr>
          </a:p>
          <a:p>
            <a:pPr algn="just"/>
            <a:endParaRPr lang="ro-RO" sz="2400" dirty="0" smtClean="0">
              <a:solidFill>
                <a:prstClr val="black"/>
              </a:solidFill>
              <a:latin typeface="Arial" panose="020B0604020202020204" pitchFamily="34" charset="0"/>
              <a:cs typeface="Arial" panose="020B0604020202020204" pitchFamily="34" charset="0"/>
            </a:endParaRPr>
          </a:p>
          <a:p>
            <a:pPr algn="just"/>
            <a:r>
              <a:rPr lang="en-US" sz="2400" dirty="0" smtClean="0">
                <a:solidFill>
                  <a:prstClr val="black"/>
                </a:solidFill>
                <a:latin typeface="Arial" panose="020B0604020202020204" pitchFamily="34" charset="0"/>
                <a:cs typeface="Arial" panose="020B0604020202020204" pitchFamily="34" charset="0"/>
              </a:rPr>
              <a:t>The </a:t>
            </a:r>
            <a:r>
              <a:rPr lang="en-US" sz="2400" dirty="0">
                <a:solidFill>
                  <a:prstClr val="black"/>
                </a:solidFill>
                <a:latin typeface="Arial" panose="020B0604020202020204" pitchFamily="34" charset="0"/>
                <a:cs typeface="Arial" panose="020B0604020202020204" pitchFamily="34" charset="0"/>
              </a:rPr>
              <a:t>main purpose of the </a:t>
            </a:r>
            <a:r>
              <a:rPr lang="en-US" sz="2400" dirty="0" smtClean="0">
                <a:solidFill>
                  <a:prstClr val="black"/>
                </a:solidFill>
                <a:latin typeface="Arial" panose="020B0604020202020204" pitchFamily="34" charset="0"/>
                <a:cs typeface="Arial" panose="020B0604020202020204" pitchFamily="34" charset="0"/>
              </a:rPr>
              <a:t>Google </a:t>
            </a:r>
            <a:r>
              <a:rPr lang="en-US" sz="2400" dirty="0">
                <a:solidFill>
                  <a:prstClr val="black"/>
                </a:solidFill>
                <a:latin typeface="Arial" panose="020B0604020202020204" pitchFamily="34" charset="0"/>
                <a:cs typeface="Arial" panose="020B0604020202020204" pitchFamily="34" charset="0"/>
              </a:rPr>
              <a:t>classroom is to streamline the </a:t>
            </a:r>
            <a:r>
              <a:rPr lang="en-US" sz="2400" dirty="0" smtClean="0">
                <a:solidFill>
                  <a:prstClr val="black"/>
                </a:solidFill>
                <a:latin typeface="Arial" panose="020B0604020202020204" pitchFamily="34" charset="0"/>
                <a:cs typeface="Arial" panose="020B0604020202020204" pitchFamily="34" charset="0"/>
              </a:rPr>
              <a:t>process </a:t>
            </a:r>
            <a:r>
              <a:rPr lang="en-US" sz="2400" dirty="0">
                <a:solidFill>
                  <a:prstClr val="black"/>
                </a:solidFill>
                <a:latin typeface="Arial" panose="020B0604020202020204" pitchFamily="34" charset="0"/>
                <a:cs typeface="Arial" panose="020B0604020202020204" pitchFamily="34" charset="0"/>
              </a:rPr>
              <a:t>of sharing files between teachers and students.</a:t>
            </a:r>
            <a:endParaRPr lang="ro-RO" sz="2400" dirty="0" smtClean="0">
              <a:solidFill>
                <a:prstClr val="black"/>
              </a:solidFill>
              <a:latin typeface="Arial" panose="020B0604020202020204" pitchFamily="34" charset="0"/>
              <a:cs typeface="Arial" panose="020B0604020202020204" pitchFamily="34" charset="0"/>
            </a:endParaRPr>
          </a:p>
        </p:txBody>
      </p:sp>
      <p:sp>
        <p:nvSpPr>
          <p:cNvPr id="3" name="Titlu 2"/>
          <p:cNvSpPr>
            <a:spLocks noGrp="1"/>
          </p:cNvSpPr>
          <p:nvPr>
            <p:ph type="title"/>
          </p:nvPr>
        </p:nvSpPr>
        <p:spPr/>
        <p:txBody>
          <a:bodyPr/>
          <a:lstStyle/>
          <a:p>
            <a:r>
              <a:rPr lang="ro-RO" dirty="0" smtClean="0">
                <a:latin typeface="Arial" panose="020B0604020202020204" pitchFamily="34" charset="0"/>
                <a:cs typeface="Arial" panose="020B0604020202020204" pitchFamily="34" charset="0"/>
              </a:rPr>
              <a:t>PORTAL GOOGLE CLASSROOM</a:t>
            </a:r>
            <a:endParaRPr lang="ro-RO" dirty="0">
              <a:latin typeface="Arial" panose="020B0604020202020204" pitchFamily="34" charset="0"/>
              <a:cs typeface="Arial" panose="020B0604020202020204" pitchFamily="34" charset="0"/>
            </a:endParaRPr>
          </a:p>
        </p:txBody>
      </p:sp>
      <p:pic>
        <p:nvPicPr>
          <p:cNvPr id="4" name="Imagine 3"/>
          <p:cNvPicPr>
            <a:picLocks noChangeAspect="1"/>
          </p:cNvPicPr>
          <p:nvPr/>
        </p:nvPicPr>
        <p:blipFill>
          <a:blip r:embed="rId2" cstate="print"/>
          <a:stretch>
            <a:fillRect/>
          </a:stretch>
        </p:blipFill>
        <p:spPr>
          <a:xfrm>
            <a:off x="10473980" y="4006505"/>
            <a:ext cx="1499746" cy="2121592"/>
          </a:xfrm>
          <a:prstGeom prst="rect">
            <a:avLst/>
          </a:prstGeom>
        </p:spPr>
      </p:pic>
    </p:spTree>
    <p:extLst>
      <p:ext uri="{BB962C8B-B14F-4D97-AF65-F5344CB8AC3E}">
        <p14:creationId xmlns:p14="http://schemas.microsoft.com/office/powerpoint/2010/main" xmlns="" val="4101283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890644" y="182745"/>
            <a:ext cx="5111630" cy="4154984"/>
          </a:xfrm>
          <a:prstGeom prst="rect">
            <a:avLst/>
          </a:prstGeom>
        </p:spPr>
        <p:txBody>
          <a:bodyPr wrap="square">
            <a:spAutoFit/>
          </a:bodyPr>
          <a:lstStyle/>
          <a:p>
            <a:pPr algn="ctr"/>
            <a:endParaRPr lang="ro-RO" sz="2400" dirty="0">
              <a:solidFill>
                <a:prstClr val="black"/>
              </a:solidFill>
              <a:latin typeface="Arial" panose="020B0604020202020204" pitchFamily="34" charset="0"/>
              <a:cs typeface="Arial" panose="020B0604020202020204" pitchFamily="34" charset="0"/>
            </a:endParaRPr>
          </a:p>
          <a:p>
            <a:endParaRPr lang="ro-RO" sz="2400" dirty="0">
              <a:solidFill>
                <a:prstClr val="black"/>
              </a:solidFill>
              <a:latin typeface="Arial" panose="020B0604020202020204" pitchFamily="34" charset="0"/>
              <a:cs typeface="Arial" panose="020B0604020202020204" pitchFamily="34" charset="0"/>
            </a:endParaRPr>
          </a:p>
          <a:p>
            <a:pPr algn="just"/>
            <a:endParaRPr lang="ro-RO" sz="2400" u="sng"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o-RO" sz="2400" dirty="0" err="1" smtClean="0">
                <a:solidFill>
                  <a:prstClr val="black"/>
                </a:solidFill>
                <a:latin typeface="Arial" panose="020B0604020202020204" pitchFamily="34" charset="0"/>
                <a:cs typeface="Arial" panose="020B0604020202020204" pitchFamily="34" charset="0"/>
              </a:rPr>
              <a:t>This</a:t>
            </a:r>
            <a:r>
              <a:rPr lang="ro-RO" sz="2400" dirty="0" smtClean="0">
                <a:solidFill>
                  <a:prstClr val="black"/>
                </a:solidFill>
                <a:latin typeface="Arial" panose="020B0604020202020204" pitchFamily="34" charset="0"/>
                <a:cs typeface="Arial" panose="020B0604020202020204" pitchFamily="34" charset="0"/>
              </a:rPr>
              <a:t> </a:t>
            </a:r>
            <a:r>
              <a:rPr lang="ro-RO" sz="2400" dirty="0" err="1" smtClean="0">
                <a:solidFill>
                  <a:prstClr val="black"/>
                </a:solidFill>
                <a:latin typeface="Arial" panose="020B0604020202020204" pitchFamily="34" charset="0"/>
                <a:cs typeface="Arial" panose="020B0604020202020204" pitchFamily="34" charset="0"/>
              </a:rPr>
              <a:t>is</a:t>
            </a:r>
            <a:r>
              <a:rPr lang="ro-RO" sz="2400" dirty="0" smtClean="0">
                <a:solidFill>
                  <a:prstClr val="black"/>
                </a:solidFill>
                <a:latin typeface="Arial" panose="020B0604020202020204" pitchFamily="34" charset="0"/>
                <a:cs typeface="Arial" panose="020B0604020202020204" pitchFamily="34" charset="0"/>
              </a:rPr>
              <a:t> an interactive online portal </a:t>
            </a:r>
            <a:r>
              <a:rPr lang="ro-RO" sz="2400" dirty="0" err="1" smtClean="0">
                <a:solidFill>
                  <a:prstClr val="black"/>
                </a:solidFill>
                <a:latin typeface="Arial" panose="020B0604020202020204" pitchFamily="34" charset="0"/>
                <a:cs typeface="Arial" panose="020B0604020202020204" pitchFamily="34" charset="0"/>
              </a:rPr>
              <a:t>to</a:t>
            </a:r>
            <a:r>
              <a:rPr lang="ro-RO" sz="2400" dirty="0" smtClean="0">
                <a:solidFill>
                  <a:prstClr val="black"/>
                </a:solidFill>
                <a:latin typeface="Arial" panose="020B0604020202020204" pitchFamily="34" charset="0"/>
                <a:cs typeface="Arial" panose="020B0604020202020204" pitchFamily="34" charset="0"/>
              </a:rPr>
              <a:t> </a:t>
            </a:r>
            <a:r>
              <a:rPr lang="ro-RO" sz="2400" dirty="0" err="1" smtClean="0">
                <a:solidFill>
                  <a:prstClr val="black"/>
                </a:solidFill>
                <a:latin typeface="Arial" panose="020B0604020202020204" pitchFamily="34" charset="0"/>
                <a:cs typeface="Arial" panose="020B0604020202020204" pitchFamily="34" charset="0"/>
              </a:rPr>
              <a:t>store</a:t>
            </a:r>
            <a:r>
              <a:rPr lang="ro-RO" sz="2400" dirty="0" smtClean="0">
                <a:solidFill>
                  <a:prstClr val="black"/>
                </a:solidFill>
                <a:latin typeface="Arial" panose="020B0604020202020204" pitchFamily="34" charset="0"/>
                <a:cs typeface="Arial" panose="020B0604020202020204" pitchFamily="34" charset="0"/>
              </a:rPr>
              <a:t> </a:t>
            </a:r>
            <a:r>
              <a:rPr lang="ro-RO" sz="2400" dirty="0" err="1" smtClean="0">
                <a:solidFill>
                  <a:prstClr val="black"/>
                </a:solidFill>
                <a:latin typeface="Arial" panose="020B0604020202020204" pitchFamily="34" charset="0"/>
                <a:cs typeface="Arial" panose="020B0604020202020204" pitchFamily="34" charset="0"/>
              </a:rPr>
              <a:t>and</a:t>
            </a:r>
            <a:r>
              <a:rPr lang="ro-RO" sz="2400" dirty="0" smtClean="0">
                <a:solidFill>
                  <a:prstClr val="black"/>
                </a:solidFill>
                <a:latin typeface="Arial" panose="020B0604020202020204" pitchFamily="34" charset="0"/>
                <a:cs typeface="Arial" panose="020B0604020202020204" pitchFamily="34" charset="0"/>
              </a:rPr>
              <a:t> </a:t>
            </a:r>
            <a:r>
              <a:rPr lang="ro-RO" sz="2400" dirty="0" err="1" smtClean="0">
                <a:solidFill>
                  <a:prstClr val="black"/>
                </a:solidFill>
                <a:latin typeface="Arial" panose="020B0604020202020204" pitchFamily="34" charset="0"/>
                <a:cs typeface="Arial" panose="020B0604020202020204" pitchFamily="34" charset="0"/>
              </a:rPr>
              <a:t>trasmit</a:t>
            </a:r>
            <a:r>
              <a:rPr lang="ro-RO" sz="2400" dirty="0" smtClean="0">
                <a:solidFill>
                  <a:prstClr val="black"/>
                </a:solidFill>
                <a:latin typeface="Arial" panose="020B0604020202020204" pitchFamily="34" charset="0"/>
                <a:cs typeface="Arial" panose="020B0604020202020204" pitchFamily="34" charset="0"/>
              </a:rPr>
              <a:t> material </a:t>
            </a:r>
            <a:r>
              <a:rPr lang="ro-RO" sz="2400" dirty="0" err="1" smtClean="0">
                <a:solidFill>
                  <a:prstClr val="black"/>
                </a:solidFill>
                <a:latin typeface="Arial" panose="020B0604020202020204" pitchFamily="34" charset="0"/>
                <a:cs typeface="Arial" panose="020B0604020202020204" pitchFamily="34" charset="0"/>
              </a:rPr>
              <a:t>to</a:t>
            </a:r>
            <a:r>
              <a:rPr lang="ro-RO" sz="2400" dirty="0" smtClean="0">
                <a:solidFill>
                  <a:prstClr val="black"/>
                </a:solidFill>
                <a:latin typeface="Arial" panose="020B0604020202020204" pitchFamily="34" charset="0"/>
                <a:cs typeface="Arial" panose="020B0604020202020204" pitchFamily="34" charset="0"/>
              </a:rPr>
              <a:t> </a:t>
            </a:r>
            <a:r>
              <a:rPr lang="ro-RO" sz="2400" dirty="0" err="1" smtClean="0">
                <a:solidFill>
                  <a:prstClr val="black"/>
                </a:solidFill>
                <a:latin typeface="Arial" panose="020B0604020202020204" pitchFamily="34" charset="0"/>
                <a:cs typeface="Arial" panose="020B0604020202020204" pitchFamily="34" charset="0"/>
              </a:rPr>
              <a:t>and</a:t>
            </a:r>
            <a:r>
              <a:rPr lang="ro-RO" sz="2400" dirty="0" smtClean="0">
                <a:solidFill>
                  <a:prstClr val="black"/>
                </a:solidFill>
                <a:latin typeface="Arial" panose="020B0604020202020204" pitchFamily="34" charset="0"/>
                <a:cs typeface="Arial" panose="020B0604020202020204" pitchFamily="34" charset="0"/>
              </a:rPr>
              <a:t> </a:t>
            </a:r>
            <a:r>
              <a:rPr lang="ro-RO" sz="2400" dirty="0" err="1" smtClean="0">
                <a:solidFill>
                  <a:prstClr val="black"/>
                </a:solidFill>
                <a:latin typeface="Arial" panose="020B0604020202020204" pitchFamily="34" charset="0"/>
                <a:cs typeface="Arial" panose="020B0604020202020204" pitchFamily="34" charset="0"/>
              </a:rPr>
              <a:t>from</a:t>
            </a:r>
            <a:r>
              <a:rPr lang="ro-RO" sz="2400" dirty="0" smtClean="0">
                <a:solidFill>
                  <a:prstClr val="black"/>
                </a:solidFill>
                <a:latin typeface="Arial" panose="020B0604020202020204" pitchFamily="34" charset="0"/>
                <a:cs typeface="Arial" panose="020B0604020202020204" pitchFamily="34" charset="0"/>
              </a:rPr>
              <a:t> </a:t>
            </a:r>
            <a:r>
              <a:rPr lang="ro-RO" sz="2400" dirty="0" err="1" smtClean="0">
                <a:solidFill>
                  <a:prstClr val="black"/>
                </a:solidFill>
                <a:latin typeface="Arial" panose="020B0604020202020204" pitchFamily="34" charset="0"/>
                <a:cs typeface="Arial" panose="020B0604020202020204" pitchFamily="34" charset="0"/>
              </a:rPr>
              <a:t>students</a:t>
            </a:r>
            <a:r>
              <a:rPr lang="ro-RO" sz="2400" dirty="0" smtClean="0">
                <a:solidFill>
                  <a:prstClr val="black"/>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ro-RO" sz="2400" dirty="0" smtClean="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o-RO" sz="2400" dirty="0" err="1" smtClean="0">
                <a:solidFill>
                  <a:prstClr val="black"/>
                </a:solidFill>
                <a:latin typeface="Arial" panose="020B0604020202020204" pitchFamily="34" charset="0"/>
                <a:cs typeface="Arial" panose="020B0604020202020204" pitchFamily="34" charset="0"/>
              </a:rPr>
              <a:t>They</a:t>
            </a:r>
            <a:r>
              <a:rPr lang="ro-RO" sz="2400" dirty="0" smtClean="0">
                <a:solidFill>
                  <a:prstClr val="black"/>
                </a:solidFill>
                <a:latin typeface="Arial" panose="020B0604020202020204" pitchFamily="34" charset="0"/>
                <a:cs typeface="Arial" panose="020B0604020202020204" pitchFamily="34" charset="0"/>
              </a:rPr>
              <a:t> </a:t>
            </a:r>
            <a:r>
              <a:rPr lang="ro-RO" sz="2400" dirty="0" err="1" smtClean="0">
                <a:solidFill>
                  <a:prstClr val="black"/>
                </a:solidFill>
                <a:latin typeface="Arial" panose="020B0604020202020204" pitchFamily="34" charset="0"/>
                <a:cs typeface="Arial" panose="020B0604020202020204" pitchFamily="34" charset="0"/>
              </a:rPr>
              <a:t>can</a:t>
            </a:r>
            <a:r>
              <a:rPr lang="ro-RO" sz="2400" dirty="0" smtClean="0">
                <a:solidFill>
                  <a:prstClr val="black"/>
                </a:solidFill>
                <a:latin typeface="Arial" panose="020B0604020202020204" pitchFamily="34" charset="0"/>
                <a:cs typeface="Arial" panose="020B0604020202020204" pitchFamily="34" charset="0"/>
              </a:rPr>
              <a:t> </a:t>
            </a:r>
            <a:r>
              <a:rPr lang="ro-RO" sz="2400" dirty="0" err="1" smtClean="0">
                <a:solidFill>
                  <a:prstClr val="black"/>
                </a:solidFill>
                <a:latin typeface="Arial" panose="020B0604020202020204" pitchFamily="34" charset="0"/>
                <a:cs typeface="Arial" panose="020B0604020202020204" pitchFamily="34" charset="0"/>
              </a:rPr>
              <a:t>use</a:t>
            </a:r>
            <a:r>
              <a:rPr lang="ro-RO" sz="2400" dirty="0" smtClean="0">
                <a:solidFill>
                  <a:prstClr val="black"/>
                </a:solidFill>
                <a:latin typeface="Arial" panose="020B0604020202020204" pitchFamily="34" charset="0"/>
                <a:cs typeface="Arial" panose="020B0604020202020204" pitchFamily="34" charset="0"/>
              </a:rPr>
              <a:t> it on </a:t>
            </a:r>
            <a:r>
              <a:rPr lang="ro-RO" sz="2400" dirty="0" err="1" smtClean="0">
                <a:solidFill>
                  <a:prstClr val="black"/>
                </a:solidFill>
                <a:latin typeface="Arial" panose="020B0604020202020204" pitchFamily="34" charset="0"/>
                <a:cs typeface="Arial" panose="020B0604020202020204" pitchFamily="34" charset="0"/>
              </a:rPr>
              <a:t>iPad</a:t>
            </a:r>
            <a:r>
              <a:rPr lang="ro-RO" sz="2400" dirty="0" smtClean="0">
                <a:solidFill>
                  <a:prstClr val="black"/>
                </a:solidFill>
                <a:latin typeface="Arial" panose="020B0604020202020204" pitchFamily="34" charset="0"/>
                <a:cs typeface="Arial" panose="020B0604020202020204" pitchFamily="34" charset="0"/>
              </a:rPr>
              <a:t> or </a:t>
            </a:r>
            <a:r>
              <a:rPr lang="ro-RO" sz="2400" dirty="0" err="1" smtClean="0">
                <a:solidFill>
                  <a:prstClr val="black"/>
                </a:solidFill>
                <a:latin typeface="Arial" panose="020B0604020202020204" pitchFamily="34" charset="0"/>
                <a:cs typeface="Arial" panose="020B0604020202020204" pitchFamily="34" charset="0"/>
              </a:rPr>
              <a:t>iPhone</a:t>
            </a:r>
            <a:r>
              <a:rPr lang="ro-RO" sz="2400" dirty="0" smtClean="0">
                <a:solidFill>
                  <a:prstClr val="black"/>
                </a:solidFill>
                <a:latin typeface="Arial" panose="020B0604020202020204" pitchFamily="34" charset="0"/>
                <a:cs typeface="Arial" panose="020B0604020202020204" pitchFamily="34" charset="0"/>
              </a:rPr>
              <a:t>, but </a:t>
            </a:r>
            <a:r>
              <a:rPr lang="ro-RO" sz="2400" dirty="0" err="1" smtClean="0">
                <a:solidFill>
                  <a:prstClr val="black"/>
                </a:solidFill>
                <a:latin typeface="Arial" panose="020B0604020202020204" pitchFamily="34" charset="0"/>
                <a:cs typeface="Arial" panose="020B0604020202020204" pitchFamily="34" charset="0"/>
              </a:rPr>
              <a:t>also</a:t>
            </a:r>
            <a:r>
              <a:rPr lang="ro-RO" sz="2400" dirty="0" smtClean="0">
                <a:solidFill>
                  <a:prstClr val="black"/>
                </a:solidFill>
                <a:latin typeface="Arial" panose="020B0604020202020204" pitchFamily="34" charset="0"/>
                <a:cs typeface="Arial" panose="020B0604020202020204" pitchFamily="34" charset="0"/>
              </a:rPr>
              <a:t> on </a:t>
            </a:r>
            <a:r>
              <a:rPr lang="ro-RO" sz="2400" dirty="0" err="1" smtClean="0">
                <a:solidFill>
                  <a:prstClr val="black"/>
                </a:solidFill>
                <a:latin typeface="Arial" panose="020B0604020202020204" pitchFamily="34" charset="0"/>
                <a:cs typeface="Arial" panose="020B0604020202020204" pitchFamily="34" charset="0"/>
              </a:rPr>
              <a:t>any</a:t>
            </a:r>
            <a:r>
              <a:rPr lang="ro-RO" sz="2400" dirty="0" smtClean="0">
                <a:solidFill>
                  <a:prstClr val="black"/>
                </a:solidFill>
                <a:latin typeface="Arial" panose="020B0604020202020204" pitchFamily="34" charset="0"/>
                <a:cs typeface="Arial" panose="020B0604020202020204" pitchFamily="34" charset="0"/>
              </a:rPr>
              <a:t> internet site.</a:t>
            </a:r>
          </a:p>
          <a:p>
            <a:pPr marL="285750" indent="-285750" algn="just">
              <a:buFont typeface="Arial" panose="020B0604020202020204" pitchFamily="34" charset="0"/>
              <a:buChar char="•"/>
            </a:pPr>
            <a:endParaRPr lang="ro-RO" sz="2400" dirty="0" smtClean="0">
              <a:solidFill>
                <a:prstClr val="black"/>
              </a:solidFill>
              <a:latin typeface="Arial" panose="020B0604020202020204" pitchFamily="34" charset="0"/>
              <a:cs typeface="Arial" panose="020B0604020202020204" pitchFamily="34" charset="0"/>
            </a:endParaRPr>
          </a:p>
        </p:txBody>
      </p:sp>
      <p:pic>
        <p:nvPicPr>
          <p:cNvPr id="3" name="I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4775"/>
            <a:ext cx="4276725" cy="6680547"/>
          </a:xfrm>
          <a:prstGeom prst="rect">
            <a:avLst/>
          </a:prstGeom>
        </p:spPr>
      </p:pic>
      <p:pic>
        <p:nvPicPr>
          <p:cNvPr id="5" name="Imagine 4"/>
          <p:cNvPicPr>
            <a:picLocks noChangeAspect="1"/>
          </p:cNvPicPr>
          <p:nvPr/>
        </p:nvPicPr>
        <p:blipFill>
          <a:blip r:embed="rId3" cstate="print"/>
          <a:stretch>
            <a:fillRect/>
          </a:stretch>
        </p:blipFill>
        <p:spPr>
          <a:xfrm>
            <a:off x="10496551" y="4663730"/>
            <a:ext cx="1499746" cy="2121592"/>
          </a:xfrm>
          <a:prstGeom prst="rect">
            <a:avLst/>
          </a:prstGeom>
        </p:spPr>
      </p:pic>
    </p:spTree>
    <p:extLst>
      <p:ext uri="{BB962C8B-B14F-4D97-AF65-F5344CB8AC3E}">
        <p14:creationId xmlns:p14="http://schemas.microsoft.com/office/powerpoint/2010/main" xmlns="" val="1030569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797859" y="1008547"/>
            <a:ext cx="3272118" cy="3655184"/>
          </a:xfrm>
        </p:spPr>
        <p:txBody>
          <a:bodyPr>
            <a:normAutofit/>
          </a:bodyPr>
          <a:lstStyle/>
          <a:p>
            <a:r>
              <a:rPr lang="ro-RO" sz="2400" dirty="0" err="1" smtClean="0">
                <a:latin typeface="Arial" panose="020B0604020202020204" pitchFamily="34" charset="0"/>
                <a:cs typeface="Arial" panose="020B0604020202020204" pitchFamily="34" charset="0"/>
              </a:rPr>
              <a:t>Each</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class</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has</a:t>
            </a:r>
            <a:r>
              <a:rPr lang="ro-RO" sz="2400" dirty="0" smtClean="0">
                <a:latin typeface="Arial" panose="020B0604020202020204" pitchFamily="34" charset="0"/>
                <a:cs typeface="Arial" panose="020B0604020202020204" pitchFamily="34" charset="0"/>
              </a:rPr>
              <a:t> a </a:t>
            </a:r>
            <a:r>
              <a:rPr lang="ro-RO" sz="2400" dirty="0" err="1" smtClean="0">
                <a:latin typeface="Arial" panose="020B0604020202020204" pitchFamily="34" charset="0"/>
                <a:cs typeface="Arial" panose="020B0604020202020204" pitchFamily="34" charset="0"/>
              </a:rPr>
              <a:t>unique</a:t>
            </a:r>
            <a:r>
              <a:rPr lang="ro-RO" sz="2400" dirty="0" smtClean="0">
                <a:latin typeface="Arial" panose="020B0604020202020204" pitchFamily="34" charset="0"/>
                <a:cs typeface="Arial" panose="020B0604020202020204" pitchFamily="34" charset="0"/>
              </a:rPr>
              <a:t> code </a:t>
            </a:r>
            <a:r>
              <a:rPr lang="ro-RO" sz="2400" dirty="0" err="1" smtClean="0">
                <a:latin typeface="Arial" panose="020B0604020202020204" pitchFamily="34" charset="0"/>
                <a:cs typeface="Arial" panose="020B0604020202020204" pitchFamily="34" charset="0"/>
              </a:rPr>
              <a:t>which</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you</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share</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with</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your</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pupils</a:t>
            </a:r>
            <a:r>
              <a:rPr lang="ro-RO" sz="2400" dirty="0" smtClean="0">
                <a:latin typeface="Arial" panose="020B0604020202020204" pitchFamily="34" charset="0"/>
                <a:cs typeface="Arial" panose="020B0604020202020204" pitchFamily="34" charset="0"/>
              </a:rPr>
              <a:t>.</a:t>
            </a:r>
          </a:p>
          <a:p>
            <a:endParaRPr lang="ro-RO" sz="2400" dirty="0" smtClean="0">
              <a:latin typeface="Arial" panose="020B0604020202020204" pitchFamily="34" charset="0"/>
              <a:cs typeface="Arial" panose="020B0604020202020204" pitchFamily="34" charset="0"/>
            </a:endParaRPr>
          </a:p>
          <a:p>
            <a:r>
              <a:rPr lang="ro-RO" sz="2400" dirty="0" err="1" smtClean="0">
                <a:latin typeface="Arial" panose="020B0604020202020204" pitchFamily="34" charset="0"/>
                <a:cs typeface="Arial" panose="020B0604020202020204" pitchFamily="34" charset="0"/>
              </a:rPr>
              <a:t>You</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can</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have</a:t>
            </a:r>
            <a:r>
              <a:rPr lang="ro-RO" sz="2400" dirty="0" smtClean="0">
                <a:latin typeface="Arial" panose="020B0604020202020204" pitchFamily="34" charset="0"/>
                <a:cs typeface="Arial" panose="020B0604020202020204" pitchFamily="34" charset="0"/>
              </a:rPr>
              <a:t> as </a:t>
            </a:r>
            <a:r>
              <a:rPr lang="ro-RO" sz="2400" dirty="0" err="1" smtClean="0">
                <a:latin typeface="Arial" panose="020B0604020202020204" pitchFamily="34" charset="0"/>
                <a:cs typeface="Arial" panose="020B0604020202020204" pitchFamily="34" charset="0"/>
              </a:rPr>
              <a:t>many</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classes</a:t>
            </a:r>
            <a:r>
              <a:rPr lang="ro-RO" sz="2400" dirty="0" smtClean="0">
                <a:latin typeface="Arial" panose="020B0604020202020204" pitchFamily="34" charset="0"/>
                <a:cs typeface="Arial" panose="020B0604020202020204" pitchFamily="34" charset="0"/>
              </a:rPr>
              <a:t> as </a:t>
            </a:r>
            <a:r>
              <a:rPr lang="ro-RO" sz="2400" dirty="0" err="1" smtClean="0">
                <a:latin typeface="Arial" panose="020B0604020202020204" pitchFamily="34" charset="0"/>
                <a:cs typeface="Arial" panose="020B0604020202020204" pitchFamily="34" charset="0"/>
              </a:rPr>
              <a:t>you</a:t>
            </a:r>
            <a:r>
              <a:rPr lang="ro-RO" sz="2400" dirty="0" smtClean="0">
                <a:latin typeface="Arial" panose="020B0604020202020204" pitchFamily="34" charset="0"/>
                <a:cs typeface="Arial" panose="020B0604020202020204" pitchFamily="34" charset="0"/>
              </a:rPr>
              <a:t> </a:t>
            </a:r>
            <a:r>
              <a:rPr lang="ro-RO" sz="2400" dirty="0" err="1" smtClean="0">
                <a:latin typeface="Arial" panose="020B0604020202020204" pitchFamily="34" charset="0"/>
                <a:cs typeface="Arial" panose="020B0604020202020204" pitchFamily="34" charset="0"/>
              </a:rPr>
              <a:t>want</a:t>
            </a:r>
            <a:r>
              <a:rPr lang="ro-RO" sz="2400" dirty="0" smtClean="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p:txBody>
      </p:sp>
      <p:sp>
        <p:nvSpPr>
          <p:cNvPr id="3" name="Titlu 2"/>
          <p:cNvSpPr>
            <a:spLocks noGrp="1"/>
          </p:cNvSpPr>
          <p:nvPr>
            <p:ph type="title"/>
          </p:nvPr>
        </p:nvSpPr>
        <p:spPr>
          <a:xfrm>
            <a:off x="797859" y="274638"/>
            <a:ext cx="10972800" cy="1143000"/>
          </a:xfrm>
        </p:spPr>
        <p:txBody>
          <a:bodyPr>
            <a:normAutofit fontScale="90000"/>
          </a:bodyPr>
          <a:lstStyle/>
          <a:p>
            <a:pPr lvl="0">
              <a:spcBef>
                <a:spcPts val="0"/>
              </a:spcBef>
            </a:pPr>
            <a:r>
              <a:rPr lang="ro-RO" sz="2000" b="0" u="sng" dirty="0" smtClean="0">
                <a:solidFill>
                  <a:prstClr val="black"/>
                </a:solidFill>
                <a:effectLst/>
                <a:latin typeface="Times New Roman" panose="02020603050405020304" pitchFamily="18" charset="0"/>
                <a:cs typeface="Times New Roman" panose="02020603050405020304" pitchFamily="18" charset="0"/>
              </a:rPr>
              <a:t/>
            </a:r>
            <a:br>
              <a:rPr lang="ro-RO" sz="2000" b="0" u="sng" dirty="0" smtClean="0">
                <a:solidFill>
                  <a:prstClr val="black"/>
                </a:solidFill>
                <a:effectLst/>
                <a:latin typeface="Times New Roman" panose="02020603050405020304" pitchFamily="18" charset="0"/>
                <a:cs typeface="Times New Roman" panose="02020603050405020304" pitchFamily="18" charset="0"/>
              </a:rPr>
            </a:br>
            <a:r>
              <a:rPr lang="ro-RO" sz="2000" b="0" u="sng" dirty="0" smtClean="0">
                <a:solidFill>
                  <a:prstClr val="black"/>
                </a:solidFill>
                <a:effectLst/>
                <a:latin typeface="Times New Roman" panose="02020603050405020304" pitchFamily="18" charset="0"/>
                <a:cs typeface="Times New Roman" panose="02020603050405020304" pitchFamily="18" charset="0"/>
              </a:rPr>
              <a:t/>
            </a:r>
            <a:br>
              <a:rPr lang="ro-RO" sz="2000" b="0" u="sng" dirty="0" smtClean="0">
                <a:solidFill>
                  <a:prstClr val="black"/>
                </a:solidFill>
                <a:effectLst/>
                <a:latin typeface="Times New Roman" panose="02020603050405020304" pitchFamily="18" charset="0"/>
                <a:cs typeface="Times New Roman" panose="02020603050405020304" pitchFamily="18" charset="0"/>
              </a:rPr>
            </a:br>
            <a:r>
              <a:rPr lang="ro-RO" sz="2000" b="0" u="sng" dirty="0">
                <a:solidFill>
                  <a:prstClr val="black"/>
                </a:solidFill>
                <a:effectLst/>
                <a:latin typeface="Times New Roman" panose="02020603050405020304" pitchFamily="18" charset="0"/>
                <a:cs typeface="Times New Roman" panose="02020603050405020304" pitchFamily="18" charset="0"/>
              </a:rPr>
              <a:t/>
            </a:r>
            <a:br>
              <a:rPr lang="ro-RO" sz="2000" b="0" u="sng" dirty="0">
                <a:solidFill>
                  <a:prstClr val="black"/>
                </a:solidFill>
                <a:effectLst/>
                <a:latin typeface="Times New Roman" panose="02020603050405020304" pitchFamily="18" charset="0"/>
                <a:cs typeface="Times New Roman" panose="02020603050405020304" pitchFamily="18" charset="0"/>
              </a:rPr>
            </a:br>
            <a:r>
              <a:rPr lang="ro-RO" sz="2000" b="0" u="sng" dirty="0" smtClean="0">
                <a:solidFill>
                  <a:prstClr val="black"/>
                </a:solidFill>
                <a:effectLst/>
                <a:latin typeface="Times New Roman" panose="02020603050405020304" pitchFamily="18" charset="0"/>
                <a:cs typeface="Times New Roman" panose="02020603050405020304" pitchFamily="18" charset="0"/>
              </a:rPr>
              <a:t/>
            </a:r>
            <a:br>
              <a:rPr lang="ro-RO" sz="2000" b="0" u="sng" dirty="0" smtClean="0">
                <a:solidFill>
                  <a:prstClr val="black"/>
                </a:solidFill>
                <a:effectLst/>
                <a:latin typeface="Times New Roman" panose="02020603050405020304" pitchFamily="18" charset="0"/>
                <a:cs typeface="Times New Roman" panose="02020603050405020304" pitchFamily="18" charset="0"/>
              </a:rPr>
            </a:br>
            <a:r>
              <a:rPr lang="ro-RO" sz="2000" b="0" u="sng" dirty="0">
                <a:solidFill>
                  <a:prstClr val="black"/>
                </a:solidFill>
                <a:effectLst/>
                <a:latin typeface="Times New Roman" panose="02020603050405020304" pitchFamily="18" charset="0"/>
                <a:cs typeface="Times New Roman" panose="02020603050405020304" pitchFamily="18" charset="0"/>
              </a:rPr>
              <a:t/>
            </a:r>
            <a:br>
              <a:rPr lang="ro-RO" sz="2000" b="0" u="sng" dirty="0">
                <a:solidFill>
                  <a:prstClr val="black"/>
                </a:solidFill>
                <a:effectLst/>
                <a:latin typeface="Times New Roman" panose="02020603050405020304" pitchFamily="18" charset="0"/>
                <a:cs typeface="Times New Roman" panose="02020603050405020304" pitchFamily="18" charset="0"/>
              </a:rPr>
            </a:br>
            <a:endParaRPr lang="ro-RO" dirty="0"/>
          </a:p>
        </p:txBody>
      </p:sp>
      <p:pic>
        <p:nvPicPr>
          <p:cNvPr id="4" name="I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10926" y="274638"/>
            <a:ext cx="3134056" cy="6523037"/>
          </a:xfrm>
          <a:prstGeom prst="rect">
            <a:avLst/>
          </a:prstGeom>
        </p:spPr>
      </p:pic>
      <p:pic>
        <p:nvPicPr>
          <p:cNvPr id="5" name="Imagine 4"/>
          <p:cNvPicPr>
            <a:picLocks noChangeAspect="1"/>
          </p:cNvPicPr>
          <p:nvPr/>
        </p:nvPicPr>
        <p:blipFill>
          <a:blip r:embed="rId3" cstate="print"/>
          <a:stretch>
            <a:fillRect/>
          </a:stretch>
        </p:blipFill>
        <p:spPr>
          <a:xfrm>
            <a:off x="10496551" y="4663730"/>
            <a:ext cx="1499746" cy="2121592"/>
          </a:xfrm>
          <a:prstGeom prst="rect">
            <a:avLst/>
          </a:prstGeom>
        </p:spPr>
      </p:pic>
    </p:spTree>
    <p:extLst>
      <p:ext uri="{BB962C8B-B14F-4D97-AF65-F5344CB8AC3E}">
        <p14:creationId xmlns:p14="http://schemas.microsoft.com/office/powerpoint/2010/main" xmlns="" val="2344704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039905" y="1490854"/>
            <a:ext cx="5287657" cy="4525963"/>
          </a:xfrm>
        </p:spPr>
        <p:txBody>
          <a:bodyPr/>
          <a:lstStyle/>
          <a:p>
            <a:pPr marL="285750" lvl="0" indent="-285750" algn="just">
              <a:spcBef>
                <a:spcPts val="0"/>
              </a:spcBef>
              <a:buClrTx/>
              <a:buSzTx/>
              <a:buFont typeface="Arial" panose="020B0604020202020204" pitchFamily="34" charset="0"/>
              <a:buChar char="•"/>
            </a:pPr>
            <a:r>
              <a:rPr lang="ro-RO" sz="2400" dirty="0" err="1">
                <a:solidFill>
                  <a:prstClr val="black"/>
                </a:solidFill>
                <a:latin typeface="Arial" panose="020B0604020202020204" pitchFamily="34" charset="0"/>
                <a:cs typeface="Arial" panose="020B0604020202020204" pitchFamily="34" charset="0"/>
              </a:rPr>
              <a:t>We</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can</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use</a:t>
            </a:r>
            <a:r>
              <a:rPr lang="ro-RO" sz="2400" dirty="0">
                <a:solidFill>
                  <a:prstClr val="black"/>
                </a:solidFill>
                <a:latin typeface="Arial" panose="020B0604020202020204" pitchFamily="34" charset="0"/>
                <a:cs typeface="Arial" panose="020B0604020202020204" pitchFamily="34" charset="0"/>
              </a:rPr>
              <a:t> it </a:t>
            </a:r>
            <a:r>
              <a:rPr lang="ro-RO" sz="2400" dirty="0" err="1">
                <a:solidFill>
                  <a:prstClr val="black"/>
                </a:solidFill>
                <a:latin typeface="Arial" panose="020B0604020202020204" pitchFamily="34" charset="0"/>
                <a:cs typeface="Arial" panose="020B0604020202020204" pitchFamily="34" charset="0"/>
              </a:rPr>
              <a:t>to</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lay</a:t>
            </a:r>
            <a:r>
              <a:rPr lang="ro-RO" sz="2400" dirty="0">
                <a:solidFill>
                  <a:prstClr val="black"/>
                </a:solidFill>
                <a:latin typeface="Arial" panose="020B0604020202020204" pitchFamily="34" charset="0"/>
                <a:cs typeface="Arial" panose="020B0604020202020204" pitchFamily="34" charset="0"/>
              </a:rPr>
              <a:t> </a:t>
            </a:r>
            <a:r>
              <a:rPr lang="ro-RO" sz="2400" dirty="0" smtClean="0">
                <a:solidFill>
                  <a:prstClr val="black"/>
                </a:solidFill>
                <a:latin typeface="Arial" panose="020B0604020202020204" pitchFamily="34" charset="0"/>
                <a:cs typeface="Arial" panose="020B0604020202020204" pitchFamily="34" charset="0"/>
              </a:rPr>
              <a:t>out </a:t>
            </a:r>
            <a:r>
              <a:rPr lang="ro-RO" sz="2400" dirty="0" err="1">
                <a:solidFill>
                  <a:prstClr val="black"/>
                </a:solidFill>
                <a:latin typeface="Arial" panose="020B0604020202020204" pitchFamily="34" charset="0"/>
                <a:cs typeface="Arial" panose="020B0604020202020204" pitchFamily="34" charset="0"/>
              </a:rPr>
              <a:t>our</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courses</a:t>
            </a:r>
            <a:r>
              <a:rPr lang="ro-RO" sz="2400" dirty="0">
                <a:solidFill>
                  <a:prstClr val="black"/>
                </a:solidFill>
                <a:latin typeface="Arial" panose="020B0604020202020204" pitchFamily="34" charset="0"/>
                <a:cs typeface="Arial" panose="020B0604020202020204" pitchFamily="34" charset="0"/>
              </a:rPr>
              <a:t> for </a:t>
            </a:r>
            <a:r>
              <a:rPr lang="ro-RO" sz="2400" dirty="0" err="1">
                <a:solidFill>
                  <a:prstClr val="black"/>
                </a:solidFill>
                <a:latin typeface="Arial" panose="020B0604020202020204" pitchFamily="34" charset="0"/>
                <a:cs typeface="Arial" panose="020B0604020202020204" pitchFamily="34" charset="0"/>
              </a:rPr>
              <a:t>class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access</a:t>
            </a:r>
            <a:r>
              <a:rPr lang="ro-RO" sz="2400" dirty="0">
                <a:solidFill>
                  <a:prstClr val="black"/>
                </a:solidFill>
                <a:latin typeface="Arial" panose="020B0604020202020204" pitchFamily="34" charset="0"/>
                <a:cs typeface="Arial" panose="020B0604020202020204" pitchFamily="34" charset="0"/>
              </a:rPr>
              <a:t>. </a:t>
            </a:r>
            <a:endParaRPr lang="ro-RO" sz="2400" dirty="0" smtClean="0">
              <a:solidFill>
                <a:prstClr val="black"/>
              </a:solidFill>
              <a:latin typeface="Arial" panose="020B0604020202020204" pitchFamily="34" charset="0"/>
              <a:cs typeface="Arial" panose="020B0604020202020204" pitchFamily="34" charset="0"/>
            </a:endParaRPr>
          </a:p>
          <a:p>
            <a:pPr marL="0" lvl="0" indent="0" algn="just">
              <a:spcBef>
                <a:spcPts val="0"/>
              </a:spcBef>
              <a:buClrTx/>
              <a:buSzTx/>
              <a:buNone/>
            </a:pPr>
            <a:endParaRPr lang="ro-RO" sz="2400" dirty="0" smtClean="0">
              <a:solidFill>
                <a:prstClr val="black"/>
              </a:solidFill>
              <a:latin typeface="Arial" panose="020B0604020202020204" pitchFamily="34" charset="0"/>
              <a:cs typeface="Arial" panose="020B0604020202020204" pitchFamily="34" charset="0"/>
            </a:endParaRPr>
          </a:p>
          <a:p>
            <a:pPr marL="285750" lvl="0" indent="-285750">
              <a:spcBef>
                <a:spcPts val="0"/>
              </a:spcBef>
              <a:buClrTx/>
              <a:buSzTx/>
              <a:buFont typeface="Arial" panose="020B0604020202020204" pitchFamily="34" charset="0"/>
              <a:buChar char="•"/>
            </a:pPr>
            <a:r>
              <a:rPr lang="ro-RO" sz="2400" dirty="0" err="1" smtClean="0">
                <a:solidFill>
                  <a:prstClr val="black"/>
                </a:solidFill>
                <a:latin typeface="Arial" panose="020B0604020202020204" pitchFamily="34" charset="0"/>
                <a:cs typeface="Arial" panose="020B0604020202020204" pitchFamily="34" charset="0"/>
              </a:rPr>
              <a:t>Every</a:t>
            </a:r>
            <a:r>
              <a:rPr lang="ro-RO" sz="2400" dirty="0" smtClean="0">
                <a:solidFill>
                  <a:prstClr val="black"/>
                </a:solidFill>
                <a:latin typeface="Arial" panose="020B0604020202020204" pitchFamily="34" charset="0"/>
                <a:cs typeface="Arial" panose="020B0604020202020204" pitchFamily="34" charset="0"/>
              </a:rPr>
              <a:t> </a:t>
            </a:r>
            <a:r>
              <a:rPr lang="ro-RO" sz="2400" dirty="0">
                <a:solidFill>
                  <a:prstClr val="black"/>
                </a:solidFill>
                <a:latin typeface="Arial" panose="020B0604020202020204" pitchFamily="34" charset="0"/>
                <a:cs typeface="Arial" panose="020B0604020202020204" pitchFamily="34" charset="0"/>
              </a:rPr>
              <a:t>topic </a:t>
            </a:r>
            <a:r>
              <a:rPr lang="ro-RO" sz="2400" dirty="0" err="1">
                <a:solidFill>
                  <a:prstClr val="black"/>
                </a:solidFill>
                <a:latin typeface="Arial" panose="020B0604020202020204" pitchFamily="34" charset="0"/>
                <a:cs typeface="Arial" panose="020B0604020202020204" pitchFamily="34" charset="0"/>
              </a:rPr>
              <a:t>could</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covered</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and</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you</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can</a:t>
            </a:r>
            <a:r>
              <a:rPr lang="ro-RO" sz="2400" dirty="0">
                <a:solidFill>
                  <a:prstClr val="black"/>
                </a:solidFill>
                <a:latin typeface="Arial" panose="020B0604020202020204" pitchFamily="34" charset="0"/>
                <a:cs typeface="Arial" panose="020B0604020202020204" pitchFamily="34" charset="0"/>
              </a:rPr>
              <a:t> include </a:t>
            </a:r>
            <a:r>
              <a:rPr lang="ro-RO" sz="2400" dirty="0" err="1">
                <a:solidFill>
                  <a:prstClr val="black"/>
                </a:solidFill>
                <a:latin typeface="Arial" panose="020B0604020202020204" pitchFamily="34" charset="0"/>
                <a:cs typeface="Arial" panose="020B0604020202020204" pitchFamily="34" charset="0"/>
              </a:rPr>
              <a:t>your</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class</a:t>
            </a:r>
            <a:r>
              <a:rPr lang="ro-RO" sz="2400" dirty="0">
                <a:solidFill>
                  <a:prstClr val="black"/>
                </a:solidFill>
                <a:latin typeface="Arial" panose="020B0604020202020204" pitchFamily="34" charset="0"/>
                <a:cs typeface="Arial" panose="020B0604020202020204" pitchFamily="34" charset="0"/>
              </a:rPr>
              <a:t> notes; </a:t>
            </a:r>
            <a:r>
              <a:rPr lang="ro-RO" sz="2400" dirty="0" err="1" smtClean="0">
                <a:solidFill>
                  <a:prstClr val="black"/>
                </a:solidFill>
                <a:latin typeface="Arial" panose="020B0604020202020204" pitchFamily="34" charset="0"/>
                <a:cs typeface="Arial" panose="020B0604020202020204" pitchFamily="34" charset="0"/>
              </a:rPr>
              <a:t>presentations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Worksheets</a:t>
            </a:r>
            <a:r>
              <a:rPr lang="ro-RO" sz="2400" dirty="0">
                <a:solidFill>
                  <a:prstClr val="black"/>
                </a:solidFill>
                <a:latin typeface="Arial" panose="020B0604020202020204" pitchFamily="34" charset="0"/>
                <a:cs typeface="Arial" panose="020B0604020202020204" pitchFamily="34" charset="0"/>
              </a:rPr>
              <a:t>; WAGOLL </a:t>
            </a:r>
            <a:r>
              <a:rPr lang="ro-RO" sz="2400" dirty="0" err="1">
                <a:solidFill>
                  <a:prstClr val="black"/>
                </a:solidFill>
                <a:latin typeface="Arial" panose="020B0604020202020204" pitchFamily="34" charset="0"/>
                <a:cs typeface="Arial" panose="020B0604020202020204" pitchFamily="34" charset="0"/>
              </a:rPr>
              <a:t>answers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guides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from</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exam</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boards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Past</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exam</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papers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YouTube</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videos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and</a:t>
            </a:r>
            <a:r>
              <a:rPr lang="ro-RO" sz="2400" dirty="0">
                <a:solidFill>
                  <a:prstClr val="black"/>
                </a:solidFill>
                <a:latin typeface="Arial" panose="020B0604020202020204" pitchFamily="34" charset="0"/>
                <a:cs typeface="Arial" panose="020B0604020202020204" pitchFamily="34" charset="0"/>
              </a:rPr>
              <a:t> Web </a:t>
            </a:r>
            <a:r>
              <a:rPr lang="ro-RO" sz="2400" dirty="0" err="1">
                <a:solidFill>
                  <a:prstClr val="black"/>
                </a:solidFill>
                <a:latin typeface="Arial" panose="020B0604020202020204" pitchFamily="34" charset="0"/>
                <a:cs typeface="Arial" panose="020B0604020202020204" pitchFamily="34" charset="0"/>
              </a:rPr>
              <a:t>links</a:t>
            </a:r>
            <a:r>
              <a:rPr lang="ro-RO" sz="2400" dirty="0">
                <a:solidFill>
                  <a:prstClr val="black"/>
                </a:solidFill>
                <a:latin typeface="Arial" panose="020B0604020202020204" pitchFamily="34" charset="0"/>
                <a:cs typeface="Arial" panose="020B0604020202020204" pitchFamily="34" charset="0"/>
              </a:rPr>
              <a:t> .</a:t>
            </a:r>
          </a:p>
          <a:p>
            <a:pPr marL="285750" lvl="0" indent="-285750">
              <a:spcBef>
                <a:spcPts val="0"/>
              </a:spcBef>
              <a:buClrTx/>
              <a:buSzTx/>
              <a:buFont typeface="Arial" panose="020B0604020202020204" pitchFamily="34" charset="0"/>
              <a:buChar char="•"/>
            </a:pPr>
            <a:endParaRPr lang="ro-RO" sz="1800" dirty="0">
              <a:solidFill>
                <a:prstClr val="black"/>
              </a:solidFill>
              <a:latin typeface="Times New Roman" panose="02020603050405020304" pitchFamily="18" charset="0"/>
              <a:cs typeface="Times New Roman" panose="02020603050405020304" pitchFamily="18" charset="0"/>
            </a:endParaRPr>
          </a:p>
        </p:txBody>
      </p:sp>
      <p:pic>
        <p:nvPicPr>
          <p:cNvPr id="7" name="I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33130" y="274638"/>
            <a:ext cx="3657600" cy="4446494"/>
          </a:xfrm>
          <a:prstGeom prst="rect">
            <a:avLst/>
          </a:prstGeom>
        </p:spPr>
      </p:pic>
      <p:pic>
        <p:nvPicPr>
          <p:cNvPr id="8" name="Imagine 7"/>
          <p:cNvPicPr>
            <a:picLocks noChangeAspect="1"/>
          </p:cNvPicPr>
          <p:nvPr/>
        </p:nvPicPr>
        <p:blipFill>
          <a:blip r:embed="rId3" cstate="print"/>
          <a:stretch>
            <a:fillRect/>
          </a:stretch>
        </p:blipFill>
        <p:spPr>
          <a:xfrm>
            <a:off x="10496551" y="4663730"/>
            <a:ext cx="1499746" cy="2121592"/>
          </a:xfrm>
          <a:prstGeom prst="rect">
            <a:avLst/>
          </a:prstGeom>
        </p:spPr>
      </p:pic>
    </p:spTree>
    <p:extLst>
      <p:ext uri="{BB962C8B-B14F-4D97-AF65-F5344CB8AC3E}">
        <p14:creationId xmlns:p14="http://schemas.microsoft.com/office/powerpoint/2010/main" xmlns="" val="310413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normAutofit/>
          </a:bodyPr>
          <a:lstStyle/>
          <a:p>
            <a:pPr marL="285750" lvl="0" indent="-285750" algn="just">
              <a:spcBef>
                <a:spcPts val="0"/>
              </a:spcBef>
              <a:buClrTx/>
              <a:buSzTx/>
              <a:buFont typeface="Arial" panose="020B0604020202020204" pitchFamily="34" charset="0"/>
              <a:buChar char="•"/>
            </a:pPr>
            <a:r>
              <a:rPr lang="ro-RO" sz="2400" dirty="0" err="1">
                <a:solidFill>
                  <a:prstClr val="black"/>
                </a:solidFill>
                <a:latin typeface="Arial" panose="020B0604020202020204" pitchFamily="34" charset="0"/>
                <a:cs typeface="Arial" panose="020B0604020202020204" pitchFamily="34" charset="0"/>
              </a:rPr>
              <a:t>You</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can</a:t>
            </a:r>
            <a:r>
              <a:rPr lang="ro-RO" sz="2400" dirty="0">
                <a:solidFill>
                  <a:prstClr val="black"/>
                </a:solidFill>
                <a:latin typeface="Arial" panose="020B0604020202020204" pitchFamily="34" charset="0"/>
                <a:cs typeface="Arial" panose="020B0604020202020204" pitchFamily="34" charset="0"/>
              </a:rPr>
              <a:t> set </a:t>
            </a:r>
            <a:r>
              <a:rPr lang="ro-RO" sz="2400" dirty="0" err="1">
                <a:solidFill>
                  <a:prstClr val="black"/>
                </a:solidFill>
                <a:latin typeface="Arial" panose="020B0604020202020204" pitchFamily="34" charset="0"/>
                <a:cs typeface="Arial" panose="020B0604020202020204" pitchFamily="34" charset="0"/>
              </a:rPr>
              <a:t>assignments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send</a:t>
            </a:r>
            <a:r>
              <a:rPr lang="ro-RO" sz="2400" dirty="0">
                <a:solidFill>
                  <a:prstClr val="black"/>
                </a:solidFill>
                <a:latin typeface="Arial" panose="020B0604020202020204" pitchFamily="34" charset="0"/>
                <a:cs typeface="Arial" panose="020B0604020202020204" pitchFamily="34" charset="0"/>
              </a:rPr>
              <a:t> a </a:t>
            </a:r>
            <a:r>
              <a:rPr lang="ro-RO" sz="2400" dirty="0" err="1">
                <a:solidFill>
                  <a:prstClr val="black"/>
                </a:solidFill>
                <a:latin typeface="Arial" panose="020B0604020202020204" pitchFamily="34" charset="0"/>
                <a:cs typeface="Arial" panose="020B0604020202020204" pitchFamily="34" charset="0"/>
              </a:rPr>
              <a:t>class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message</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ask</a:t>
            </a:r>
            <a:r>
              <a:rPr lang="ro-RO" sz="2400" dirty="0">
                <a:solidFill>
                  <a:prstClr val="black"/>
                </a:solidFill>
                <a:latin typeface="Arial" panose="020B0604020202020204" pitchFamily="34" charset="0"/>
                <a:cs typeface="Arial" panose="020B0604020202020204" pitchFamily="34" charset="0"/>
              </a:rPr>
              <a:t> a </a:t>
            </a:r>
            <a:r>
              <a:rPr lang="ro-RO" sz="2400" dirty="0" err="1">
                <a:solidFill>
                  <a:prstClr val="black"/>
                </a:solidFill>
                <a:latin typeface="Arial" panose="020B0604020202020204" pitchFamily="34" charset="0"/>
                <a:cs typeface="Arial" panose="020B0604020202020204" pitchFamily="34" charset="0"/>
              </a:rPr>
              <a:t>Question</a:t>
            </a:r>
            <a:r>
              <a:rPr lang="ro-RO" sz="2400" dirty="0">
                <a:solidFill>
                  <a:prstClr val="black"/>
                </a:solidFill>
                <a:latin typeface="Arial" panose="020B0604020202020204" pitchFamily="34" charset="0"/>
                <a:cs typeface="Arial" panose="020B0604020202020204" pitchFamily="34" charset="0"/>
              </a:rPr>
              <a:t> or </a:t>
            </a:r>
            <a:r>
              <a:rPr lang="ro-RO" sz="2400" dirty="0" err="1">
                <a:solidFill>
                  <a:prstClr val="black"/>
                </a:solidFill>
                <a:latin typeface="Arial" panose="020B0604020202020204" pitchFamily="34" charset="0"/>
                <a:cs typeface="Arial" panose="020B0604020202020204" pitchFamily="34" charset="0"/>
              </a:rPr>
              <a:t>uploud</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learning</a:t>
            </a:r>
            <a:r>
              <a:rPr lang="ro-RO" sz="2400" dirty="0">
                <a:solidFill>
                  <a:prstClr val="black"/>
                </a:solidFill>
                <a:latin typeface="Arial" panose="020B0604020202020204" pitchFamily="34" charset="0"/>
                <a:cs typeface="Arial" panose="020B0604020202020204" pitchFamily="34" charset="0"/>
              </a:rPr>
              <a:t> material.</a:t>
            </a:r>
          </a:p>
          <a:p>
            <a:pPr marL="285750" lvl="0" indent="-285750" algn="just">
              <a:spcBef>
                <a:spcPts val="0"/>
              </a:spcBef>
              <a:buClrTx/>
              <a:buSzTx/>
              <a:buFont typeface="Arial" panose="020B0604020202020204" pitchFamily="34" charset="0"/>
              <a:buChar char="•"/>
            </a:pPr>
            <a:endParaRPr lang="ro-RO" sz="2400" dirty="0">
              <a:solidFill>
                <a:prstClr val="black"/>
              </a:solidFill>
              <a:latin typeface="Arial" panose="020B0604020202020204" pitchFamily="34" charset="0"/>
              <a:cs typeface="Arial" panose="020B0604020202020204" pitchFamily="34" charset="0"/>
            </a:endParaRPr>
          </a:p>
          <a:p>
            <a:pPr marL="285750" lvl="0" indent="-285750" algn="just">
              <a:spcBef>
                <a:spcPts val="0"/>
              </a:spcBef>
              <a:buClrTx/>
              <a:buSzTx/>
              <a:buFont typeface="Arial" panose="020B0604020202020204" pitchFamily="34" charset="0"/>
              <a:buChar char="•"/>
            </a:pPr>
            <a:r>
              <a:rPr lang="ro-RO" sz="2400" dirty="0">
                <a:solidFill>
                  <a:prstClr val="black"/>
                </a:solidFill>
                <a:latin typeface="Arial" panose="020B0604020202020204" pitchFamily="34" charset="0"/>
                <a:cs typeface="Arial" panose="020B0604020202020204" pitchFamily="34" charset="0"/>
              </a:rPr>
              <a:t>It </a:t>
            </a:r>
            <a:r>
              <a:rPr lang="ro-RO" sz="2400" dirty="0" err="1">
                <a:solidFill>
                  <a:prstClr val="black"/>
                </a:solidFill>
                <a:latin typeface="Arial" panose="020B0604020202020204" pitchFamily="34" charset="0"/>
                <a:cs typeface="Arial" panose="020B0604020202020204" pitchFamily="34" charset="0"/>
              </a:rPr>
              <a:t>is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designed</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to</a:t>
            </a:r>
            <a:r>
              <a:rPr lang="ro-RO" sz="2400" dirty="0">
                <a:solidFill>
                  <a:prstClr val="black"/>
                </a:solidFill>
                <a:latin typeface="Arial" panose="020B0604020202020204" pitchFamily="34" charset="0"/>
                <a:cs typeface="Arial" panose="020B0604020202020204" pitchFamily="34" charset="0"/>
              </a:rPr>
              <a:t> augment </a:t>
            </a:r>
            <a:r>
              <a:rPr lang="ro-RO" sz="2400" dirty="0" err="1" smtClean="0">
                <a:solidFill>
                  <a:prstClr val="black"/>
                </a:solidFill>
                <a:latin typeface="Arial" panose="020B0604020202020204" pitchFamily="34" charset="0"/>
                <a:cs typeface="Arial" panose="020B0604020202020204" pitchFamily="34" charset="0"/>
              </a:rPr>
              <a:t>your</a:t>
            </a:r>
            <a:r>
              <a:rPr lang="ro-RO" sz="2400" dirty="0" smtClean="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lessons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and</a:t>
            </a:r>
            <a:r>
              <a:rPr lang="ro-RO" sz="2400" dirty="0">
                <a:solidFill>
                  <a:prstClr val="black"/>
                </a:solidFill>
                <a:latin typeface="Arial" panose="020B0604020202020204" pitchFamily="34" charset="0"/>
                <a:cs typeface="Arial" panose="020B0604020202020204" pitchFamily="34" charset="0"/>
              </a:rPr>
              <a:t> act as a </a:t>
            </a:r>
            <a:r>
              <a:rPr lang="ro-RO" sz="2400" dirty="0" err="1">
                <a:solidFill>
                  <a:prstClr val="black"/>
                </a:solidFill>
                <a:latin typeface="Arial" panose="020B0604020202020204" pitchFamily="34" charset="0"/>
                <a:cs typeface="Arial" panose="020B0604020202020204" pitchFamily="34" charset="0"/>
              </a:rPr>
              <a:t>teaching</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learning</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and</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revision</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tool</a:t>
            </a:r>
            <a:r>
              <a:rPr lang="ro-RO" sz="2400" dirty="0">
                <a:solidFill>
                  <a:prstClr val="black"/>
                </a:solidFill>
                <a:latin typeface="Arial" panose="020B0604020202020204" pitchFamily="34" charset="0"/>
                <a:cs typeface="Arial" panose="020B0604020202020204" pitchFamily="34" charset="0"/>
              </a:rPr>
              <a:t>.</a:t>
            </a:r>
          </a:p>
          <a:p>
            <a:pPr marL="0" lvl="0" indent="0" algn="just">
              <a:spcBef>
                <a:spcPts val="0"/>
              </a:spcBef>
              <a:buClrTx/>
              <a:buSzTx/>
              <a:buNone/>
            </a:pPr>
            <a:endParaRPr lang="ro-RO" sz="2400" dirty="0">
              <a:solidFill>
                <a:prstClr val="black"/>
              </a:solidFill>
              <a:latin typeface="Arial" panose="020B0604020202020204" pitchFamily="34" charset="0"/>
              <a:cs typeface="Arial" panose="020B0604020202020204" pitchFamily="34" charset="0"/>
            </a:endParaRPr>
          </a:p>
          <a:p>
            <a:pPr marL="285750" lvl="0" indent="-285750" algn="just">
              <a:spcBef>
                <a:spcPts val="0"/>
              </a:spcBef>
              <a:buClrTx/>
              <a:buSzTx/>
              <a:buFont typeface="Arial" panose="020B0604020202020204" pitchFamily="34" charset="0"/>
              <a:buChar char="•"/>
            </a:pPr>
            <a:r>
              <a:rPr lang="ro-RO" sz="2400" dirty="0" err="1">
                <a:solidFill>
                  <a:prstClr val="black"/>
                </a:solidFill>
                <a:latin typeface="Arial" panose="020B0604020202020204" pitchFamily="34" charset="0"/>
                <a:cs typeface="Arial" panose="020B0604020202020204" pitchFamily="34" charset="0"/>
              </a:rPr>
              <a:t>We</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can</a:t>
            </a:r>
            <a:r>
              <a:rPr lang="ro-RO" sz="2400" dirty="0">
                <a:solidFill>
                  <a:prstClr val="black"/>
                </a:solidFill>
                <a:latin typeface="Arial" panose="020B0604020202020204" pitchFamily="34" charset="0"/>
                <a:cs typeface="Arial" panose="020B0604020202020204" pitchFamily="34" charset="0"/>
              </a:rPr>
              <a:t> put </a:t>
            </a:r>
            <a:r>
              <a:rPr lang="ro-RO" sz="2400" dirty="0" err="1">
                <a:solidFill>
                  <a:prstClr val="black"/>
                </a:solidFill>
                <a:latin typeface="Arial" panose="020B0604020202020204" pitchFamily="34" charset="0"/>
                <a:cs typeface="Arial" panose="020B0604020202020204" pitchFamily="34" charset="0"/>
              </a:rPr>
              <a:t>materials</a:t>
            </a:r>
            <a:r>
              <a:rPr lang="ro-RO" sz="2400" dirty="0">
                <a:solidFill>
                  <a:prstClr val="black"/>
                </a:solidFill>
                <a:latin typeface="Arial" panose="020B0604020202020204" pitchFamily="34" charset="0"/>
                <a:cs typeface="Arial" panose="020B0604020202020204" pitchFamily="34" charset="0"/>
              </a:rPr>
              <a:t> in </a:t>
            </a:r>
            <a:r>
              <a:rPr lang="ro-RO" sz="2400" dirty="0" err="1">
                <a:solidFill>
                  <a:prstClr val="black"/>
                </a:solidFill>
                <a:latin typeface="Arial" panose="020B0604020202020204" pitchFamily="34" charset="0"/>
                <a:cs typeface="Arial" panose="020B0604020202020204" pitchFamily="34" charset="0"/>
              </a:rPr>
              <a:t>this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that</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we</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cannot</a:t>
            </a:r>
            <a:r>
              <a:rPr lang="ro-RO" sz="2400" dirty="0">
                <a:solidFill>
                  <a:prstClr val="black"/>
                </a:solidFill>
                <a:latin typeface="Arial" panose="020B0604020202020204" pitchFamily="34" charset="0"/>
                <a:cs typeface="Arial" panose="020B0604020202020204" pitchFamily="34" charset="0"/>
              </a:rPr>
              <a:t> put </a:t>
            </a:r>
            <a:r>
              <a:rPr lang="ro-RO" sz="2400" dirty="0" err="1">
                <a:solidFill>
                  <a:prstClr val="black"/>
                </a:solidFill>
                <a:latin typeface="Arial" panose="020B0604020202020204" pitchFamily="34" charset="0"/>
                <a:cs typeface="Arial" panose="020B0604020202020204" pitchFamily="34" charset="0"/>
              </a:rPr>
              <a:t>anywhere</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else</a:t>
            </a:r>
            <a:r>
              <a:rPr lang="ro-RO" sz="2400" dirty="0">
                <a:solidFill>
                  <a:prstClr val="black"/>
                </a:solidFill>
                <a:latin typeface="Arial" panose="020B0604020202020204" pitchFamily="34" charset="0"/>
                <a:cs typeface="Arial" panose="020B0604020202020204" pitchFamily="34" charset="0"/>
              </a:rPr>
              <a:t>. It </a:t>
            </a:r>
            <a:r>
              <a:rPr lang="ro-RO" sz="2400" dirty="0" err="1">
                <a:solidFill>
                  <a:prstClr val="black"/>
                </a:solidFill>
                <a:latin typeface="Arial" panose="020B0604020202020204" pitchFamily="34" charset="0"/>
                <a:cs typeface="Arial" panose="020B0604020202020204" pitchFamily="34" charset="0"/>
              </a:rPr>
              <a:t>is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only</a:t>
            </a:r>
            <a:r>
              <a:rPr lang="ro-RO" sz="2400" dirty="0">
                <a:solidFill>
                  <a:prstClr val="black"/>
                </a:solidFill>
                <a:latin typeface="Arial" panose="020B0604020202020204" pitchFamily="34" charset="0"/>
                <a:cs typeface="Arial" panose="020B0604020202020204" pitchFamily="34" charset="0"/>
              </a:rPr>
              <a:t> open </a:t>
            </a:r>
            <a:r>
              <a:rPr lang="ro-RO" sz="2400" dirty="0" err="1">
                <a:solidFill>
                  <a:prstClr val="black"/>
                </a:solidFill>
                <a:latin typeface="Arial" panose="020B0604020202020204" pitchFamily="34" charset="0"/>
                <a:cs typeface="Arial" panose="020B0604020202020204" pitchFamily="34" charset="0"/>
              </a:rPr>
              <a:t>to</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our</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pupils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We</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give</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them</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codes</a:t>
            </a:r>
            <a:r>
              <a:rPr lang="ro-RO" sz="2400" dirty="0">
                <a:solidFill>
                  <a:prstClr val="black"/>
                </a:solidFill>
                <a:latin typeface="Arial" panose="020B0604020202020204" pitchFamily="34" charset="0"/>
                <a:cs typeface="Arial" panose="020B0604020202020204" pitchFamily="34" charset="0"/>
              </a:rPr>
              <a:t> for </a:t>
            </a:r>
            <a:r>
              <a:rPr lang="ro-RO" sz="2400" dirty="0" err="1">
                <a:solidFill>
                  <a:prstClr val="black"/>
                </a:solidFill>
                <a:latin typeface="Arial" panose="020B0604020202020204" pitchFamily="34" charset="0"/>
                <a:cs typeface="Arial" panose="020B0604020202020204" pitchFamily="34" charset="0"/>
              </a:rPr>
              <a:t>the</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classrooms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they</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need</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which</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they</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sing</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into</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This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gives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them</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access</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to</a:t>
            </a:r>
            <a:r>
              <a:rPr lang="ro-RO" sz="2400" dirty="0">
                <a:solidFill>
                  <a:prstClr val="black"/>
                </a:solidFill>
                <a:latin typeface="Arial" panose="020B0604020202020204" pitchFamily="34" charset="0"/>
                <a:cs typeface="Arial" panose="020B0604020202020204" pitchFamily="34" charset="0"/>
              </a:rPr>
              <a:t> </a:t>
            </a:r>
            <a:r>
              <a:rPr lang="ro-RO" sz="2400" dirty="0" err="1">
                <a:solidFill>
                  <a:prstClr val="black"/>
                </a:solidFill>
                <a:latin typeface="Arial" panose="020B0604020202020204" pitchFamily="34" charset="0"/>
                <a:cs typeface="Arial" panose="020B0604020202020204" pitchFamily="34" charset="0"/>
              </a:rPr>
              <a:t>our</a:t>
            </a:r>
            <a:r>
              <a:rPr lang="ro-RO" sz="2400" dirty="0">
                <a:solidFill>
                  <a:prstClr val="black"/>
                </a:solidFill>
                <a:latin typeface="Arial" panose="020B0604020202020204" pitchFamily="34" charset="0"/>
                <a:cs typeface="Arial" panose="020B0604020202020204" pitchFamily="34" charset="0"/>
              </a:rPr>
              <a:t> material.</a:t>
            </a:r>
          </a:p>
          <a:p>
            <a:pPr lvl="0">
              <a:buClr>
                <a:srgbClr val="2DA2BF"/>
              </a:buClr>
            </a:pPr>
            <a:endParaRPr lang="ro-RO" sz="2400" dirty="0">
              <a:solidFill>
                <a:prstClr val="black"/>
              </a:solidFill>
              <a:latin typeface="Arial" panose="020B0604020202020204" pitchFamily="34" charset="0"/>
              <a:cs typeface="Arial" panose="020B0604020202020204" pitchFamily="34" charset="0"/>
            </a:endParaRPr>
          </a:p>
          <a:p>
            <a:endParaRPr lang="ro-RO" sz="2400" dirty="0">
              <a:latin typeface="Arial" panose="020B0604020202020204" pitchFamily="34" charset="0"/>
              <a:cs typeface="Arial" panose="020B0604020202020204" pitchFamily="34" charset="0"/>
            </a:endParaRPr>
          </a:p>
        </p:txBody>
      </p:sp>
      <p:pic>
        <p:nvPicPr>
          <p:cNvPr id="4" name="Imagine 3"/>
          <p:cNvPicPr>
            <a:picLocks noChangeAspect="1"/>
          </p:cNvPicPr>
          <p:nvPr/>
        </p:nvPicPr>
        <p:blipFill>
          <a:blip r:embed="rId2" cstate="print"/>
          <a:stretch>
            <a:fillRect/>
          </a:stretch>
        </p:blipFill>
        <p:spPr>
          <a:xfrm>
            <a:off x="10496551" y="4663730"/>
            <a:ext cx="1499746" cy="2121592"/>
          </a:xfrm>
          <a:prstGeom prst="rect">
            <a:avLst/>
          </a:prstGeom>
        </p:spPr>
      </p:pic>
    </p:spTree>
    <p:extLst>
      <p:ext uri="{BB962C8B-B14F-4D97-AF65-F5344CB8AC3E}">
        <p14:creationId xmlns:p14="http://schemas.microsoft.com/office/powerpoint/2010/main" xmlns="" val="1064157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2975</TotalTime>
  <Words>549</Words>
  <Application>Microsoft Office PowerPoint</Application>
  <PresentationFormat>Custom</PresentationFormat>
  <Paragraphs>64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Slide 1</vt:lpstr>
      <vt:lpstr>   „Motivating the Learning Engine to Increase Student's School, Professional and Social Success and Reduce Absenteeism “    № 2019-1-RO01-KA229-063851_1</vt:lpstr>
      <vt:lpstr>ITC in Education</vt:lpstr>
      <vt:lpstr> GOOGLE CLASSROOM</vt:lpstr>
      <vt:lpstr>PORTAL GOOGLE CLASSROOM</vt:lpstr>
      <vt:lpstr>Slide 6</vt:lpstr>
      <vt:lpstr>     </vt:lpstr>
      <vt:lpstr>Slide 8</vt:lpstr>
      <vt:lpstr>Slide 9</vt:lpstr>
      <vt:lpstr>DIGITAL MANUAL</vt:lpstr>
      <vt:lpstr>POWER POINT</vt:lpstr>
      <vt:lpstr>Teachers can use ICT resources and tools to:</vt:lpstr>
      <vt:lpstr>Slide 13</vt:lpstr>
      <vt:lpstr>Project Financed by the European Union</vt:lpstr>
      <vt:lpstr>Secondary school "Prof. Univ. Dr. Ion Stoia” Căldăraru - Argeş</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Stjepan</dc:creator>
  <cp:lastModifiedBy>Violeta</cp:lastModifiedBy>
  <cp:revision>105</cp:revision>
  <dcterms:created xsi:type="dcterms:W3CDTF">2020-02-19T15:06:57Z</dcterms:created>
  <dcterms:modified xsi:type="dcterms:W3CDTF">2021-10-08T18:44:52Z</dcterms:modified>
</cp:coreProperties>
</file>