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4" r:id="rId68"/>
    <p:sldId id="325" r:id="rId69"/>
    <p:sldId id="321" r:id="rId70"/>
    <p:sldId id="326" r:id="rId7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19" name="Footer Placeholder 18"/>
          <p:cNvSpPr>
            <a:spLocks noGrp="1"/>
          </p:cNvSpPr>
          <p:nvPr>
            <p:ph type="ftr" sz="quarter" idx="11"/>
          </p:nvPr>
        </p:nvSpPr>
        <p:spPr/>
        <p:txBody>
          <a:bodyPr/>
          <a:lstStyle/>
          <a:p>
            <a:endParaRPr lang="ro-RO"/>
          </a:p>
        </p:txBody>
      </p:sp>
      <p:sp>
        <p:nvSpPr>
          <p:cNvPr id="27" name="Slide Number Placeholder 26"/>
          <p:cNvSpPr>
            <a:spLocks noGrp="1"/>
          </p:cNvSpPr>
          <p:nvPr>
            <p:ph type="sldNum" sz="quarter" idx="12"/>
          </p:nvPr>
        </p:nvSpPr>
        <p:spPr/>
        <p:txBody>
          <a:bodyPr/>
          <a:lstStyle/>
          <a:p>
            <a:fld id="{73C57401-1034-41BF-B1B6-2B5451708415}"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3C57401-1034-41BF-B1B6-2B5451708415}"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3C57401-1034-41BF-B1B6-2B5451708415}"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9ACC43-187D-4E9D-8D5C-F348510EE2EC}" type="datetimeFigureOut">
              <a:rPr lang="ro-RO" smtClean="0"/>
              <a:pPr/>
              <a:t>11.03.2020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077200" y="6356350"/>
            <a:ext cx="609600" cy="365125"/>
          </a:xfrm>
        </p:spPr>
        <p:txBody>
          <a:bodyPr/>
          <a:lstStyle/>
          <a:p>
            <a:fld id="{73C57401-1034-41BF-B1B6-2B5451708415}" type="slidenum">
              <a:rPr lang="ro-RO" smtClean="0"/>
              <a:pPr/>
              <a:t>‹#›</a:t>
            </a:fld>
            <a:endParaRPr lang="ro-R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9ACC43-187D-4E9D-8D5C-F348510EE2EC}" type="datetimeFigureOut">
              <a:rPr lang="ro-RO" smtClean="0"/>
              <a:pPr/>
              <a:t>11.03.2020</a:t>
            </a:fld>
            <a:endParaRPr lang="ro-R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o-R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C57401-1034-41BF-B1B6-2B5451708415}" type="slidenum">
              <a:rPr lang="ro-RO" smtClean="0"/>
              <a:pPr/>
              <a:t>‹#›</a:t>
            </a:fld>
            <a:endParaRPr lang="ro-R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google.ro/search?q=TIMPUL&amp;source=lnms&amp;tbm=isch&amp;sa=X&amp;ved=0ahUKEwjV4bTOoI7UAhUEG5oKHU00BHIQ_AUICigB&amp;biw=1350&amp;bih=586" TargetMode="External"/><Relationship Id="rId3" Type="http://schemas.openxmlformats.org/officeDocument/2006/relationships/hyperlink" Target="https://www.google.ro/search?q=scola&amp;source=lnms&amp;tbm=isch&amp;sa=X&amp;ved=0ahUKEwi48e-qiY7UAhUJDywKHbegA2sQ_AUICigB&amp;biw=1350&amp;bih=586" TargetMode="External"/><Relationship Id="rId7" Type="http://schemas.openxmlformats.org/officeDocument/2006/relationships/hyperlink" Target="https://www.google.ro/search?q=randunica&amp;source=lnms&amp;tbm=isch&amp;sa=X&amp;ved=0ahUKEwji2J2Vko7UAhWFO5oKHZ8tD9wQ_AUICigB&amp;biw=1350&amp;bih=586" TargetMode="External"/><Relationship Id="rId2" Type="http://schemas.openxmlformats.org/officeDocument/2006/relationships/hyperlink" Target="https://www.google.ro/search?q=vorba&amp;source=lnms&amp;tbm=isch&amp;sa=X&amp;ved=0ahUKEwjNzcrp_I3UAhXCJ5oKHWESCqAQ_AUICigB&amp;biw=1350&amp;bih=586" TargetMode="External"/><Relationship Id="rId1" Type="http://schemas.openxmlformats.org/officeDocument/2006/relationships/slideLayout" Target="../slideLayouts/slideLayout2.xml"/><Relationship Id="rId6" Type="http://schemas.openxmlformats.org/officeDocument/2006/relationships/hyperlink" Target="https://www.google.ro/search?q=crocodil&amp;source=lnms&amp;tbm=isch&amp;sa=X&amp;ved=0ahUKEwjonKLkjI7UAhVJD5oKHaWZAAMQ_AUICigB&amp;biw=1350&amp;bih=586" TargetMode="External"/><Relationship Id="rId5" Type="http://schemas.openxmlformats.org/officeDocument/2006/relationships/hyperlink" Target="https://www.google.ro/search?q=cioburi&amp;source=lnms&amp;tbm=isch&amp;sa=X&amp;ved=0ahUKEwicsLjuio7UAhWlAJoKHThzAdcQ_AUICigB&amp;biw=1350&amp;bih=586" TargetMode="External"/><Relationship Id="rId4" Type="http://schemas.openxmlformats.org/officeDocument/2006/relationships/hyperlink" Target="https://www.google.ro/search?q=vaduva&amp;source=lnms&amp;tbm=isch&amp;sa=X&amp;ved=0ahUKEwi8ldORio7UAhXLFJoKHUnqD_oQ_AUICigB&amp;biw=1350&amp;bih=58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556792"/>
            <a:ext cx="7854696" cy="4729728"/>
          </a:xfrm>
        </p:spPr>
        <p:txBody>
          <a:bodyPr>
            <a:normAutofit/>
          </a:bodyPr>
          <a:lstStyle/>
          <a:p>
            <a:endParaRPr lang="ro-RO" dirty="0" smtClean="0"/>
          </a:p>
          <a:p>
            <a:pPr algn="ctr"/>
            <a:endParaRPr lang="ro-RO" dirty="0" smtClean="0"/>
          </a:p>
          <a:p>
            <a:pPr algn="ctr"/>
            <a:r>
              <a:rPr lang="ro-RO" sz="4400" b="1" dirty="0" smtClean="0"/>
              <a:t>GHICITORI</a:t>
            </a:r>
          </a:p>
          <a:p>
            <a:pPr algn="ctr"/>
            <a:endParaRPr lang="en-US" sz="4400" b="1" dirty="0" smtClean="0"/>
          </a:p>
          <a:p>
            <a:pPr algn="ctr"/>
            <a:endParaRPr lang="en-US" sz="4400" b="1" dirty="0" smtClean="0"/>
          </a:p>
          <a:p>
            <a:pPr algn="ctr"/>
            <a:r>
              <a:rPr lang="ro-RO" sz="4400" b="1" dirty="0" smtClean="0"/>
              <a:t>RIDDLES</a:t>
            </a:r>
            <a:endParaRPr lang="ro-RO" sz="44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tera T (1).jpg"/>
          <p:cNvPicPr>
            <a:picLocks noGrp="1" noChangeAspect="1"/>
          </p:cNvPicPr>
          <p:nvPr>
            <p:ph idx="1"/>
          </p:nvPr>
        </p:nvPicPr>
        <p:blipFill>
          <a:blip r:embed="rId2" cstate="print"/>
          <a:stretch>
            <a:fillRect/>
          </a:stretch>
        </p:blipFill>
        <p:spPr>
          <a:xfrm>
            <a:off x="3071802" y="3000372"/>
            <a:ext cx="2999959" cy="3178765"/>
          </a:xfrm>
        </p:spPr>
      </p:pic>
      <p:sp>
        <p:nvSpPr>
          <p:cNvPr id="4" name="Rectangle 3"/>
          <p:cNvSpPr/>
          <p:nvPr/>
        </p:nvSpPr>
        <p:spPr>
          <a:xfrm>
            <a:off x="2285984" y="1142984"/>
            <a:ext cx="4572000" cy="1323439"/>
          </a:xfrm>
          <a:prstGeom prst="rect">
            <a:avLst/>
          </a:prstGeom>
        </p:spPr>
        <p:txBody>
          <a:bodyPr>
            <a:spAutoFit/>
          </a:bodyPr>
          <a:lstStyle/>
          <a:p>
            <a:pPr algn="ctr"/>
            <a:r>
              <a:rPr lang="ro-RO" sz="4000" i="1" dirty="0" smtClean="0"/>
              <a:t>Răspuns: Litera T</a:t>
            </a:r>
            <a:endParaRPr lang="en-US" sz="4000" i="1" dirty="0" smtClean="0"/>
          </a:p>
          <a:p>
            <a:pPr algn="ctr"/>
            <a:r>
              <a:rPr lang="en-US" sz="4000" i="1" dirty="0" smtClean="0">
                <a:solidFill>
                  <a:srgbClr val="FF0000"/>
                </a:solidFill>
              </a:rPr>
              <a:t>Answer: </a:t>
            </a:r>
            <a:r>
              <a:rPr lang="ro-RO" sz="4000" i="1" dirty="0" smtClean="0">
                <a:solidFill>
                  <a:srgbClr val="FF0000"/>
                </a:solidFill>
              </a:rPr>
              <a:t>Letter T</a:t>
            </a:r>
            <a:endParaRPr lang="ro-RO" sz="40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500726"/>
          </a:xfrm>
        </p:spPr>
        <p:txBody>
          <a:bodyPr>
            <a:normAutofit lnSpcReduction="10000"/>
          </a:bodyPr>
          <a:lstStyle/>
          <a:p>
            <a:pPr algn="r"/>
            <a:r>
              <a:rPr lang="ro-RO" sz="4000" i="1" dirty="0" smtClean="0"/>
              <a:t>Rotundă, prin mii de stele,</a:t>
            </a:r>
          </a:p>
          <a:p>
            <a:pPr algn="r"/>
            <a:r>
              <a:rPr lang="ro-RO" sz="4000" i="1" dirty="0" smtClean="0"/>
              <a:t>O marchiză printre ele, </a:t>
            </a:r>
          </a:p>
          <a:p>
            <a:pPr algn="r"/>
            <a:r>
              <a:rPr lang="ro-RO" sz="4000" i="1" dirty="0" smtClean="0"/>
              <a:t>Se plimbă (N-are picioare)</a:t>
            </a:r>
          </a:p>
          <a:p>
            <a:pPr algn="r"/>
            <a:r>
              <a:rPr lang="ro-RO" sz="4000" i="1" dirty="0" smtClean="0"/>
              <a:t> Până-n răsărit de soare! </a:t>
            </a:r>
            <a:endParaRPr lang="en-US" sz="4000" i="1" dirty="0" smtClean="0"/>
          </a:p>
          <a:p>
            <a:r>
              <a:rPr lang="en-US" sz="4000" i="1" dirty="0" smtClean="0">
                <a:solidFill>
                  <a:srgbClr val="FF0000"/>
                </a:solidFill>
              </a:rPr>
              <a:t>Round, among thousands of stars</a:t>
            </a:r>
          </a:p>
          <a:p>
            <a:r>
              <a:rPr lang="en-US" sz="4000" i="1" dirty="0" smtClean="0">
                <a:solidFill>
                  <a:srgbClr val="FF0000"/>
                </a:solidFill>
              </a:rPr>
              <a:t>A lady between them</a:t>
            </a:r>
          </a:p>
          <a:p>
            <a:r>
              <a:rPr lang="en-US" sz="4000" i="1" dirty="0" smtClean="0">
                <a:solidFill>
                  <a:srgbClr val="FF0000"/>
                </a:solidFill>
              </a:rPr>
              <a:t>She </a:t>
            </a:r>
            <a:r>
              <a:rPr lang="ro-RO" sz="4000" i="1" dirty="0" smtClean="0">
                <a:solidFill>
                  <a:srgbClr val="FF0000"/>
                </a:solidFill>
              </a:rPr>
              <a:t>w</a:t>
            </a:r>
            <a:r>
              <a:rPr lang="en-US" sz="4000" i="1" dirty="0" err="1" smtClean="0">
                <a:solidFill>
                  <a:srgbClr val="FF0000"/>
                </a:solidFill>
              </a:rPr>
              <a:t>alks</a:t>
            </a:r>
            <a:r>
              <a:rPr lang="en-US" sz="4000" i="1" dirty="0" smtClean="0">
                <a:solidFill>
                  <a:srgbClr val="FF0000"/>
                </a:solidFill>
              </a:rPr>
              <a:t> (but has no legs)</a:t>
            </a:r>
          </a:p>
          <a:p>
            <a:r>
              <a:rPr lang="en-US" sz="4000" i="1" dirty="0" smtClean="0">
                <a:solidFill>
                  <a:srgbClr val="FF0000"/>
                </a:solidFill>
              </a:rPr>
              <a:t>Until dawn</a:t>
            </a:r>
            <a:endParaRPr lang="ro-RO" sz="4000" i="1" dirty="0" smtClean="0">
              <a:solidFill>
                <a:srgbClr val="FF0000"/>
              </a:solidFill>
            </a:endParaRPr>
          </a:p>
          <a:p>
            <a:endParaRPr lang="ro-RO" sz="3200"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llmoon-cancer.jpg"/>
          <p:cNvPicPr>
            <a:picLocks noGrp="1" noChangeAspect="1"/>
          </p:cNvPicPr>
          <p:nvPr>
            <p:ph idx="1"/>
          </p:nvPr>
        </p:nvPicPr>
        <p:blipFill>
          <a:blip r:embed="rId2" cstate="print"/>
          <a:stretch>
            <a:fillRect/>
          </a:stretch>
        </p:blipFill>
        <p:spPr>
          <a:xfrm>
            <a:off x="1139056" y="2510850"/>
            <a:ext cx="6790530" cy="3813751"/>
          </a:xfrm>
        </p:spPr>
      </p:pic>
      <p:sp>
        <p:nvSpPr>
          <p:cNvPr id="5" name="Rectangle 4"/>
          <p:cNvSpPr/>
          <p:nvPr/>
        </p:nvSpPr>
        <p:spPr>
          <a:xfrm>
            <a:off x="2143108" y="1071546"/>
            <a:ext cx="4572000" cy="1323439"/>
          </a:xfrm>
          <a:prstGeom prst="rect">
            <a:avLst/>
          </a:prstGeom>
        </p:spPr>
        <p:txBody>
          <a:bodyPr>
            <a:spAutoFit/>
          </a:bodyPr>
          <a:lstStyle/>
          <a:p>
            <a:pPr algn="ctr"/>
            <a:r>
              <a:rPr lang="ro-RO" sz="4000" i="1" dirty="0" smtClean="0"/>
              <a:t>Răspuns: Luna</a:t>
            </a:r>
            <a:endParaRPr lang="en-US" sz="4000" i="1" dirty="0" smtClean="0"/>
          </a:p>
          <a:p>
            <a:pPr algn="ctr"/>
            <a:r>
              <a:rPr lang="en-US" sz="4000" i="1" dirty="0" smtClean="0">
                <a:solidFill>
                  <a:srgbClr val="FF0000"/>
                </a:solidFill>
              </a:rPr>
              <a:t>Answer: The </a:t>
            </a:r>
            <a:r>
              <a:rPr lang="ro-RO" sz="4000" i="1" dirty="0" smtClean="0">
                <a:solidFill>
                  <a:srgbClr val="FF0000"/>
                </a:solidFill>
              </a:rPr>
              <a:t>moon</a:t>
            </a:r>
            <a:endParaRPr lang="ro-RO" sz="4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lstStyle/>
          <a:p>
            <a:pPr algn="ctr"/>
            <a:endParaRPr lang="ro-RO" sz="2800" dirty="0" smtClean="0"/>
          </a:p>
          <a:p>
            <a:pPr algn="ctr"/>
            <a:endParaRPr lang="ro-RO" sz="2800" dirty="0" smtClean="0"/>
          </a:p>
          <a:p>
            <a:pPr algn="r"/>
            <a:r>
              <a:rPr lang="ro-RO" sz="4000" i="1" dirty="0" smtClean="0"/>
              <a:t>Dacă-i dulce, mult aduce.</a:t>
            </a:r>
          </a:p>
          <a:p>
            <a:pPr algn="r"/>
            <a:r>
              <a:rPr lang="ro-RO" sz="4000" i="1" dirty="0" smtClean="0"/>
              <a:t>Dacă-i rea, toţi fug de ea.</a:t>
            </a:r>
          </a:p>
          <a:p>
            <a:pPr algn="r">
              <a:buNone/>
            </a:pPr>
            <a:endParaRPr lang="en-US" sz="4000" i="1" dirty="0" smtClean="0"/>
          </a:p>
          <a:p>
            <a:r>
              <a:rPr lang="en-US" sz="4000" i="1" dirty="0" smtClean="0">
                <a:solidFill>
                  <a:srgbClr val="FF0000"/>
                </a:solidFill>
              </a:rPr>
              <a:t>If it is sweet, it helps a lot,</a:t>
            </a:r>
          </a:p>
          <a:p>
            <a:r>
              <a:rPr lang="en-US" sz="4000" i="1" dirty="0" smtClean="0">
                <a:solidFill>
                  <a:srgbClr val="FF0000"/>
                </a:solidFill>
              </a:rPr>
              <a:t>If it is rough, brings </a:t>
            </a:r>
            <a:r>
              <a:rPr lang="en-US" sz="4000" i="1" dirty="0" err="1" smtClean="0">
                <a:solidFill>
                  <a:srgbClr val="FF0000"/>
                </a:solidFill>
              </a:rPr>
              <a:t>tr</a:t>
            </a:r>
            <a:r>
              <a:rPr lang="ro-RO" sz="4000" i="1" dirty="0" smtClean="0">
                <a:solidFill>
                  <a:srgbClr val="FF0000"/>
                </a:solidFill>
              </a:rPr>
              <a:t>o</a:t>
            </a:r>
            <a:r>
              <a:rPr lang="en-US" sz="4000" i="1" dirty="0" err="1" smtClean="0">
                <a:solidFill>
                  <a:srgbClr val="FF0000"/>
                </a:solidFill>
              </a:rPr>
              <a:t>ubles</a:t>
            </a:r>
            <a:r>
              <a:rPr lang="en-US" sz="4000" i="1" dirty="0" smtClean="0">
                <a:solidFill>
                  <a:srgbClr val="FF0000"/>
                </a:solidFill>
              </a:rPr>
              <a:t>.</a:t>
            </a:r>
            <a:r>
              <a:rPr lang="ro-RO" sz="4000" i="1" dirty="0" smtClean="0"/>
              <a:t> </a:t>
            </a:r>
            <a:endParaRPr lang="ro-RO" sz="4000" i="1"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rba-aceea-foto.jpg"/>
          <p:cNvPicPr>
            <a:picLocks noGrp="1" noChangeAspect="1"/>
          </p:cNvPicPr>
          <p:nvPr>
            <p:ph idx="1"/>
          </p:nvPr>
        </p:nvPicPr>
        <p:blipFill>
          <a:blip r:embed="rId2" cstate="print"/>
          <a:stretch>
            <a:fillRect/>
          </a:stretch>
        </p:blipFill>
        <p:spPr>
          <a:xfrm>
            <a:off x="2143108" y="2714620"/>
            <a:ext cx="4679202" cy="3304686"/>
          </a:xfrm>
        </p:spPr>
      </p:pic>
      <p:sp>
        <p:nvSpPr>
          <p:cNvPr id="5" name="Rectangle 4"/>
          <p:cNvSpPr/>
          <p:nvPr/>
        </p:nvSpPr>
        <p:spPr>
          <a:xfrm>
            <a:off x="2214546" y="1142984"/>
            <a:ext cx="4572000" cy="1323439"/>
          </a:xfrm>
          <a:prstGeom prst="rect">
            <a:avLst/>
          </a:prstGeom>
        </p:spPr>
        <p:txBody>
          <a:bodyPr>
            <a:spAutoFit/>
          </a:bodyPr>
          <a:lstStyle/>
          <a:p>
            <a:pPr algn="ctr"/>
            <a:r>
              <a:rPr lang="ro-RO" sz="4000" i="1" dirty="0" smtClean="0"/>
              <a:t>Răspuns: Vorba</a:t>
            </a:r>
            <a:endParaRPr lang="en-US" sz="4000" i="1" dirty="0" smtClean="0"/>
          </a:p>
          <a:p>
            <a:pPr algn="ctr"/>
            <a:r>
              <a:rPr lang="en-US" sz="4000" i="1" dirty="0" smtClean="0">
                <a:solidFill>
                  <a:srgbClr val="FF0000"/>
                </a:solidFill>
              </a:rPr>
              <a:t>Answer: </a:t>
            </a:r>
            <a:r>
              <a:rPr lang="ro-RO" sz="4000" i="1" dirty="0" smtClean="0">
                <a:solidFill>
                  <a:srgbClr val="FF0000"/>
                </a:solidFill>
              </a:rPr>
              <a:t>Speech</a:t>
            </a:r>
            <a:endParaRPr lang="ro-RO" sz="4000" dirty="0">
              <a:solidFill>
                <a:srgbClr val="FF0000"/>
              </a:solidFill>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389120"/>
          </a:xfrm>
        </p:spPr>
        <p:txBody>
          <a:bodyPr>
            <a:normAutofit lnSpcReduction="10000"/>
          </a:bodyPr>
          <a:lstStyle/>
          <a:p>
            <a:pPr algn="ctr"/>
            <a:endParaRPr lang="ro-RO" i="1" dirty="0" smtClean="0"/>
          </a:p>
          <a:p>
            <a:pPr algn="ctr"/>
            <a:endParaRPr lang="ro-RO" i="1" dirty="0" smtClean="0"/>
          </a:p>
          <a:p>
            <a:pPr algn="r"/>
            <a:r>
              <a:rPr lang="ro-RO" sz="3200" i="1" dirty="0" smtClean="0"/>
              <a:t> </a:t>
            </a:r>
            <a:r>
              <a:rPr lang="ro-RO" sz="4000" i="1" dirty="0" smtClean="0"/>
              <a:t>Vultur falnic pe un scut</a:t>
            </a:r>
          </a:p>
          <a:p>
            <a:pPr algn="r"/>
            <a:r>
              <a:rPr lang="ro-RO" sz="4000" i="1" dirty="0" smtClean="0"/>
              <a:t> E simbol pe steag demult.</a:t>
            </a:r>
          </a:p>
          <a:p>
            <a:pPr algn="r">
              <a:buNone/>
            </a:pPr>
            <a:endParaRPr lang="en-US" sz="4000" i="1" dirty="0" smtClean="0"/>
          </a:p>
          <a:p>
            <a:r>
              <a:rPr lang="en-US" sz="4000" i="1" dirty="0" smtClean="0">
                <a:solidFill>
                  <a:srgbClr val="FF0000"/>
                </a:solidFill>
              </a:rPr>
              <a:t>Great eagle on a shield</a:t>
            </a:r>
          </a:p>
          <a:p>
            <a:r>
              <a:rPr lang="en-US" sz="4000" i="1" dirty="0" smtClean="0">
                <a:solidFill>
                  <a:srgbClr val="FF0000"/>
                </a:solidFill>
              </a:rPr>
              <a:t>Was the symbol on the flag.</a:t>
            </a:r>
            <a:endParaRPr lang="ro-RO" sz="4000" i="1" dirty="0" smtClean="0">
              <a:solidFill>
                <a:srgbClr val="FF0000"/>
              </a:solidFill>
            </a:endParaRPr>
          </a:p>
          <a:p>
            <a:endParaRPr lang="ro-RO" sz="3200" i="1" dirty="0"/>
          </a:p>
        </p:txBody>
      </p:sp>
    </p:spTree>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ma_romaniei_02.jpg"/>
          <p:cNvPicPr>
            <a:picLocks noGrp="1" noChangeAspect="1"/>
          </p:cNvPicPr>
          <p:nvPr>
            <p:ph idx="1"/>
          </p:nvPr>
        </p:nvPicPr>
        <p:blipFill>
          <a:blip r:embed="rId2" cstate="print"/>
          <a:stretch>
            <a:fillRect/>
          </a:stretch>
        </p:blipFill>
        <p:spPr>
          <a:xfrm>
            <a:off x="2892368" y="1935163"/>
            <a:ext cx="3359263" cy="4389437"/>
          </a:xfrm>
        </p:spPr>
      </p:pic>
      <p:sp>
        <p:nvSpPr>
          <p:cNvPr id="5" name="Rectangle 4"/>
          <p:cNvSpPr/>
          <p:nvPr/>
        </p:nvSpPr>
        <p:spPr>
          <a:xfrm>
            <a:off x="1571604" y="714356"/>
            <a:ext cx="5786478" cy="1323439"/>
          </a:xfrm>
          <a:prstGeom prst="rect">
            <a:avLst/>
          </a:prstGeom>
        </p:spPr>
        <p:txBody>
          <a:bodyPr wrap="square">
            <a:spAutoFit/>
          </a:bodyPr>
          <a:lstStyle/>
          <a:p>
            <a:pPr algn="ctr"/>
            <a:r>
              <a:rPr lang="ro-RO" sz="4000" i="1" dirty="0" smtClean="0"/>
              <a:t>Răspuns: Stema</a:t>
            </a:r>
            <a:endParaRPr lang="en-US" sz="4000" i="1" dirty="0" smtClean="0"/>
          </a:p>
          <a:p>
            <a:pPr algn="ctr"/>
            <a:r>
              <a:rPr lang="en-US" sz="4000" i="1" dirty="0" smtClean="0">
                <a:solidFill>
                  <a:srgbClr val="FF0000"/>
                </a:solidFill>
              </a:rPr>
              <a:t>Answer: The </a:t>
            </a:r>
            <a:r>
              <a:rPr lang="ro-RO" sz="4000" i="1" dirty="0" smtClean="0">
                <a:solidFill>
                  <a:srgbClr val="FF0000"/>
                </a:solidFill>
              </a:rPr>
              <a:t>emblem</a:t>
            </a:r>
            <a:endParaRPr lang="ro-RO" sz="4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472518" cy="5610244"/>
          </a:xfrm>
        </p:spPr>
        <p:txBody>
          <a:bodyPr>
            <a:noAutofit/>
          </a:bodyPr>
          <a:lstStyle/>
          <a:p>
            <a:pPr algn="r"/>
            <a:r>
              <a:rPr lang="ro-RO" sz="4000" i="1" dirty="0" smtClean="0"/>
              <a:t>Pe un steag sunt aşezate,</a:t>
            </a:r>
          </a:p>
          <a:p>
            <a:pPr algn="r"/>
            <a:r>
              <a:rPr lang="ro-RO" sz="4000" i="1" dirty="0" smtClean="0"/>
              <a:t> într-un cerc sunt adunate, </a:t>
            </a:r>
          </a:p>
          <a:p>
            <a:pPr algn="r"/>
            <a:r>
              <a:rPr lang="ro-RO" sz="4000" i="1" dirty="0" smtClean="0"/>
              <a:t>12 stele aurite, </a:t>
            </a:r>
          </a:p>
          <a:p>
            <a:pPr algn="r"/>
            <a:r>
              <a:rPr lang="ro-RO" sz="4000" i="1" dirty="0" smtClean="0"/>
              <a:t>stau acolo liniştite.</a:t>
            </a:r>
            <a:endParaRPr lang="en-US" sz="4000" i="1" dirty="0" smtClean="0"/>
          </a:p>
          <a:p>
            <a:r>
              <a:rPr lang="en-US" sz="4000" i="1" dirty="0" smtClean="0">
                <a:solidFill>
                  <a:srgbClr val="FF0000"/>
                </a:solidFill>
              </a:rPr>
              <a:t>On a flag they are set,</a:t>
            </a:r>
          </a:p>
          <a:p>
            <a:r>
              <a:rPr lang="en-US" sz="4000" i="1" dirty="0" smtClean="0">
                <a:solidFill>
                  <a:srgbClr val="FF0000"/>
                </a:solidFill>
              </a:rPr>
              <a:t>Gathered in a circle, </a:t>
            </a:r>
          </a:p>
          <a:p>
            <a:r>
              <a:rPr lang="en-US" sz="4000" i="1" dirty="0" smtClean="0">
                <a:solidFill>
                  <a:srgbClr val="FF0000"/>
                </a:solidFill>
              </a:rPr>
              <a:t>12 golden stars,</a:t>
            </a:r>
          </a:p>
          <a:p>
            <a:r>
              <a:rPr lang="en-US" sz="4000" i="1" dirty="0" smtClean="0">
                <a:solidFill>
                  <a:srgbClr val="FF0000"/>
                </a:solidFill>
              </a:rPr>
              <a:t>Stay still.</a:t>
            </a:r>
            <a:endParaRPr lang="ro-RO" sz="4000" i="1" dirty="0" smtClean="0">
              <a:solidFill>
                <a:srgbClr val="FF0000"/>
              </a:solidFill>
            </a:endParaRPr>
          </a:p>
          <a:p>
            <a:endParaRPr lang="ro-RO" sz="4000" dirty="0" smtClean="0"/>
          </a:p>
          <a:p>
            <a:endParaRPr lang="ro-RO" sz="4000"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g_yellow_high.jpg"/>
          <p:cNvPicPr>
            <a:picLocks noGrp="1" noChangeAspect="1"/>
          </p:cNvPicPr>
          <p:nvPr>
            <p:ph idx="1"/>
          </p:nvPr>
        </p:nvPicPr>
        <p:blipFill>
          <a:blip r:embed="rId2" cstate="print"/>
          <a:stretch>
            <a:fillRect/>
          </a:stretch>
        </p:blipFill>
        <p:spPr>
          <a:xfrm>
            <a:off x="1285852" y="2214554"/>
            <a:ext cx="6581370" cy="4389437"/>
          </a:xfrm>
        </p:spPr>
      </p:pic>
      <p:sp>
        <p:nvSpPr>
          <p:cNvPr id="5" name="Rectangle 4"/>
          <p:cNvSpPr/>
          <p:nvPr/>
        </p:nvSpPr>
        <p:spPr>
          <a:xfrm>
            <a:off x="428596" y="928670"/>
            <a:ext cx="8358246" cy="1323439"/>
          </a:xfrm>
          <a:prstGeom prst="rect">
            <a:avLst/>
          </a:prstGeom>
        </p:spPr>
        <p:txBody>
          <a:bodyPr wrap="square">
            <a:spAutoFit/>
          </a:bodyPr>
          <a:lstStyle/>
          <a:p>
            <a:pPr algn="ctr"/>
            <a:r>
              <a:rPr lang="ro-RO" sz="4000" i="1" dirty="0" smtClean="0"/>
              <a:t>Răspuns: Steagul Uniunii Europene</a:t>
            </a:r>
            <a:endParaRPr lang="en-US" sz="4000" i="1" dirty="0" smtClean="0"/>
          </a:p>
          <a:p>
            <a:pPr algn="ctr"/>
            <a:r>
              <a:rPr lang="en-US" sz="4000" i="1" dirty="0" smtClean="0">
                <a:solidFill>
                  <a:srgbClr val="FF0000"/>
                </a:solidFill>
              </a:rPr>
              <a:t>Answer: </a:t>
            </a:r>
            <a:r>
              <a:rPr lang="ro-RO" sz="4000" i="1" dirty="0" smtClean="0">
                <a:solidFill>
                  <a:srgbClr val="FF0000"/>
                </a:solidFill>
              </a:rPr>
              <a:t>European Union Flag</a:t>
            </a:r>
            <a:endParaRPr lang="ro-RO" sz="4000" dirty="0">
              <a:solidFill>
                <a:srgbClr val="FF0000"/>
              </a:solidFill>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472518" cy="5324492"/>
          </a:xfrm>
        </p:spPr>
        <p:txBody>
          <a:bodyPr>
            <a:normAutofit/>
          </a:bodyPr>
          <a:lstStyle/>
          <a:p>
            <a:pPr algn="r">
              <a:buFont typeface="Arial" pitchFamily="34" charset="0"/>
              <a:buChar char="•"/>
            </a:pPr>
            <a:r>
              <a:rPr lang="ro-RO" sz="3600" i="1" dirty="0" smtClean="0"/>
              <a:t>Are foi şi nu e pom,</a:t>
            </a:r>
          </a:p>
          <a:p>
            <a:pPr algn="r">
              <a:buFont typeface="Arial" pitchFamily="34" charset="0"/>
              <a:buChar char="•"/>
            </a:pPr>
            <a:r>
              <a:rPr lang="ro-RO" sz="3600" i="1" dirty="0" smtClean="0"/>
              <a:t>Îţi vorbeşte ca un om</a:t>
            </a:r>
          </a:p>
          <a:p>
            <a:pPr algn="r">
              <a:buFont typeface="Arial" pitchFamily="34" charset="0"/>
              <a:buChar char="•"/>
            </a:pPr>
            <a:r>
              <a:rPr lang="ro-RO" sz="3600" i="1" dirty="0" smtClean="0"/>
              <a:t>Şi cu cât o îndrăgeşti</a:t>
            </a:r>
          </a:p>
          <a:p>
            <a:pPr algn="r">
              <a:buFont typeface="Arial" pitchFamily="34" charset="0"/>
              <a:buChar char="•"/>
            </a:pPr>
            <a:r>
              <a:rPr lang="ro-RO" sz="3600" i="1" dirty="0" smtClean="0"/>
              <a:t>Tot mai mult o foloseşti. </a:t>
            </a:r>
            <a:endParaRPr lang="en-US" sz="3600" i="1" dirty="0" smtClean="0"/>
          </a:p>
          <a:p>
            <a:pPr>
              <a:buFont typeface="Arial" pitchFamily="34" charset="0"/>
              <a:buChar char="•"/>
            </a:pPr>
            <a:r>
              <a:rPr lang="ro-RO" sz="3600" i="1" dirty="0" smtClean="0">
                <a:solidFill>
                  <a:srgbClr val="FF0000"/>
                </a:solidFill>
              </a:rPr>
              <a:t> I</a:t>
            </a:r>
            <a:r>
              <a:rPr lang="en-US" sz="3600" i="1" dirty="0" smtClean="0">
                <a:solidFill>
                  <a:srgbClr val="FF0000"/>
                </a:solidFill>
              </a:rPr>
              <a:t>t has leaves and is not tree,</a:t>
            </a:r>
            <a:endParaRPr lang="ro-RO" sz="3600" i="1" dirty="0" smtClean="0">
              <a:solidFill>
                <a:srgbClr val="FF0000"/>
              </a:solidFill>
            </a:endParaRPr>
          </a:p>
          <a:p>
            <a:pPr>
              <a:buFont typeface="Arial" pitchFamily="34" charset="0"/>
              <a:buChar char="•"/>
            </a:pPr>
            <a:r>
              <a:rPr lang="en-US" sz="3600" i="1" dirty="0" smtClean="0">
                <a:solidFill>
                  <a:srgbClr val="FF0000"/>
                </a:solidFill>
              </a:rPr>
              <a:t>It speaks to you like a person</a:t>
            </a:r>
            <a:endParaRPr lang="ro-RO" sz="3600" i="1" dirty="0" smtClean="0">
              <a:solidFill>
                <a:srgbClr val="FF0000"/>
              </a:solidFill>
            </a:endParaRPr>
          </a:p>
          <a:p>
            <a:pPr>
              <a:buFont typeface="Arial" pitchFamily="34" charset="0"/>
              <a:buChar char="•"/>
            </a:pPr>
            <a:r>
              <a:rPr lang="en-US" sz="3600" i="1" dirty="0" smtClean="0">
                <a:solidFill>
                  <a:srgbClr val="FF0000"/>
                </a:solidFill>
              </a:rPr>
              <a:t>And if you start loving it</a:t>
            </a:r>
            <a:endParaRPr lang="ro-RO" sz="3600" i="1" dirty="0" smtClean="0">
              <a:solidFill>
                <a:srgbClr val="FF0000"/>
              </a:solidFill>
            </a:endParaRPr>
          </a:p>
          <a:p>
            <a:pPr>
              <a:buFont typeface="Arial" pitchFamily="34" charset="0"/>
              <a:buChar char="•"/>
            </a:pPr>
            <a:r>
              <a:rPr lang="en-US" sz="3600" i="1" dirty="0" smtClean="0">
                <a:solidFill>
                  <a:srgbClr val="FF0000"/>
                </a:solidFill>
              </a:rPr>
              <a:t>You use it more frequently.</a:t>
            </a:r>
            <a:r>
              <a:rPr lang="en-US" sz="3600" i="1" dirty="0" smtClean="0"/>
              <a:t> </a:t>
            </a:r>
            <a:endParaRPr lang="ro-RO" sz="3600" i="1" dirty="0" smtClean="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9727"/>
            <a:ext cx="7696200" cy="3470275"/>
          </a:xfrm>
        </p:spPr>
        <p:txBody>
          <a:bodyPr>
            <a:normAutofit fontScale="90000"/>
          </a:bodyPr>
          <a:lstStyle/>
          <a:p>
            <a:pPr algn="ctr" fontAlgn="auto">
              <a:spcAft>
                <a:spcPts val="0"/>
              </a:spcAft>
              <a:defRPr/>
            </a:pPr>
            <a:r>
              <a:rPr lang="en-US" sz="3600" dirty="0" smtClean="0">
                <a:solidFill>
                  <a:srgbClr val="FFFF00"/>
                </a:solidFill>
              </a:rPr>
              <a:t>„Motivating the </a:t>
            </a:r>
            <a:r>
              <a:rPr lang="ro-RO" sz="3600" dirty="0" smtClean="0">
                <a:solidFill>
                  <a:srgbClr val="FFFF00"/>
                </a:solidFill>
              </a:rPr>
              <a:t>L</a:t>
            </a:r>
            <a:r>
              <a:rPr lang="en-US" sz="3600" dirty="0" smtClean="0">
                <a:solidFill>
                  <a:srgbClr val="FFFF00"/>
                </a:solidFill>
              </a:rPr>
              <a:t>earning </a:t>
            </a:r>
            <a:r>
              <a:rPr lang="ro-RO" sz="3600" dirty="0" smtClean="0">
                <a:solidFill>
                  <a:srgbClr val="FFFF00"/>
                </a:solidFill>
              </a:rPr>
              <a:t>E</a:t>
            </a:r>
            <a:r>
              <a:rPr lang="en-US" sz="3600" dirty="0" err="1" smtClean="0">
                <a:solidFill>
                  <a:srgbClr val="FFFF00"/>
                </a:solidFill>
              </a:rPr>
              <a:t>ngine</a:t>
            </a:r>
            <a:r>
              <a:rPr lang="en-US" sz="3600" dirty="0" smtClean="0">
                <a:solidFill>
                  <a:srgbClr val="FFFF00"/>
                </a:solidFill>
              </a:rPr>
              <a:t> to </a:t>
            </a:r>
            <a:r>
              <a:rPr lang="ro-RO" sz="3600" dirty="0" smtClean="0">
                <a:solidFill>
                  <a:srgbClr val="FFFF00"/>
                </a:solidFill>
              </a:rPr>
              <a:t>I</a:t>
            </a:r>
            <a:r>
              <a:rPr lang="en-US" sz="3600" dirty="0" err="1" smtClean="0">
                <a:solidFill>
                  <a:srgbClr val="FFFF00"/>
                </a:solidFill>
              </a:rPr>
              <a:t>ncrease</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tudent's</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chool</a:t>
            </a:r>
            <a:r>
              <a:rPr lang="en-US" sz="3600" dirty="0" smtClean="0">
                <a:solidFill>
                  <a:srgbClr val="FFFF00"/>
                </a:solidFill>
              </a:rPr>
              <a:t>, </a:t>
            </a:r>
            <a:r>
              <a:rPr lang="ro-RO" sz="3600" dirty="0" smtClean="0">
                <a:solidFill>
                  <a:srgbClr val="FFFF00"/>
                </a:solidFill>
              </a:rPr>
              <a:t>P</a:t>
            </a:r>
            <a:r>
              <a:rPr lang="en-US" sz="3600" dirty="0" err="1" smtClean="0">
                <a:solidFill>
                  <a:srgbClr val="FFFF00"/>
                </a:solidFill>
              </a:rPr>
              <a:t>rofessional</a:t>
            </a:r>
            <a:r>
              <a:rPr lang="en-US" sz="3600" dirty="0" smtClean="0">
                <a:solidFill>
                  <a:srgbClr val="FFFF00"/>
                </a:solidFill>
              </a:rPr>
              <a:t> and </a:t>
            </a:r>
            <a:r>
              <a:rPr lang="ro-RO" sz="3600" dirty="0" smtClean="0">
                <a:solidFill>
                  <a:srgbClr val="FFFF00"/>
                </a:solidFill>
              </a:rPr>
              <a:t>S</a:t>
            </a:r>
            <a:r>
              <a:rPr lang="en-US" sz="3600" dirty="0" err="1" smtClean="0">
                <a:solidFill>
                  <a:srgbClr val="FFFF00"/>
                </a:solidFill>
              </a:rPr>
              <a:t>ocial</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uccess</a:t>
            </a:r>
            <a:r>
              <a:rPr lang="en-US" sz="3600" dirty="0" smtClean="0">
                <a:solidFill>
                  <a:srgbClr val="FFFF00"/>
                </a:solidFill>
              </a:rPr>
              <a:t> and </a:t>
            </a:r>
            <a:r>
              <a:rPr lang="ro-RO" sz="3600" dirty="0" smtClean="0">
                <a:solidFill>
                  <a:srgbClr val="FFFF00"/>
                </a:solidFill>
              </a:rPr>
              <a:t>R</a:t>
            </a:r>
            <a:r>
              <a:rPr lang="en-US" sz="3600" dirty="0" smtClean="0">
                <a:solidFill>
                  <a:srgbClr val="FFFF00"/>
                </a:solidFill>
              </a:rPr>
              <a:t>educe </a:t>
            </a:r>
            <a:r>
              <a:rPr lang="ro-RO" sz="3600" dirty="0" smtClean="0">
                <a:solidFill>
                  <a:srgbClr val="FFFF00"/>
                </a:solidFill>
              </a:rPr>
              <a:t>A</a:t>
            </a:r>
            <a:r>
              <a:rPr lang="en-US" sz="3600" dirty="0" err="1" smtClean="0">
                <a:solidFill>
                  <a:srgbClr val="FFFF00"/>
                </a:solidFill>
              </a:rPr>
              <a:t>bsenteeism</a:t>
            </a:r>
            <a:r>
              <a:rPr lang="en-US" sz="3600" dirty="0" smtClean="0">
                <a:solidFill>
                  <a:srgbClr val="FFFF00"/>
                </a:solidFill>
              </a:rPr>
              <a:t> “</a:t>
            </a:r>
            <a:r>
              <a:rPr lang="ro-RO" sz="3200" dirty="0" smtClean="0">
                <a:solidFill>
                  <a:srgbClr val="FFFF00"/>
                </a:solidFill>
              </a:rPr>
              <a:t/>
            </a:r>
            <a:br>
              <a:rPr lang="ro-RO" sz="3200" dirty="0" smtClean="0">
                <a:solidFill>
                  <a:srgbClr val="FFFF00"/>
                </a:solidFill>
              </a:rPr>
            </a:br>
            <a:r>
              <a:rPr lang="ro-RO" sz="3100" dirty="0" smtClean="0"/>
              <a:t/>
            </a:r>
            <a:br>
              <a:rPr lang="ro-RO" sz="3100" dirty="0" smtClean="0"/>
            </a:br>
            <a:r>
              <a:rPr lang="ro-RO" sz="3100" dirty="0" smtClean="0"/>
              <a:t/>
            </a:r>
            <a:br>
              <a:rPr lang="ro-RO" sz="3100" dirty="0" smtClean="0"/>
            </a:br>
            <a:r>
              <a:rPr lang="en-US" sz="3100" dirty="0" smtClean="0"/>
              <a:t> </a:t>
            </a:r>
            <a:r>
              <a:rPr lang="bg-BG" sz="3100" dirty="0" smtClean="0"/>
              <a:t>№ </a:t>
            </a:r>
            <a:r>
              <a:rPr lang="ro-RO" sz="3200" dirty="0" smtClean="0"/>
              <a:t>2019-1-RO01-KA229-063851_1</a:t>
            </a:r>
            <a:endParaRPr lang="en-US" dirty="0"/>
          </a:p>
        </p:txBody>
      </p:sp>
      <p:sp>
        <p:nvSpPr>
          <p:cNvPr id="6147" name="Subtitle 2"/>
          <p:cNvSpPr>
            <a:spLocks noGrp="1"/>
          </p:cNvSpPr>
          <p:nvPr>
            <p:ph type="subTitle" idx="1"/>
          </p:nvPr>
        </p:nvSpPr>
        <p:spPr>
          <a:xfrm>
            <a:off x="1752601" y="3962400"/>
            <a:ext cx="6589713" cy="2438400"/>
          </a:xfrm>
        </p:spPr>
        <p:txBody>
          <a:bodyPr/>
          <a:lstStyle/>
          <a:p>
            <a:pPr marR="0"/>
            <a:r>
              <a:rPr lang="ro-RO" smtClean="0"/>
              <a:t>2019-2021</a:t>
            </a:r>
          </a:p>
          <a:p>
            <a:pPr marR="0"/>
            <a:r>
              <a:rPr lang="en-US" smtClean="0"/>
              <a:t>Secondary school</a:t>
            </a:r>
            <a:br>
              <a:rPr lang="en-US" smtClean="0"/>
            </a:br>
            <a:r>
              <a:rPr lang="en-US" smtClean="0"/>
              <a:t>"PROF. UNIV. DR. ION STOIA”</a:t>
            </a:r>
          </a:p>
        </p:txBody>
      </p:sp>
      <p:pic>
        <p:nvPicPr>
          <p:cNvPr id="4" name="Image 1"/>
          <p:cNvPicPr>
            <a:picLocks/>
          </p:cNvPicPr>
          <p:nvPr/>
        </p:nvPicPr>
        <p:blipFill>
          <a:blip r:embed="rId2" cstate="print"/>
          <a:srcRect/>
          <a:stretch>
            <a:fillRect/>
          </a:stretch>
        </p:blipFill>
        <p:spPr bwMode="auto">
          <a:xfrm>
            <a:off x="0" y="5381626"/>
            <a:ext cx="3429000" cy="1476375"/>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0" y="1"/>
            <a:ext cx="1123950" cy="21224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e.jpeg"/>
          <p:cNvPicPr>
            <a:picLocks noGrp="1" noChangeAspect="1"/>
          </p:cNvPicPr>
          <p:nvPr>
            <p:ph idx="1"/>
          </p:nvPr>
        </p:nvPicPr>
        <p:blipFill>
          <a:blip r:embed="rId2" cstate="print"/>
          <a:stretch>
            <a:fillRect/>
          </a:stretch>
        </p:blipFill>
        <p:spPr>
          <a:xfrm>
            <a:off x="1571604" y="2635240"/>
            <a:ext cx="5643602" cy="3191259"/>
          </a:xfrm>
        </p:spPr>
      </p:pic>
      <p:sp>
        <p:nvSpPr>
          <p:cNvPr id="5" name="Rectangle 4"/>
          <p:cNvSpPr/>
          <p:nvPr/>
        </p:nvSpPr>
        <p:spPr>
          <a:xfrm>
            <a:off x="2143108" y="1000108"/>
            <a:ext cx="4572000" cy="1323439"/>
          </a:xfrm>
          <a:prstGeom prst="rect">
            <a:avLst/>
          </a:prstGeom>
        </p:spPr>
        <p:txBody>
          <a:bodyPr>
            <a:spAutoFit/>
          </a:bodyPr>
          <a:lstStyle/>
          <a:p>
            <a:pPr algn="ctr"/>
            <a:r>
              <a:rPr lang="ro-RO" sz="4000" i="1" dirty="0" smtClean="0"/>
              <a:t>Răspuns: Cartea </a:t>
            </a:r>
            <a:endParaRPr lang="en-US" sz="4000" i="1" dirty="0" smtClean="0"/>
          </a:p>
          <a:p>
            <a:pPr algn="ctr"/>
            <a:r>
              <a:rPr lang="en-US" sz="4000" i="1" dirty="0" smtClean="0">
                <a:solidFill>
                  <a:srgbClr val="FF0000"/>
                </a:solidFill>
              </a:rPr>
              <a:t>Answer: The </a:t>
            </a:r>
            <a:r>
              <a:rPr lang="ro-RO" sz="4000" i="1" dirty="0" smtClean="0">
                <a:solidFill>
                  <a:srgbClr val="FF0000"/>
                </a:solidFill>
              </a:rPr>
              <a:t>book</a:t>
            </a:r>
            <a:endParaRPr lang="ro-RO" sz="4000" dirty="0">
              <a:solidFill>
                <a:srgbClr val="FF0000"/>
              </a:solidFill>
            </a:endParaRPr>
          </a:p>
        </p:txBody>
      </p:sp>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8715436" cy="5500726"/>
          </a:xfrm>
        </p:spPr>
        <p:txBody>
          <a:bodyPr>
            <a:normAutofit fontScale="92500" lnSpcReduction="10000"/>
          </a:bodyPr>
          <a:lstStyle/>
          <a:p>
            <a:pPr algn="r"/>
            <a:r>
              <a:rPr lang="ro-RO" sz="4300" i="1" dirty="0" smtClean="0"/>
              <a:t>Există o casă.</a:t>
            </a:r>
          </a:p>
          <a:p>
            <a:pPr algn="r"/>
            <a:r>
              <a:rPr lang="ro-RO" sz="4300" i="1" dirty="0" smtClean="0"/>
              <a:t> Cei care intră în ea, intră orbi. </a:t>
            </a:r>
          </a:p>
          <a:p>
            <a:pPr algn="r"/>
            <a:r>
              <a:rPr lang="ro-RO" sz="4300" i="1" dirty="0" smtClean="0"/>
              <a:t>Când ies, pot vedea. </a:t>
            </a:r>
          </a:p>
          <a:p>
            <a:pPr algn="r"/>
            <a:r>
              <a:rPr lang="ro-RO" sz="4300" i="1" dirty="0" smtClean="0"/>
              <a:t>Ce este?</a:t>
            </a:r>
            <a:endParaRPr lang="en-US" sz="4300" i="1" dirty="0" smtClean="0"/>
          </a:p>
          <a:p>
            <a:r>
              <a:rPr lang="en-US" sz="4300" i="1" dirty="0" smtClean="0">
                <a:solidFill>
                  <a:srgbClr val="FF0000"/>
                </a:solidFill>
              </a:rPr>
              <a:t>There is a house.</a:t>
            </a:r>
          </a:p>
          <a:p>
            <a:r>
              <a:rPr lang="en-US" sz="4300" i="1" dirty="0" smtClean="0">
                <a:solidFill>
                  <a:srgbClr val="FF0000"/>
                </a:solidFill>
              </a:rPr>
              <a:t>Those who enter are blind.</a:t>
            </a:r>
          </a:p>
          <a:p>
            <a:r>
              <a:rPr lang="en-US" sz="4300" i="1" dirty="0" smtClean="0">
                <a:solidFill>
                  <a:srgbClr val="FF0000"/>
                </a:solidFill>
              </a:rPr>
              <a:t>When they get out, they can see.</a:t>
            </a:r>
          </a:p>
          <a:p>
            <a:r>
              <a:rPr lang="en-US" sz="4300" i="1" dirty="0" smtClean="0">
                <a:solidFill>
                  <a:srgbClr val="FF0000"/>
                </a:solidFill>
              </a:rPr>
              <a:t>What is it?</a:t>
            </a:r>
            <a:endParaRPr lang="ro-RO" sz="4300" i="1" dirty="0" smtClean="0">
              <a:solidFill>
                <a:srgbClr val="FF0000"/>
              </a:solidFill>
            </a:endParaRPr>
          </a:p>
          <a:p>
            <a:endParaRPr lang="ro-RO"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714356"/>
            <a:ext cx="5357850" cy="1323439"/>
          </a:xfrm>
          <a:prstGeom prst="rect">
            <a:avLst/>
          </a:prstGeom>
        </p:spPr>
        <p:txBody>
          <a:bodyPr wrap="square">
            <a:spAutoFit/>
          </a:bodyPr>
          <a:lstStyle/>
          <a:p>
            <a:pPr algn="ctr"/>
            <a:r>
              <a:rPr lang="ro-RO" sz="4000" i="1" dirty="0" smtClean="0"/>
              <a:t>Răspuns: Şcoala</a:t>
            </a:r>
            <a:endParaRPr lang="en-US" sz="4000" i="1" dirty="0" smtClean="0"/>
          </a:p>
          <a:p>
            <a:pPr algn="ctr"/>
            <a:r>
              <a:rPr lang="en-US" sz="4000" i="1" dirty="0" smtClean="0">
                <a:solidFill>
                  <a:srgbClr val="FF0000"/>
                </a:solidFill>
              </a:rPr>
              <a:t>Answer: </a:t>
            </a:r>
            <a:r>
              <a:rPr lang="ro-RO" sz="4000" i="1" dirty="0" smtClean="0">
                <a:solidFill>
                  <a:srgbClr val="FF0000"/>
                </a:solidFill>
              </a:rPr>
              <a:t>School</a:t>
            </a:r>
            <a:endParaRPr lang="ro-RO" sz="4000" dirty="0">
              <a:solidFill>
                <a:srgbClr val="FF0000"/>
              </a:solidFill>
            </a:endParaRPr>
          </a:p>
        </p:txBody>
      </p:sp>
      <p:pic>
        <p:nvPicPr>
          <p:cNvPr id="48130" name="Picture 2" descr="Image result for school clipart"/>
          <p:cNvPicPr>
            <a:picLocks noChangeAspect="1" noChangeArrowheads="1"/>
          </p:cNvPicPr>
          <p:nvPr/>
        </p:nvPicPr>
        <p:blipFill>
          <a:blip r:embed="rId2" cstate="print"/>
          <a:srcRect/>
          <a:stretch>
            <a:fillRect/>
          </a:stretch>
        </p:blipFill>
        <p:spPr bwMode="auto">
          <a:xfrm>
            <a:off x="2285984" y="2285992"/>
            <a:ext cx="4071966" cy="3929090"/>
          </a:xfrm>
          <a:prstGeom prst="rect">
            <a:avLst/>
          </a:prstGeom>
          <a:noFill/>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643050"/>
            <a:ext cx="8229600" cy="4389120"/>
          </a:xfrm>
        </p:spPr>
        <p:txBody>
          <a:bodyPr>
            <a:noAutofit/>
          </a:bodyPr>
          <a:lstStyle/>
          <a:p>
            <a:pPr algn="r"/>
            <a:r>
              <a:rPr lang="ro-RO" sz="4000" i="1" dirty="0" smtClean="0"/>
              <a:t>Cum se numeşte femeia care ştie mereu unde este soţul ei? </a:t>
            </a:r>
            <a:endParaRPr lang="en-US" sz="4000" i="1" dirty="0" smtClean="0"/>
          </a:p>
          <a:p>
            <a:pPr>
              <a:buNone/>
            </a:pPr>
            <a:endParaRPr lang="ro-RO" sz="4000" i="1" dirty="0" smtClean="0">
              <a:solidFill>
                <a:srgbClr val="FF0000"/>
              </a:solidFill>
            </a:endParaRPr>
          </a:p>
          <a:p>
            <a:r>
              <a:rPr lang="en-US" sz="4000" i="1" dirty="0" smtClean="0">
                <a:solidFill>
                  <a:srgbClr val="FF0000"/>
                </a:solidFill>
              </a:rPr>
              <a:t>How we call the woman who always knows where her husband is?</a:t>
            </a:r>
            <a:r>
              <a:rPr lang="ro-RO" sz="4000" dirty="0" smtClean="0"/>
              <a:t/>
            </a:r>
            <a:br>
              <a:rPr lang="ro-RO" sz="4000" dirty="0" smtClean="0"/>
            </a:br>
            <a:endParaRPr lang="ro-RO" sz="4000" b="1" dirty="0"/>
          </a:p>
        </p:txBody>
      </p:sp>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50505_144458_MG_8712 bw.jpg"/>
          <p:cNvPicPr>
            <a:picLocks noGrp="1" noChangeAspect="1"/>
          </p:cNvPicPr>
          <p:nvPr>
            <p:ph idx="1"/>
          </p:nvPr>
        </p:nvPicPr>
        <p:blipFill>
          <a:blip r:embed="rId2" cstate="print"/>
          <a:stretch>
            <a:fillRect/>
          </a:stretch>
        </p:blipFill>
        <p:spPr>
          <a:xfrm>
            <a:off x="1285852" y="2000240"/>
            <a:ext cx="6581767" cy="4389437"/>
          </a:xfrm>
        </p:spPr>
      </p:pic>
      <p:sp>
        <p:nvSpPr>
          <p:cNvPr id="6" name="Rectangle 5"/>
          <p:cNvSpPr/>
          <p:nvPr/>
        </p:nvSpPr>
        <p:spPr>
          <a:xfrm>
            <a:off x="2214546" y="642918"/>
            <a:ext cx="4572000" cy="1323439"/>
          </a:xfrm>
          <a:prstGeom prst="rect">
            <a:avLst/>
          </a:prstGeom>
        </p:spPr>
        <p:txBody>
          <a:bodyPr>
            <a:spAutoFit/>
          </a:bodyPr>
          <a:lstStyle/>
          <a:p>
            <a:pPr algn="ctr"/>
            <a:r>
              <a:rPr lang="ro-RO" sz="4000" i="1" dirty="0" smtClean="0"/>
              <a:t>Răspuns: Văduvă</a:t>
            </a:r>
            <a:endParaRPr lang="en-US" sz="4000" i="1" dirty="0" smtClean="0"/>
          </a:p>
          <a:p>
            <a:pPr algn="ctr"/>
            <a:r>
              <a:rPr lang="en-US" sz="4000" i="1" dirty="0" smtClean="0">
                <a:solidFill>
                  <a:srgbClr val="FF0000"/>
                </a:solidFill>
              </a:rPr>
              <a:t>Answer: </a:t>
            </a:r>
            <a:r>
              <a:rPr lang="ro-RO" sz="4000" i="1" dirty="0" smtClean="0">
                <a:solidFill>
                  <a:srgbClr val="FF0000"/>
                </a:solidFill>
              </a:rPr>
              <a:t>Widow</a:t>
            </a:r>
            <a:endParaRPr lang="ro-RO" sz="40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493784"/>
          </a:xfrm>
        </p:spPr>
        <p:txBody>
          <a:bodyPr>
            <a:noAutofit/>
          </a:bodyPr>
          <a:lstStyle/>
          <a:p>
            <a:pPr algn="r"/>
            <a:r>
              <a:rPr lang="ro-RO" sz="4000" i="1" dirty="0" smtClean="0"/>
              <a:t>Care este pluralul de la sticlă?</a:t>
            </a:r>
            <a:endParaRPr lang="en-US" sz="4000" i="1" dirty="0" smtClean="0"/>
          </a:p>
          <a:p>
            <a:pPr>
              <a:buNone/>
            </a:pPr>
            <a:endParaRPr lang="ro-RO" sz="4000" i="1" dirty="0" smtClean="0">
              <a:solidFill>
                <a:srgbClr val="FF0000"/>
              </a:solidFill>
            </a:endParaRPr>
          </a:p>
          <a:p>
            <a:pPr>
              <a:buNone/>
            </a:pPr>
            <a:endParaRPr lang="ro-RO" sz="4000" i="1" dirty="0" smtClean="0">
              <a:solidFill>
                <a:srgbClr val="FF0000"/>
              </a:solidFill>
            </a:endParaRPr>
          </a:p>
          <a:p>
            <a:r>
              <a:rPr lang="en-US" sz="4000" i="1" dirty="0" smtClean="0">
                <a:solidFill>
                  <a:srgbClr val="FF0000"/>
                </a:solidFill>
              </a:rPr>
              <a:t>What is the plural of glass?</a:t>
            </a:r>
            <a:r>
              <a:rPr lang="ro-RO" sz="4000" i="1" dirty="0" smtClean="0">
                <a:solidFill>
                  <a:srgbClr val="FF0000"/>
                </a:solidFill>
              </a:rPr>
              <a:t> </a:t>
            </a:r>
            <a:endParaRPr lang="ro-RO" sz="4000" i="1" dirty="0">
              <a:solidFill>
                <a:srgbClr val="FF0000"/>
              </a:solidFill>
            </a:endParaRPr>
          </a:p>
        </p:txBody>
      </p:sp>
    </p:spTree>
  </p:cSld>
  <p:clrMapOvr>
    <a:masterClrMapping/>
  </p:clrMapOvr>
  <p:transition spd="slow">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_275957_35553.jpg"/>
          <p:cNvPicPr>
            <a:picLocks noGrp="1" noChangeAspect="1"/>
          </p:cNvPicPr>
          <p:nvPr>
            <p:ph idx="1"/>
          </p:nvPr>
        </p:nvPicPr>
        <p:blipFill>
          <a:blip r:embed="rId2" cstate="print"/>
          <a:stretch>
            <a:fillRect/>
          </a:stretch>
        </p:blipFill>
        <p:spPr>
          <a:xfrm>
            <a:off x="1928794" y="2250273"/>
            <a:ext cx="5429288" cy="4071966"/>
          </a:xfrm>
        </p:spPr>
      </p:pic>
      <p:sp>
        <p:nvSpPr>
          <p:cNvPr id="5" name="Rectangle 4"/>
          <p:cNvSpPr/>
          <p:nvPr/>
        </p:nvSpPr>
        <p:spPr>
          <a:xfrm>
            <a:off x="2214546" y="785794"/>
            <a:ext cx="4572000" cy="1323439"/>
          </a:xfrm>
          <a:prstGeom prst="rect">
            <a:avLst/>
          </a:prstGeom>
        </p:spPr>
        <p:txBody>
          <a:bodyPr>
            <a:spAutoFit/>
          </a:bodyPr>
          <a:lstStyle/>
          <a:p>
            <a:pPr algn="ctr"/>
            <a:r>
              <a:rPr lang="ro-RO" sz="4000" i="1" dirty="0" smtClean="0"/>
              <a:t>Răspuns: Cioburi</a:t>
            </a:r>
            <a:endParaRPr lang="en-US" sz="4000" i="1" dirty="0" smtClean="0"/>
          </a:p>
          <a:p>
            <a:pPr algn="ctr"/>
            <a:r>
              <a:rPr lang="en-US" sz="4000" i="1" dirty="0" smtClean="0">
                <a:solidFill>
                  <a:srgbClr val="FF0000"/>
                </a:solidFill>
              </a:rPr>
              <a:t>Answer: </a:t>
            </a:r>
            <a:r>
              <a:rPr lang="ro-RO" sz="4000" i="1" dirty="0" smtClean="0">
                <a:solidFill>
                  <a:srgbClr val="FF0000"/>
                </a:solidFill>
              </a:rPr>
              <a:t>Pieces</a:t>
            </a:r>
            <a:endParaRPr lang="ro-RO" sz="40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14488"/>
            <a:ext cx="8229600" cy="4317682"/>
          </a:xfrm>
        </p:spPr>
        <p:txBody>
          <a:bodyPr>
            <a:normAutofit/>
          </a:bodyPr>
          <a:lstStyle/>
          <a:p>
            <a:pPr algn="r">
              <a:buFont typeface="Arial" pitchFamily="34" charset="0"/>
              <a:buChar char="•"/>
            </a:pPr>
            <a:r>
              <a:rPr lang="fr-FR" sz="4000" i="1" dirty="0" smtClean="0"/>
              <a:t>Ce are 2 </a:t>
            </a:r>
            <a:r>
              <a:rPr lang="fr-FR" sz="4000" i="1" dirty="0" err="1" smtClean="0"/>
              <a:t>ochi</a:t>
            </a:r>
            <a:r>
              <a:rPr lang="fr-FR" sz="4000" i="1" dirty="0" smtClean="0"/>
              <a:t> </a:t>
            </a:r>
            <a:r>
              <a:rPr lang="fr-FR" sz="4000" i="1" dirty="0" err="1" smtClean="0"/>
              <a:t>şi</a:t>
            </a:r>
            <a:r>
              <a:rPr lang="fr-FR" sz="4000" i="1" dirty="0" smtClean="0"/>
              <a:t> 150 de </a:t>
            </a:r>
            <a:r>
              <a:rPr lang="fr-FR" sz="4000" i="1" dirty="0" err="1" smtClean="0"/>
              <a:t>dinţi</a:t>
            </a:r>
            <a:r>
              <a:rPr lang="fr-FR" sz="4000" i="1" dirty="0" smtClean="0"/>
              <a:t>?</a:t>
            </a:r>
          </a:p>
          <a:p>
            <a:pPr algn="ctr"/>
            <a:endParaRPr lang="ro-RO" sz="4000" i="1" dirty="0" smtClean="0"/>
          </a:p>
          <a:p>
            <a:pPr algn="ctr">
              <a:buNone/>
            </a:pPr>
            <a:endParaRPr lang="ro-RO" sz="4000" i="1" dirty="0" smtClean="0">
              <a:solidFill>
                <a:srgbClr val="FF0000"/>
              </a:solidFill>
            </a:endParaRPr>
          </a:p>
          <a:p>
            <a:r>
              <a:rPr lang="fr-FR" sz="4000" i="1" dirty="0" err="1" smtClean="0">
                <a:solidFill>
                  <a:srgbClr val="FF0000"/>
                </a:solidFill>
              </a:rPr>
              <a:t>What</a:t>
            </a:r>
            <a:r>
              <a:rPr lang="fr-FR" sz="4000" i="1" dirty="0" smtClean="0">
                <a:solidFill>
                  <a:srgbClr val="FF0000"/>
                </a:solidFill>
              </a:rPr>
              <a:t> has </a:t>
            </a:r>
            <a:r>
              <a:rPr lang="fr-FR" sz="4000" i="1" dirty="0" err="1" smtClean="0">
                <a:solidFill>
                  <a:srgbClr val="FF0000"/>
                </a:solidFill>
              </a:rPr>
              <a:t>got</a:t>
            </a:r>
            <a:r>
              <a:rPr lang="fr-FR" sz="4000" i="1" dirty="0" smtClean="0">
                <a:solidFill>
                  <a:srgbClr val="FF0000"/>
                </a:solidFill>
              </a:rPr>
              <a:t> 2 </a:t>
            </a:r>
            <a:r>
              <a:rPr lang="fr-FR" sz="4000" i="1" dirty="0" err="1" smtClean="0">
                <a:solidFill>
                  <a:srgbClr val="FF0000"/>
                </a:solidFill>
              </a:rPr>
              <a:t>eyes</a:t>
            </a:r>
            <a:r>
              <a:rPr lang="fr-FR" sz="4000" i="1" dirty="0" smtClean="0">
                <a:solidFill>
                  <a:srgbClr val="FF0000"/>
                </a:solidFill>
              </a:rPr>
              <a:t> and 150 </a:t>
            </a:r>
            <a:r>
              <a:rPr lang="fr-FR" sz="4000" i="1" dirty="0" err="1" smtClean="0">
                <a:solidFill>
                  <a:srgbClr val="FF0000"/>
                </a:solidFill>
              </a:rPr>
              <a:t>teeth</a:t>
            </a:r>
            <a:r>
              <a:rPr lang="fr-FR" sz="4000" i="1" dirty="0" smtClean="0">
                <a:solidFill>
                  <a:srgbClr val="FF0000"/>
                </a:solidFill>
              </a:rPr>
              <a:t>?</a:t>
            </a:r>
            <a:endParaRPr lang="ro-RO" sz="4000" i="1" dirty="0">
              <a:solidFill>
                <a:srgbClr val="FF0000"/>
              </a:solidFill>
            </a:endParaRPr>
          </a:p>
        </p:txBody>
      </p:sp>
    </p:spTree>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codil-640.jpg"/>
          <p:cNvPicPr>
            <a:picLocks noGrp="1" noChangeAspect="1"/>
          </p:cNvPicPr>
          <p:nvPr>
            <p:ph idx="1"/>
          </p:nvPr>
        </p:nvPicPr>
        <p:blipFill>
          <a:blip r:embed="rId2" cstate="print"/>
          <a:stretch>
            <a:fillRect/>
          </a:stretch>
        </p:blipFill>
        <p:spPr>
          <a:xfrm>
            <a:off x="1643042" y="2214554"/>
            <a:ext cx="5852583" cy="4389437"/>
          </a:xfrm>
        </p:spPr>
      </p:pic>
      <p:sp>
        <p:nvSpPr>
          <p:cNvPr id="5" name="Rectangle 4"/>
          <p:cNvSpPr/>
          <p:nvPr/>
        </p:nvSpPr>
        <p:spPr>
          <a:xfrm>
            <a:off x="571472" y="928670"/>
            <a:ext cx="7858180" cy="1323439"/>
          </a:xfrm>
          <a:prstGeom prst="rect">
            <a:avLst/>
          </a:prstGeom>
        </p:spPr>
        <p:txBody>
          <a:bodyPr wrap="square">
            <a:spAutoFit/>
          </a:bodyPr>
          <a:lstStyle/>
          <a:p>
            <a:pPr algn="ctr"/>
            <a:r>
              <a:rPr lang="ro-RO" sz="4000" i="1" dirty="0" smtClean="0"/>
              <a:t>Răspuns: Un crocodil</a:t>
            </a:r>
            <a:endParaRPr lang="en-US" sz="4000" i="1" dirty="0" smtClean="0"/>
          </a:p>
          <a:p>
            <a:pPr algn="ctr"/>
            <a:r>
              <a:rPr lang="en-US" sz="4000" i="1" dirty="0" smtClean="0">
                <a:solidFill>
                  <a:srgbClr val="FF0000"/>
                </a:solidFill>
              </a:rPr>
              <a:t>Answer: </a:t>
            </a:r>
            <a:r>
              <a:rPr lang="ro-RO" sz="4000" i="1" dirty="0" smtClean="0">
                <a:solidFill>
                  <a:srgbClr val="FF0000"/>
                </a:solidFill>
              </a:rPr>
              <a:t>A crocodile</a:t>
            </a:r>
            <a:endParaRPr lang="ro-RO" sz="40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858280" cy="6215082"/>
          </a:xfrm>
        </p:spPr>
        <p:txBody>
          <a:bodyPr>
            <a:noAutofit/>
          </a:bodyPr>
          <a:lstStyle/>
          <a:p>
            <a:pPr algn="r"/>
            <a:r>
              <a:rPr lang="it-IT" sz="3600" i="1" dirty="0" smtClean="0"/>
              <a:t>Cine prim</a:t>
            </a:r>
            <a:r>
              <a:rPr lang="ro-RO" sz="3600" i="1" dirty="0" smtClean="0"/>
              <a:t>ă</a:t>
            </a:r>
            <a:r>
              <a:rPr lang="it-IT" sz="3600" i="1" dirty="0" smtClean="0"/>
              <a:t>vara vine </a:t>
            </a:r>
            <a:endParaRPr lang="ro-RO" sz="3600" i="1" dirty="0" smtClean="0"/>
          </a:p>
          <a:p>
            <a:pPr algn="r"/>
            <a:r>
              <a:rPr lang="it-IT" sz="3600" i="1" dirty="0" smtClean="0"/>
              <a:t>De pe meleaguri str</a:t>
            </a:r>
            <a:r>
              <a:rPr lang="ro-RO" sz="3600" i="1" dirty="0" smtClean="0"/>
              <a:t>ă</a:t>
            </a:r>
            <a:r>
              <a:rPr lang="it-IT" sz="3600" i="1" dirty="0" smtClean="0"/>
              <a:t>ine, </a:t>
            </a:r>
            <a:endParaRPr lang="ro-RO" sz="3600" i="1" dirty="0" smtClean="0"/>
          </a:p>
          <a:p>
            <a:pPr algn="r"/>
            <a:r>
              <a:rPr lang="it-IT" sz="3600" i="1" dirty="0" smtClean="0"/>
              <a:t>Are coada furculi</a:t>
            </a:r>
            <a:r>
              <a:rPr lang="ro-RO" sz="3600" i="1" dirty="0" smtClean="0"/>
              <a:t>ţă</a:t>
            </a:r>
            <a:r>
              <a:rPr lang="it-IT" sz="3600" i="1" dirty="0" smtClean="0"/>
              <a:t> </a:t>
            </a:r>
            <a:endParaRPr lang="ro-RO" sz="3600" i="1" dirty="0" smtClean="0"/>
          </a:p>
          <a:p>
            <a:pPr algn="r"/>
            <a:r>
              <a:rPr lang="ro-RO" sz="3600" i="1" dirty="0" smtClean="0"/>
              <a:t>Ş</a:t>
            </a:r>
            <a:r>
              <a:rPr lang="it-IT" sz="3600" i="1" dirty="0" smtClean="0"/>
              <a:t>i-</a:t>
            </a:r>
            <a:r>
              <a:rPr lang="ro-RO" sz="3600" i="1" dirty="0" smtClean="0"/>
              <a:t>ş</a:t>
            </a:r>
            <a:r>
              <a:rPr lang="it-IT" sz="3600" i="1" dirty="0" smtClean="0"/>
              <a:t>i cl</a:t>
            </a:r>
            <a:r>
              <a:rPr lang="ro-RO" sz="3600" i="1" dirty="0" smtClean="0"/>
              <a:t>ă</a:t>
            </a:r>
            <a:r>
              <a:rPr lang="it-IT" sz="3600" i="1" dirty="0" smtClean="0"/>
              <a:t>de</a:t>
            </a:r>
            <a:r>
              <a:rPr lang="ro-RO" sz="3600" i="1" dirty="0" smtClean="0"/>
              <a:t>ş</a:t>
            </a:r>
            <a:r>
              <a:rPr lang="it-IT" sz="3600" i="1" dirty="0" smtClean="0"/>
              <a:t>te od</a:t>
            </a:r>
            <a:r>
              <a:rPr lang="ro-RO" sz="3600" i="1" dirty="0" smtClean="0"/>
              <a:t>ă</a:t>
            </a:r>
            <a:r>
              <a:rPr lang="it-IT" sz="3600" i="1" dirty="0" smtClean="0"/>
              <a:t>i</a:t>
            </a:r>
            <a:r>
              <a:rPr lang="ro-RO" sz="3600" i="1" dirty="0" smtClean="0"/>
              <a:t>ţă</a:t>
            </a:r>
            <a:r>
              <a:rPr lang="it-IT" sz="3600" i="1" dirty="0" smtClean="0"/>
              <a:t>, </a:t>
            </a:r>
            <a:endParaRPr lang="ro-RO" sz="3600" i="1" dirty="0" smtClean="0"/>
          </a:p>
          <a:p>
            <a:pPr algn="r"/>
            <a:r>
              <a:rPr lang="it-IT" sz="3600" i="1" dirty="0" smtClean="0"/>
              <a:t>Sub o strea</a:t>
            </a:r>
            <a:r>
              <a:rPr lang="ro-RO" sz="3600" i="1" dirty="0" smtClean="0"/>
              <a:t>ş</a:t>
            </a:r>
            <a:r>
              <a:rPr lang="it-IT" sz="3600" i="1" dirty="0" smtClean="0"/>
              <a:t>in</a:t>
            </a:r>
            <a:r>
              <a:rPr lang="ro-RO" sz="3600" i="1" dirty="0" smtClean="0"/>
              <a:t>ă</a:t>
            </a:r>
            <a:r>
              <a:rPr lang="it-IT" sz="3600" i="1" dirty="0" smtClean="0"/>
              <a:t> de cas</a:t>
            </a:r>
            <a:r>
              <a:rPr lang="ro-RO" sz="3600" i="1" dirty="0" smtClean="0"/>
              <a:t>ă?</a:t>
            </a:r>
            <a:endParaRPr lang="it-IT" sz="3600" i="1" dirty="0" smtClean="0"/>
          </a:p>
          <a:p>
            <a:r>
              <a:rPr lang="en-US" sz="3600" i="1" dirty="0" smtClean="0">
                <a:solidFill>
                  <a:srgbClr val="FF0000"/>
                </a:solidFill>
              </a:rPr>
              <a:t>Who's coming in spring</a:t>
            </a:r>
          </a:p>
          <a:p>
            <a:r>
              <a:rPr lang="en-US" sz="3600" i="1" dirty="0" smtClean="0">
                <a:solidFill>
                  <a:srgbClr val="FF0000"/>
                </a:solidFill>
              </a:rPr>
              <a:t> from the foreign countries,</a:t>
            </a:r>
          </a:p>
          <a:p>
            <a:r>
              <a:rPr lang="en-US" sz="3600" i="1" dirty="0" smtClean="0">
                <a:solidFill>
                  <a:srgbClr val="FF0000"/>
                </a:solidFill>
              </a:rPr>
              <a:t> has the tail fork, </a:t>
            </a:r>
          </a:p>
          <a:p>
            <a:r>
              <a:rPr lang="ro-RO" sz="3600" i="1" dirty="0" smtClean="0">
                <a:solidFill>
                  <a:srgbClr val="FF0000"/>
                </a:solidFill>
              </a:rPr>
              <a:t> </a:t>
            </a:r>
            <a:r>
              <a:rPr lang="en-US" sz="3600" i="1" dirty="0" smtClean="0">
                <a:solidFill>
                  <a:srgbClr val="FF0000"/>
                </a:solidFill>
              </a:rPr>
              <a:t>and </a:t>
            </a:r>
            <a:r>
              <a:rPr lang="ro-RO" sz="3600" i="1" dirty="0" smtClean="0">
                <a:solidFill>
                  <a:srgbClr val="FF0000"/>
                </a:solidFill>
              </a:rPr>
              <a:t>b</a:t>
            </a:r>
            <a:r>
              <a:rPr lang="en-US" sz="3600" i="1" dirty="0" err="1" smtClean="0">
                <a:solidFill>
                  <a:srgbClr val="FF0000"/>
                </a:solidFill>
              </a:rPr>
              <a:t>uilds</a:t>
            </a:r>
            <a:r>
              <a:rPr lang="en-US" sz="3600" i="1" dirty="0" smtClean="0">
                <a:solidFill>
                  <a:srgbClr val="FF0000"/>
                </a:solidFill>
              </a:rPr>
              <a:t> it’s room,</a:t>
            </a:r>
          </a:p>
          <a:p>
            <a:r>
              <a:rPr lang="en-US" sz="3600" i="1" dirty="0" smtClean="0">
                <a:solidFill>
                  <a:srgbClr val="FF0000"/>
                </a:solidFill>
              </a:rPr>
              <a:t> under a house straitjacket</a:t>
            </a:r>
            <a:r>
              <a:rPr lang="ro-RO" sz="3600" i="1" dirty="0" smtClean="0">
                <a:solidFill>
                  <a:srgbClr val="FF0000"/>
                </a:solidFill>
              </a:rPr>
              <a:t>?</a:t>
            </a:r>
            <a:endParaRPr lang="ro-RO" sz="3600" i="1" dirty="0">
              <a:solidFill>
                <a:srgbClr val="FF0000"/>
              </a:solidFill>
            </a:endParaRPr>
          </a:p>
        </p:txBody>
      </p:sp>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5429288"/>
          </a:xfrm>
        </p:spPr>
        <p:txBody>
          <a:bodyPr>
            <a:noAutofit/>
          </a:bodyPr>
          <a:lstStyle/>
          <a:p>
            <a:pPr lvl="0" algn="ctr"/>
            <a:endParaRPr lang="ro-RO" sz="4000" i="1" dirty="0" smtClean="0"/>
          </a:p>
          <a:p>
            <a:pPr lvl="0" algn="r"/>
            <a:r>
              <a:rPr lang="ro-RO" sz="4000" i="1" dirty="0" smtClean="0"/>
              <a:t>Uneori e alb-pufos, </a:t>
            </a:r>
          </a:p>
          <a:p>
            <a:pPr lvl="0" algn="r"/>
            <a:r>
              <a:rPr lang="ro-RO" sz="4000" i="1" dirty="0" smtClean="0"/>
              <a:t>Alteori gri, încărcat, </a:t>
            </a:r>
          </a:p>
          <a:p>
            <a:pPr lvl="0" algn="r"/>
            <a:r>
              <a:rPr lang="ro-RO" sz="4000" i="1" dirty="0" smtClean="0"/>
              <a:t>Cu picuri ce-i lasă-n jos, </a:t>
            </a:r>
          </a:p>
          <a:p>
            <a:pPr lvl="0" algn="r"/>
            <a:r>
              <a:rPr lang="ro-RO" sz="4000" i="1" dirty="0" smtClean="0"/>
              <a:t>Apoi rostim: "A plouat!“</a:t>
            </a:r>
          </a:p>
          <a:p>
            <a:pPr lvl="0"/>
            <a:r>
              <a:rPr lang="ro-RO" sz="4000" i="1" dirty="0" smtClean="0">
                <a:solidFill>
                  <a:srgbClr val="FF0000"/>
                </a:solidFill>
              </a:rPr>
              <a:t>Sometimes it is fluffy white</a:t>
            </a:r>
          </a:p>
          <a:p>
            <a:pPr lvl="0"/>
            <a:r>
              <a:rPr lang="ro-RO" sz="4000" i="1" dirty="0" smtClean="0">
                <a:solidFill>
                  <a:srgbClr val="FF0000"/>
                </a:solidFill>
              </a:rPr>
              <a:t>Sometimes it is heavy grey </a:t>
            </a:r>
          </a:p>
          <a:p>
            <a:pPr lvl="0"/>
            <a:r>
              <a:rPr lang="ro-RO" sz="4000" i="1" dirty="0" smtClean="0">
                <a:solidFill>
                  <a:srgbClr val="FF0000"/>
                </a:solidFill>
              </a:rPr>
              <a:t>Having drops that fall down</a:t>
            </a:r>
          </a:p>
          <a:p>
            <a:pPr lvl="0"/>
            <a:r>
              <a:rPr lang="ro-RO" sz="4000" i="1" dirty="0" smtClean="0">
                <a:solidFill>
                  <a:srgbClr val="FF0000"/>
                </a:solidFill>
              </a:rPr>
              <a:t>Then we say: </a:t>
            </a:r>
            <a:r>
              <a:rPr lang="en-US" sz="4000" i="1" dirty="0" smtClean="0">
                <a:solidFill>
                  <a:srgbClr val="FF0000"/>
                </a:solidFill>
              </a:rPr>
              <a:t>“It rained!”</a:t>
            </a:r>
            <a:endParaRPr lang="ro-RO" sz="4000" dirty="0" smtClean="0">
              <a:solidFill>
                <a:srgbClr val="FF0000"/>
              </a:solidFill>
            </a:endParaRPr>
          </a:p>
          <a:p>
            <a:pPr>
              <a:buNone/>
            </a:pPr>
            <a:endParaRPr lang="ro-RO" sz="40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ndunicaZHirundoZrusticaZ1_a.jpg"/>
          <p:cNvPicPr>
            <a:picLocks noGrp="1" noChangeAspect="1"/>
          </p:cNvPicPr>
          <p:nvPr>
            <p:ph idx="1"/>
          </p:nvPr>
        </p:nvPicPr>
        <p:blipFill>
          <a:blip r:embed="rId2" cstate="print"/>
          <a:stretch>
            <a:fillRect/>
          </a:stretch>
        </p:blipFill>
        <p:spPr>
          <a:xfrm>
            <a:off x="2357422" y="2143116"/>
            <a:ext cx="4389437" cy="4389437"/>
          </a:xfrm>
        </p:spPr>
      </p:pic>
      <p:sp>
        <p:nvSpPr>
          <p:cNvPr id="5" name="Rectangle 4"/>
          <p:cNvSpPr/>
          <p:nvPr/>
        </p:nvSpPr>
        <p:spPr>
          <a:xfrm>
            <a:off x="1857356" y="785794"/>
            <a:ext cx="5500726" cy="1323439"/>
          </a:xfrm>
          <a:prstGeom prst="rect">
            <a:avLst/>
          </a:prstGeom>
        </p:spPr>
        <p:txBody>
          <a:bodyPr wrap="square">
            <a:spAutoFit/>
          </a:bodyPr>
          <a:lstStyle/>
          <a:p>
            <a:pPr algn="ctr"/>
            <a:r>
              <a:rPr lang="ro-RO" sz="4000" i="1" dirty="0" smtClean="0"/>
              <a:t>Răspuns: Rândunica</a:t>
            </a:r>
            <a:endParaRPr lang="en-US" sz="4000" i="1" dirty="0" smtClean="0"/>
          </a:p>
          <a:p>
            <a:pPr algn="ctr"/>
            <a:r>
              <a:rPr lang="en-US" sz="4000" i="1" dirty="0" smtClean="0">
                <a:solidFill>
                  <a:srgbClr val="FF0000"/>
                </a:solidFill>
              </a:rPr>
              <a:t>Answer: </a:t>
            </a:r>
            <a:r>
              <a:rPr lang="ro-RO" sz="4000" i="1" dirty="0" smtClean="0">
                <a:solidFill>
                  <a:srgbClr val="FF0000"/>
                </a:solidFill>
              </a:rPr>
              <a:t> The swallow</a:t>
            </a:r>
            <a:endParaRPr lang="ro-RO" sz="4000" dirty="0">
              <a:solidFill>
                <a:srgbClr val="FF0000"/>
              </a:solidFill>
            </a:endParaRPr>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401080" cy="4824426"/>
          </a:xfrm>
        </p:spPr>
        <p:txBody>
          <a:bodyPr>
            <a:noAutofit/>
          </a:bodyPr>
          <a:lstStyle/>
          <a:p>
            <a:pPr algn="ctr"/>
            <a:endParaRPr lang="ro-RO" sz="4000" dirty="0" smtClean="0"/>
          </a:p>
          <a:p>
            <a:pPr algn="r"/>
            <a:r>
              <a:rPr lang="vi-VN" sz="4000" dirty="0" smtClean="0"/>
              <a:t> </a:t>
            </a:r>
            <a:r>
              <a:rPr lang="vi-VN" sz="4000" i="1" dirty="0" smtClean="0">
                <a:latin typeface="Constantia" pitchFamily="18" charset="0"/>
              </a:rPr>
              <a:t>Pe geam făureşte flori, </a:t>
            </a:r>
            <a:endParaRPr lang="ro-RO" sz="4000" i="1" dirty="0" smtClean="0">
              <a:latin typeface="Constantia" pitchFamily="18" charset="0"/>
            </a:endParaRPr>
          </a:p>
          <a:p>
            <a:pPr algn="r"/>
            <a:r>
              <a:rPr lang="vi-VN" sz="4000" i="1" dirty="0" smtClean="0">
                <a:latin typeface="Constantia" pitchFamily="18" charset="0"/>
              </a:rPr>
              <a:t>Iar în obrăjori, bujori.</a:t>
            </a:r>
            <a:endParaRPr lang="en-US" sz="4000" i="1" dirty="0" smtClean="0">
              <a:latin typeface="Constantia" pitchFamily="18" charset="0"/>
            </a:endParaRPr>
          </a:p>
          <a:p>
            <a:pPr>
              <a:buNone/>
            </a:pPr>
            <a:endParaRPr lang="ro-RO" sz="4000" i="1" dirty="0" smtClean="0">
              <a:solidFill>
                <a:srgbClr val="FF0000"/>
              </a:solidFill>
              <a:latin typeface="Constantia" pitchFamily="18" charset="0"/>
            </a:endParaRPr>
          </a:p>
          <a:p>
            <a:r>
              <a:rPr lang="en-US" sz="4000" i="1" dirty="0" smtClean="0">
                <a:solidFill>
                  <a:srgbClr val="FF0000"/>
                </a:solidFill>
                <a:latin typeface="Constantia" pitchFamily="18" charset="0"/>
              </a:rPr>
              <a:t>On the window it makes flowers,</a:t>
            </a:r>
          </a:p>
          <a:p>
            <a:r>
              <a:rPr lang="en-US" sz="4000" i="1" dirty="0" smtClean="0">
                <a:solidFill>
                  <a:srgbClr val="FF0000"/>
                </a:solidFill>
                <a:latin typeface="Constantia" pitchFamily="18" charset="0"/>
              </a:rPr>
              <a:t>And on the face, roses.</a:t>
            </a:r>
            <a:r>
              <a:rPr lang="vi-VN" sz="4000" i="1" dirty="0" smtClean="0">
                <a:solidFill>
                  <a:srgbClr val="FF0000"/>
                </a:solidFill>
                <a:latin typeface="Constantia" pitchFamily="18" charset="0"/>
              </a:rPr>
              <a:t/>
            </a:r>
            <a:br>
              <a:rPr lang="vi-VN" sz="4000" i="1" dirty="0" smtClean="0">
                <a:solidFill>
                  <a:srgbClr val="FF0000"/>
                </a:solidFill>
                <a:latin typeface="Constantia" pitchFamily="18" charset="0"/>
              </a:rPr>
            </a:br>
            <a:endParaRPr lang="ro-RO" sz="4000" i="1" dirty="0">
              <a:solidFill>
                <a:srgbClr val="FF0000"/>
              </a:solidFill>
              <a:latin typeface="Constantia" pitchFamily="18" charset="0"/>
            </a:endParaRP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71604" y="2285992"/>
            <a:ext cx="5715040" cy="4281910"/>
          </a:xfrm>
          <a:prstGeom prst="rect">
            <a:avLst/>
          </a:prstGeom>
          <a:noFill/>
          <a:ln w="9525">
            <a:noFill/>
            <a:miter lim="800000"/>
            <a:headEnd/>
            <a:tailEnd/>
          </a:ln>
          <a:effectLst/>
        </p:spPr>
      </p:pic>
      <p:sp>
        <p:nvSpPr>
          <p:cNvPr id="4" name="Rectangle 3"/>
          <p:cNvSpPr/>
          <p:nvPr/>
        </p:nvSpPr>
        <p:spPr>
          <a:xfrm>
            <a:off x="2285984" y="857232"/>
            <a:ext cx="4572000" cy="1323439"/>
          </a:xfrm>
          <a:prstGeom prst="rect">
            <a:avLst/>
          </a:prstGeom>
        </p:spPr>
        <p:txBody>
          <a:bodyPr>
            <a:spAutoFit/>
          </a:bodyPr>
          <a:lstStyle/>
          <a:p>
            <a:pPr algn="ctr"/>
            <a:r>
              <a:rPr lang="ro-RO" sz="4000" i="1" dirty="0" smtClean="0"/>
              <a:t>Răspuns: Gerul</a:t>
            </a:r>
            <a:endParaRPr lang="en-US" sz="4000" i="1" dirty="0" smtClean="0"/>
          </a:p>
          <a:p>
            <a:pPr algn="ctr"/>
            <a:r>
              <a:rPr lang="en-US" sz="4000" i="1" dirty="0" smtClean="0">
                <a:solidFill>
                  <a:srgbClr val="FF0000"/>
                </a:solidFill>
              </a:rPr>
              <a:t>Answer: </a:t>
            </a:r>
            <a:r>
              <a:rPr lang="ro-RO" sz="4000" i="1" dirty="0" smtClean="0">
                <a:solidFill>
                  <a:srgbClr val="FF0000"/>
                </a:solidFill>
              </a:rPr>
              <a:t>Frost</a:t>
            </a:r>
            <a:endParaRPr lang="ro-RO" sz="4000" dirty="0">
              <a:solidFill>
                <a:srgbClr val="FF0000"/>
              </a:solidFill>
            </a:endParaRPr>
          </a:p>
        </p:txBody>
      </p:sp>
    </p:spTree>
  </p:cSld>
  <p:clrMapOvr>
    <a:masterClrMapping/>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967302"/>
          </a:xfrm>
        </p:spPr>
        <p:txBody>
          <a:bodyPr>
            <a:normAutofit/>
          </a:bodyPr>
          <a:lstStyle/>
          <a:p>
            <a:pPr marL="742950" indent="-742950" algn="ctr">
              <a:buNone/>
            </a:pPr>
            <a:endParaRPr lang="ro-RO" sz="3600" dirty="0" smtClean="0"/>
          </a:p>
          <a:p>
            <a:pPr marL="742950" indent="-742950" algn="r">
              <a:buFont typeface="Arial" pitchFamily="34" charset="0"/>
              <a:buChar char="•"/>
            </a:pPr>
            <a:r>
              <a:rPr lang="pt-BR" sz="4000" i="1" dirty="0" smtClean="0"/>
              <a:t>Are zeci de ace groase</a:t>
            </a:r>
            <a:endParaRPr lang="ro-RO" sz="4000" i="1" dirty="0" smtClean="0"/>
          </a:p>
          <a:p>
            <a:pPr marL="742950" indent="-742950" algn="r">
              <a:buFont typeface="Arial" pitchFamily="34" charset="0"/>
              <a:buChar char="•"/>
            </a:pPr>
            <a:r>
              <a:rPr lang="pt-BR" sz="4000" i="1" dirty="0" smtClean="0"/>
              <a:t>Dar nu ţese nici nu coase.</a:t>
            </a:r>
          </a:p>
          <a:p>
            <a:pPr marL="742950" indent="-742950" algn="ctr">
              <a:buNone/>
            </a:pPr>
            <a:endParaRPr lang="ro-RO" sz="4000" i="1" dirty="0" smtClean="0"/>
          </a:p>
          <a:p>
            <a:pPr marL="742950" indent="-742950">
              <a:buFont typeface="Arial" pitchFamily="34" charset="0"/>
              <a:buChar char="•"/>
            </a:pPr>
            <a:r>
              <a:rPr lang="pt-BR" sz="4000" i="1" dirty="0" smtClean="0">
                <a:solidFill>
                  <a:srgbClr val="FF0000"/>
                </a:solidFill>
              </a:rPr>
              <a:t>It has tens of thick needles</a:t>
            </a:r>
            <a:endParaRPr lang="ro-RO" sz="4000" i="1" dirty="0" smtClean="0">
              <a:solidFill>
                <a:srgbClr val="FF0000"/>
              </a:solidFill>
            </a:endParaRPr>
          </a:p>
          <a:p>
            <a:pPr marL="742950" indent="-742950">
              <a:buFont typeface="Arial" pitchFamily="34" charset="0"/>
              <a:buChar char="•"/>
            </a:pPr>
            <a:r>
              <a:rPr lang="pt-BR" sz="4000" i="1" dirty="0" smtClean="0">
                <a:solidFill>
                  <a:srgbClr val="FF0000"/>
                </a:solidFill>
              </a:rPr>
              <a:t>But it neither sews, nor weaves.</a:t>
            </a:r>
            <a:r>
              <a:rPr lang="pt-BR" sz="3600" dirty="0" smtClean="0">
                <a:solidFill>
                  <a:srgbClr val="FF0000"/>
                </a:solidFill>
              </a:rPr>
              <a:t/>
            </a:r>
            <a:br>
              <a:rPr lang="pt-BR" sz="3600" dirty="0" smtClean="0">
                <a:solidFill>
                  <a:srgbClr val="FF0000"/>
                </a:solidFill>
              </a:rPr>
            </a:br>
            <a:endParaRPr lang="ro-RO" sz="3600" dirty="0">
              <a:solidFill>
                <a:srgbClr val="FF0000"/>
              </a:solidFill>
            </a:endParaRPr>
          </a:p>
        </p:txBody>
      </p:sp>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071538" y="2285992"/>
            <a:ext cx="7023099" cy="4389437"/>
          </a:xfrm>
          <a:prstGeom prst="rect">
            <a:avLst/>
          </a:prstGeom>
          <a:noFill/>
          <a:ln w="9525">
            <a:noFill/>
            <a:miter lim="800000"/>
            <a:headEnd/>
            <a:tailEnd/>
          </a:ln>
          <a:effectLst/>
        </p:spPr>
      </p:pic>
      <p:sp>
        <p:nvSpPr>
          <p:cNvPr id="4" name="Rectangle 3"/>
          <p:cNvSpPr/>
          <p:nvPr/>
        </p:nvSpPr>
        <p:spPr>
          <a:xfrm>
            <a:off x="857224" y="928670"/>
            <a:ext cx="7643866" cy="1323439"/>
          </a:xfrm>
          <a:prstGeom prst="rect">
            <a:avLst/>
          </a:prstGeom>
        </p:spPr>
        <p:txBody>
          <a:bodyPr wrap="square">
            <a:spAutoFit/>
          </a:bodyPr>
          <a:lstStyle/>
          <a:p>
            <a:pPr algn="ctr"/>
            <a:r>
              <a:rPr lang="ro-RO" sz="4000" i="1" dirty="0" smtClean="0"/>
              <a:t>Răspuns: Ariciul</a:t>
            </a:r>
            <a:endParaRPr lang="en-US" sz="4000" i="1" dirty="0" smtClean="0"/>
          </a:p>
          <a:p>
            <a:pPr algn="ctr"/>
            <a:r>
              <a:rPr lang="en-US" sz="4000" i="1" dirty="0" smtClean="0">
                <a:solidFill>
                  <a:srgbClr val="FF0000"/>
                </a:solidFill>
              </a:rPr>
              <a:t>Answer: </a:t>
            </a:r>
            <a:r>
              <a:rPr lang="ro-RO" sz="4000" i="1" dirty="0" smtClean="0">
                <a:solidFill>
                  <a:srgbClr val="FF0000"/>
                </a:solidFill>
              </a:rPr>
              <a:t>The hedgehog</a:t>
            </a:r>
            <a:endParaRPr lang="ro-RO" sz="4000" dirty="0">
              <a:solidFill>
                <a:srgbClr val="FF0000"/>
              </a:solidFill>
            </a:endParaRPr>
          </a:p>
        </p:txBody>
      </p:sp>
    </p:spTree>
  </p:cSld>
  <p:clrMapOvr>
    <a:masterClrMapping/>
  </p:clrMapOvr>
  <p:transition spd="slow">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929222"/>
          </a:xfrm>
        </p:spPr>
        <p:txBody>
          <a:bodyPr>
            <a:normAutofit lnSpcReduction="10000"/>
          </a:bodyPr>
          <a:lstStyle/>
          <a:p>
            <a:pPr algn="ctr"/>
            <a:endParaRPr lang="ro-RO" sz="4000" dirty="0" smtClean="0"/>
          </a:p>
          <a:p>
            <a:pPr algn="r">
              <a:buFont typeface="Arial" pitchFamily="34" charset="0"/>
              <a:buChar char="•"/>
            </a:pPr>
            <a:r>
              <a:rPr lang="it-IT" sz="4000" i="1" dirty="0" smtClean="0"/>
              <a:t>Patru picioare are </a:t>
            </a:r>
            <a:endParaRPr lang="ro-RO" sz="4000" i="1" dirty="0" smtClean="0"/>
          </a:p>
          <a:p>
            <a:pPr algn="r">
              <a:buFont typeface="Arial" pitchFamily="34" charset="0"/>
              <a:buChar char="•"/>
            </a:pPr>
            <a:r>
              <a:rPr lang="it-IT" sz="4000" i="1" dirty="0" smtClean="0"/>
              <a:t>Să şi le mişte </a:t>
            </a:r>
            <a:endParaRPr lang="ro-RO" sz="4000" i="1" dirty="0" smtClean="0"/>
          </a:p>
          <a:p>
            <a:pPr algn="r">
              <a:buFont typeface="Arial" pitchFamily="34" charset="0"/>
              <a:buChar char="•"/>
            </a:pPr>
            <a:r>
              <a:rPr lang="it-IT" sz="4000" i="1" dirty="0" smtClean="0"/>
              <a:t>Nu e în stare</a:t>
            </a:r>
            <a:r>
              <a:rPr lang="ro-RO" sz="4000" i="1" dirty="0" smtClean="0"/>
              <a:t>.</a:t>
            </a:r>
            <a:endParaRPr lang="it-IT" sz="4000" i="1" dirty="0" smtClean="0"/>
          </a:p>
          <a:p>
            <a:pPr>
              <a:buFont typeface="Arial" pitchFamily="34" charset="0"/>
              <a:buChar char="•"/>
            </a:pPr>
            <a:r>
              <a:rPr lang="it-IT" sz="4000" i="1" dirty="0" smtClean="0">
                <a:solidFill>
                  <a:srgbClr val="FF0000"/>
                </a:solidFill>
              </a:rPr>
              <a:t>It has 4 legs</a:t>
            </a:r>
          </a:p>
          <a:p>
            <a:pPr>
              <a:buFont typeface="Arial" pitchFamily="34" charset="0"/>
              <a:buChar char="•"/>
            </a:pPr>
            <a:r>
              <a:rPr lang="it-IT" sz="4000" i="1" dirty="0" smtClean="0">
                <a:solidFill>
                  <a:srgbClr val="FF0000"/>
                </a:solidFill>
              </a:rPr>
              <a:t>To move them</a:t>
            </a:r>
          </a:p>
          <a:p>
            <a:pPr>
              <a:buFont typeface="Arial" pitchFamily="34" charset="0"/>
              <a:buChar char="•"/>
            </a:pPr>
            <a:r>
              <a:rPr lang="it-IT" sz="4000" i="1" dirty="0" smtClean="0">
                <a:solidFill>
                  <a:srgbClr val="FF0000"/>
                </a:solidFill>
              </a:rPr>
              <a:t>It cannot.</a:t>
            </a:r>
            <a:endParaRPr lang="ro-RO" sz="4000" i="1" dirty="0">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nsa de colorat Obiecte din casa 1668.gif"/>
          <p:cNvPicPr>
            <a:picLocks noGrp="1" noChangeAspect="1"/>
          </p:cNvPicPr>
          <p:nvPr>
            <p:ph idx="1"/>
          </p:nvPr>
        </p:nvPicPr>
        <p:blipFill>
          <a:blip r:embed="rId2" cstate="print"/>
          <a:stretch>
            <a:fillRect/>
          </a:stretch>
        </p:blipFill>
        <p:spPr>
          <a:xfrm>
            <a:off x="2928926" y="2214554"/>
            <a:ext cx="3263847" cy="4389437"/>
          </a:xfrm>
        </p:spPr>
      </p:pic>
      <p:sp>
        <p:nvSpPr>
          <p:cNvPr id="4" name="Rectangle 3"/>
          <p:cNvSpPr/>
          <p:nvPr/>
        </p:nvSpPr>
        <p:spPr>
          <a:xfrm>
            <a:off x="2214546" y="857232"/>
            <a:ext cx="4572000" cy="1323439"/>
          </a:xfrm>
          <a:prstGeom prst="rect">
            <a:avLst/>
          </a:prstGeom>
        </p:spPr>
        <p:txBody>
          <a:bodyPr>
            <a:spAutoFit/>
          </a:bodyPr>
          <a:lstStyle/>
          <a:p>
            <a:pPr algn="ctr"/>
            <a:r>
              <a:rPr lang="ro-RO" sz="4000" i="1" dirty="0" smtClean="0"/>
              <a:t>Răspuns: Scaunul</a:t>
            </a:r>
            <a:endParaRPr lang="en-US" sz="4000" i="1" dirty="0" smtClean="0"/>
          </a:p>
          <a:p>
            <a:pPr algn="ctr"/>
            <a:r>
              <a:rPr lang="en-US" sz="4000" i="1" dirty="0" smtClean="0">
                <a:solidFill>
                  <a:srgbClr val="FF0000"/>
                </a:solidFill>
              </a:rPr>
              <a:t>Answer: </a:t>
            </a:r>
            <a:r>
              <a:rPr lang="ro-RO" sz="4000" i="1" dirty="0" smtClean="0">
                <a:solidFill>
                  <a:srgbClr val="FF0000"/>
                </a:solidFill>
              </a:rPr>
              <a:t>The chair</a:t>
            </a:r>
            <a:endParaRPr lang="ro-RO" sz="4000" dirty="0">
              <a:solidFill>
                <a:srgbClr val="FF0000"/>
              </a:solidFill>
            </a:endParaRPr>
          </a:p>
        </p:txBody>
      </p:sp>
    </p:spTree>
  </p:cSld>
  <p:clrMapOvr>
    <a:masterClrMapping/>
  </p:clrMapOvr>
  <p:transition spd="slow">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472518" cy="5395930"/>
          </a:xfrm>
        </p:spPr>
        <p:txBody>
          <a:bodyPr>
            <a:normAutofit/>
          </a:bodyPr>
          <a:lstStyle/>
          <a:p>
            <a:pPr algn="r">
              <a:buFont typeface="Arial" pitchFamily="34" charset="0"/>
              <a:buChar char="•"/>
            </a:pPr>
            <a:r>
              <a:rPr lang="vi-VN" sz="3600" i="1" dirty="0" smtClean="0">
                <a:latin typeface="Constantia" pitchFamily="18" charset="0"/>
              </a:rPr>
              <a:t>Nu e cal, dar are coamă </a:t>
            </a:r>
            <a:endParaRPr lang="ro-RO" sz="3600" i="1" dirty="0" smtClean="0">
              <a:latin typeface="Constantia" pitchFamily="18" charset="0"/>
            </a:endParaRPr>
          </a:p>
          <a:p>
            <a:pPr algn="r">
              <a:buFont typeface="Arial" pitchFamily="34" charset="0"/>
              <a:buChar char="•"/>
            </a:pPr>
            <a:r>
              <a:rPr lang="vi-VN" sz="3600" i="1" dirty="0" smtClean="0">
                <a:latin typeface="Constantia" pitchFamily="18" charset="0"/>
              </a:rPr>
              <a:t>Și-i puternic fără seamă, </a:t>
            </a:r>
            <a:endParaRPr lang="ro-RO" sz="3600" i="1" dirty="0" smtClean="0">
              <a:latin typeface="Constantia" pitchFamily="18" charset="0"/>
            </a:endParaRPr>
          </a:p>
          <a:p>
            <a:pPr algn="r">
              <a:buFont typeface="Arial" pitchFamily="34" charset="0"/>
              <a:buChar char="•"/>
            </a:pPr>
            <a:r>
              <a:rPr lang="vi-VN" sz="3600" i="1" dirty="0" smtClean="0">
                <a:latin typeface="Constantia" pitchFamily="18" charset="0"/>
              </a:rPr>
              <a:t>Îl ghicești ușor, c</a:t>
            </a:r>
            <a:r>
              <a:rPr lang="ro-RO" sz="3600" i="1" dirty="0" smtClean="0">
                <a:latin typeface="Constantia" pitchFamily="18" charset="0"/>
              </a:rPr>
              <a:t>â</a:t>
            </a:r>
            <a:r>
              <a:rPr lang="vi-VN" sz="3600" i="1" dirty="0" smtClean="0">
                <a:latin typeface="Constantia" pitchFamily="18" charset="0"/>
              </a:rPr>
              <a:t>nd vrei, </a:t>
            </a:r>
            <a:endParaRPr lang="ro-RO" sz="3600" i="1" dirty="0" smtClean="0">
              <a:latin typeface="Constantia" pitchFamily="18" charset="0"/>
            </a:endParaRPr>
          </a:p>
          <a:p>
            <a:pPr algn="r">
              <a:buNone/>
            </a:pPr>
            <a:r>
              <a:rPr lang="vi-VN" sz="3600" i="1" dirty="0" smtClean="0">
                <a:latin typeface="Constantia" pitchFamily="18" charset="0"/>
              </a:rPr>
              <a:t>Că e scris pe banii mei!</a:t>
            </a:r>
            <a:endParaRPr lang="en-US" sz="3600" i="1" dirty="0" smtClean="0">
              <a:latin typeface="Constantia" pitchFamily="18" charset="0"/>
            </a:endParaRPr>
          </a:p>
          <a:p>
            <a:pPr>
              <a:buFont typeface="Arial" pitchFamily="34" charset="0"/>
              <a:buChar char="•"/>
            </a:pPr>
            <a:r>
              <a:rPr lang="en-US" sz="3600" i="1" dirty="0" smtClean="0">
                <a:solidFill>
                  <a:srgbClr val="FF0000"/>
                </a:solidFill>
                <a:latin typeface="Constantia" pitchFamily="18" charset="0"/>
              </a:rPr>
              <a:t>It’s not horse, but it has mane</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And it has great power,</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You guess it easily, if you want,</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As is written on my money</a:t>
            </a:r>
            <a:r>
              <a:rPr lang="ro-RO" sz="3600" i="1" dirty="0" smtClean="0">
                <a:solidFill>
                  <a:srgbClr val="FF0000"/>
                </a:solidFill>
                <a:latin typeface="Constantia" pitchFamily="18" charset="0"/>
              </a:rPr>
              <a:t>!</a:t>
            </a:r>
            <a:endParaRPr lang="ro-RO" sz="3600" i="1" dirty="0">
              <a:solidFill>
                <a:srgbClr val="FF0000"/>
              </a:solidFill>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ni-leu.jpg"/>
          <p:cNvPicPr>
            <a:picLocks noGrp="1" noChangeAspect="1"/>
          </p:cNvPicPr>
          <p:nvPr>
            <p:ph idx="1"/>
          </p:nvPr>
        </p:nvPicPr>
        <p:blipFill>
          <a:blip r:embed="rId2" cstate="print"/>
          <a:stretch>
            <a:fillRect/>
          </a:stretch>
        </p:blipFill>
        <p:spPr>
          <a:xfrm>
            <a:off x="1643042" y="1933162"/>
            <a:ext cx="6215106" cy="4661330"/>
          </a:xfrm>
        </p:spPr>
      </p:pic>
      <p:sp>
        <p:nvSpPr>
          <p:cNvPr id="6" name="Rectangle 5"/>
          <p:cNvSpPr/>
          <p:nvPr/>
        </p:nvSpPr>
        <p:spPr>
          <a:xfrm>
            <a:off x="2071670" y="714356"/>
            <a:ext cx="5072098" cy="1323439"/>
          </a:xfrm>
          <a:prstGeom prst="rect">
            <a:avLst/>
          </a:prstGeom>
        </p:spPr>
        <p:txBody>
          <a:bodyPr wrap="square">
            <a:spAutoFit/>
          </a:bodyPr>
          <a:lstStyle/>
          <a:p>
            <a:pPr algn="ctr"/>
            <a:r>
              <a:rPr lang="ro-RO" sz="4000" i="1" dirty="0" smtClean="0"/>
              <a:t>Răspuns: Leul</a:t>
            </a:r>
            <a:endParaRPr lang="en-US" sz="4000" i="1" dirty="0" smtClean="0"/>
          </a:p>
          <a:p>
            <a:pPr algn="ctr"/>
            <a:r>
              <a:rPr lang="en-US" sz="4000" i="1" dirty="0" smtClean="0">
                <a:solidFill>
                  <a:srgbClr val="FF0000"/>
                </a:solidFill>
              </a:rPr>
              <a:t>Answer: </a:t>
            </a:r>
            <a:r>
              <a:rPr lang="ro-RO" sz="4000" i="1" dirty="0" smtClean="0">
                <a:solidFill>
                  <a:srgbClr val="FF0000"/>
                </a:solidFill>
              </a:rPr>
              <a:t>The lion</a:t>
            </a:r>
            <a:endParaRPr lang="ro-RO" sz="4000" dirty="0">
              <a:solidFill>
                <a:srgbClr val="FF0000"/>
              </a:solidFill>
            </a:endParaRPr>
          </a:p>
        </p:txBody>
      </p:sp>
    </p:spTree>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a:bodyPr>
          <a:lstStyle/>
          <a:p>
            <a:pPr algn="r">
              <a:buFont typeface="Arial" pitchFamily="34" charset="0"/>
              <a:buChar char="•"/>
            </a:pPr>
            <a:r>
              <a:rPr lang="vi-VN" sz="3600" i="1" dirty="0" smtClean="0">
                <a:latin typeface="Constantia" pitchFamily="18" charset="0"/>
              </a:rPr>
              <a:t>Are blana mătăsoasă,</a:t>
            </a:r>
            <a:endParaRPr lang="ro-RO" sz="3600" i="1" dirty="0" smtClean="0">
              <a:latin typeface="Constantia" pitchFamily="18" charset="0"/>
            </a:endParaRPr>
          </a:p>
          <a:p>
            <a:pPr algn="r">
              <a:buFont typeface="Arial" pitchFamily="34" charset="0"/>
              <a:buChar char="•"/>
            </a:pPr>
            <a:r>
              <a:rPr lang="vi-VN" sz="3600" i="1" dirty="0" smtClean="0">
                <a:latin typeface="Constantia" pitchFamily="18" charset="0"/>
              </a:rPr>
              <a:t>La căldură toarce-n casă;</a:t>
            </a:r>
            <a:endParaRPr lang="ro-RO" sz="3600" i="1" dirty="0" smtClean="0">
              <a:latin typeface="Constantia" pitchFamily="18" charset="0"/>
            </a:endParaRPr>
          </a:p>
          <a:p>
            <a:pPr algn="r">
              <a:buFont typeface="Arial" pitchFamily="34" charset="0"/>
              <a:buChar char="•"/>
            </a:pPr>
            <a:r>
              <a:rPr lang="vi-VN" sz="3600" i="1" dirty="0" smtClean="0">
                <a:latin typeface="Constantia" pitchFamily="18" charset="0"/>
              </a:rPr>
              <a:t>La l</a:t>
            </a:r>
            <a:r>
              <a:rPr lang="ro-RO" sz="3600" i="1" dirty="0" smtClean="0">
                <a:latin typeface="Constantia" pitchFamily="18" charset="0"/>
              </a:rPr>
              <a:t>ă</a:t>
            </a:r>
            <a:r>
              <a:rPr lang="vi-VN" sz="3600" i="1" dirty="0" smtClean="0">
                <a:latin typeface="Constantia" pitchFamily="18" charset="0"/>
              </a:rPr>
              <a:t>buțe-are gheruțe – </a:t>
            </a:r>
            <a:br>
              <a:rPr lang="vi-VN" sz="3600" i="1" dirty="0" smtClean="0">
                <a:latin typeface="Constantia" pitchFamily="18" charset="0"/>
              </a:rPr>
            </a:br>
            <a:r>
              <a:rPr lang="vi-VN" sz="3600" i="1" dirty="0" smtClean="0">
                <a:latin typeface="Constantia" pitchFamily="18" charset="0"/>
              </a:rPr>
              <a:t>Stau ascunse în pernuțe.</a:t>
            </a:r>
            <a:endParaRPr lang="en-US" sz="3600" i="1" dirty="0" smtClean="0">
              <a:latin typeface="Constantia" pitchFamily="18" charset="0"/>
            </a:endParaRPr>
          </a:p>
          <a:p>
            <a:pPr>
              <a:buFont typeface="Arial" pitchFamily="34" charset="0"/>
              <a:buChar char="•"/>
            </a:pPr>
            <a:r>
              <a:rPr lang="en-US" sz="3600" i="1" dirty="0" smtClean="0">
                <a:solidFill>
                  <a:srgbClr val="FF0000"/>
                </a:solidFill>
                <a:latin typeface="Constantia" pitchFamily="18" charset="0"/>
              </a:rPr>
              <a:t>It has a fluffy fur,</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When it’s warm it weaves inside;</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It has claws at its paws –</a:t>
            </a:r>
            <a:endParaRPr lang="ro-RO" sz="3600" i="1" dirty="0" smtClean="0">
              <a:solidFill>
                <a:srgbClr val="FF0000"/>
              </a:solidFill>
              <a:latin typeface="Constantia" pitchFamily="18" charset="0"/>
            </a:endParaRPr>
          </a:p>
          <a:p>
            <a:pPr>
              <a:buFont typeface="Arial" pitchFamily="34" charset="0"/>
              <a:buChar char="•"/>
            </a:pPr>
            <a:r>
              <a:rPr lang="en-US" sz="3600" i="1" dirty="0" smtClean="0">
                <a:solidFill>
                  <a:srgbClr val="FF0000"/>
                </a:solidFill>
                <a:latin typeface="Constantia" pitchFamily="18" charset="0"/>
              </a:rPr>
              <a:t>Hidden inside.</a:t>
            </a:r>
            <a:endParaRPr lang="ro-RO" sz="3600" i="1" dirty="0">
              <a:solidFill>
                <a:srgbClr val="FF0000"/>
              </a:solidFill>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ro-RO" sz="4000" i="1" dirty="0" smtClean="0"/>
              <a:t>Răspuns: Norul</a:t>
            </a:r>
            <a:endParaRPr lang="en-US" sz="4000" i="1" dirty="0" smtClean="0"/>
          </a:p>
          <a:p>
            <a:pPr algn="ctr"/>
            <a:r>
              <a:rPr lang="en-US" sz="4000" i="1" dirty="0" smtClean="0">
                <a:solidFill>
                  <a:srgbClr val="FF0000"/>
                </a:solidFill>
              </a:rPr>
              <a:t>Answer: The cloud</a:t>
            </a:r>
            <a:endParaRPr lang="ro-RO" sz="4000" dirty="0">
              <a:solidFill>
                <a:srgbClr val="FF0000"/>
              </a:solidFill>
            </a:endParaRPr>
          </a:p>
        </p:txBody>
      </p:sp>
      <p:sp>
        <p:nvSpPr>
          <p:cNvPr id="4" name="Cloud Callout 3"/>
          <p:cNvSpPr/>
          <p:nvPr/>
        </p:nvSpPr>
        <p:spPr>
          <a:xfrm>
            <a:off x="2786050" y="3357562"/>
            <a:ext cx="3571900" cy="2357454"/>
          </a:xfrm>
          <a:prstGeom prst="cloud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o-RO"/>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sica.jpg"/>
          <p:cNvPicPr>
            <a:picLocks noGrp="1" noChangeAspect="1"/>
          </p:cNvPicPr>
          <p:nvPr>
            <p:ph idx="1"/>
          </p:nvPr>
        </p:nvPicPr>
        <p:blipFill>
          <a:blip r:embed="rId2" cstate="print"/>
          <a:stretch>
            <a:fillRect/>
          </a:stretch>
        </p:blipFill>
        <p:spPr>
          <a:xfrm>
            <a:off x="2714612" y="2214554"/>
            <a:ext cx="3786214" cy="4373730"/>
          </a:xfrm>
        </p:spPr>
      </p:pic>
      <p:sp>
        <p:nvSpPr>
          <p:cNvPr id="6" name="Rectangle 5"/>
          <p:cNvSpPr/>
          <p:nvPr/>
        </p:nvSpPr>
        <p:spPr>
          <a:xfrm>
            <a:off x="2214546" y="714356"/>
            <a:ext cx="4572000" cy="1323439"/>
          </a:xfrm>
          <a:prstGeom prst="rect">
            <a:avLst/>
          </a:prstGeom>
        </p:spPr>
        <p:txBody>
          <a:bodyPr>
            <a:spAutoFit/>
          </a:bodyPr>
          <a:lstStyle/>
          <a:p>
            <a:pPr algn="ctr"/>
            <a:r>
              <a:rPr lang="ro-RO" sz="4000" i="1" dirty="0" smtClean="0"/>
              <a:t>Răspuns: Pisica</a:t>
            </a:r>
            <a:endParaRPr lang="en-US" sz="4000" i="1" dirty="0" smtClean="0"/>
          </a:p>
          <a:p>
            <a:pPr algn="ctr"/>
            <a:r>
              <a:rPr lang="en-US" sz="4000" i="1" dirty="0" smtClean="0">
                <a:solidFill>
                  <a:srgbClr val="FF0000"/>
                </a:solidFill>
              </a:rPr>
              <a:t>Answer: </a:t>
            </a:r>
            <a:r>
              <a:rPr lang="ro-RO" sz="4000" i="1" dirty="0" smtClean="0">
                <a:solidFill>
                  <a:srgbClr val="FF0000"/>
                </a:solidFill>
              </a:rPr>
              <a:t>The cat</a:t>
            </a:r>
            <a:endParaRPr lang="ro-RO" sz="4000" dirty="0">
              <a:solidFill>
                <a:srgbClr val="FF0000"/>
              </a:solidFill>
            </a:endParaRPr>
          </a:p>
        </p:txBody>
      </p:sp>
    </p:spTree>
  </p:cSld>
  <p:clrMapOvr>
    <a:masterClrMapping/>
  </p:clrMapOvr>
  <p:transition spd="slow">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736"/>
            <a:ext cx="8229600" cy="4389120"/>
          </a:xfrm>
        </p:spPr>
        <p:txBody>
          <a:bodyPr>
            <a:normAutofit/>
          </a:bodyPr>
          <a:lstStyle/>
          <a:p>
            <a:pPr algn="r"/>
            <a:r>
              <a:rPr lang="ro-RO" sz="4000" i="1" dirty="0" smtClean="0"/>
              <a:t>Iarna fuge,</a:t>
            </a:r>
          </a:p>
          <a:p>
            <a:pPr algn="r"/>
            <a:r>
              <a:rPr lang="ro-RO" sz="4000" i="1" dirty="0" smtClean="0"/>
              <a:t>Vara zace.</a:t>
            </a:r>
          </a:p>
          <a:p>
            <a:pPr>
              <a:buNone/>
            </a:pPr>
            <a:endParaRPr lang="en-US" sz="4000" i="1" dirty="0" smtClean="0"/>
          </a:p>
          <a:p>
            <a:r>
              <a:rPr lang="en-US" sz="4000" i="1" dirty="0" smtClean="0">
                <a:solidFill>
                  <a:srgbClr val="FF0000"/>
                </a:solidFill>
              </a:rPr>
              <a:t>In winter it runs,</a:t>
            </a:r>
          </a:p>
          <a:p>
            <a:r>
              <a:rPr lang="en-US" sz="4000" i="1" dirty="0" smtClean="0">
                <a:solidFill>
                  <a:srgbClr val="FF0000"/>
                </a:solidFill>
              </a:rPr>
              <a:t>In summer it sleeps.</a:t>
            </a:r>
            <a:endParaRPr lang="ro-RO" sz="4000" i="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nie-lemn.jpg"/>
          <p:cNvPicPr>
            <a:picLocks noGrp="1" noChangeAspect="1"/>
          </p:cNvPicPr>
          <p:nvPr>
            <p:ph idx="1"/>
          </p:nvPr>
        </p:nvPicPr>
        <p:blipFill>
          <a:blip r:embed="rId2" cstate="print"/>
          <a:stretch>
            <a:fillRect/>
          </a:stretch>
        </p:blipFill>
        <p:spPr>
          <a:xfrm>
            <a:off x="1190625" y="1948656"/>
            <a:ext cx="6762750" cy="4362450"/>
          </a:xfrm>
        </p:spPr>
      </p:pic>
      <p:sp>
        <p:nvSpPr>
          <p:cNvPr id="5" name="Rectangle 4"/>
          <p:cNvSpPr/>
          <p:nvPr/>
        </p:nvSpPr>
        <p:spPr>
          <a:xfrm>
            <a:off x="2214546" y="714356"/>
            <a:ext cx="4572000" cy="1323439"/>
          </a:xfrm>
          <a:prstGeom prst="rect">
            <a:avLst/>
          </a:prstGeom>
        </p:spPr>
        <p:txBody>
          <a:bodyPr>
            <a:spAutoFit/>
          </a:bodyPr>
          <a:lstStyle/>
          <a:p>
            <a:pPr algn="ctr"/>
            <a:r>
              <a:rPr lang="ro-RO" sz="4000" i="1" dirty="0" smtClean="0"/>
              <a:t>Răspuns: Sania</a:t>
            </a:r>
            <a:endParaRPr lang="en-US" sz="4000" i="1" dirty="0" smtClean="0"/>
          </a:p>
          <a:p>
            <a:pPr algn="ctr"/>
            <a:r>
              <a:rPr lang="en-US" sz="4000" i="1" dirty="0" smtClean="0">
                <a:solidFill>
                  <a:srgbClr val="FF0000"/>
                </a:solidFill>
              </a:rPr>
              <a:t>Answer: </a:t>
            </a:r>
            <a:r>
              <a:rPr lang="ro-RO" sz="4000" i="1" dirty="0" smtClean="0">
                <a:solidFill>
                  <a:srgbClr val="FF0000"/>
                </a:solidFill>
              </a:rPr>
              <a:t>The sledge</a:t>
            </a:r>
            <a:endParaRPr lang="ro-RO" sz="4000" dirty="0">
              <a:solidFill>
                <a:srgbClr val="FF0000"/>
              </a:solidFill>
            </a:endParaRPr>
          </a:p>
        </p:txBody>
      </p:sp>
    </p:spTree>
  </p:cSld>
  <p:clrMapOvr>
    <a:masterClrMapping/>
  </p:clrMapOvr>
  <p:transition spd="slow">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5038740"/>
          </a:xfrm>
        </p:spPr>
        <p:txBody>
          <a:bodyPr>
            <a:noAutofit/>
          </a:bodyPr>
          <a:lstStyle/>
          <a:p>
            <a:pPr algn="r"/>
            <a:r>
              <a:rPr lang="vi-VN" sz="4000" i="1" dirty="0" smtClean="0">
                <a:latin typeface="Constantia" pitchFamily="18" charset="0"/>
              </a:rPr>
              <a:t>Barbă are,</a:t>
            </a:r>
            <a:endParaRPr lang="ro-RO" sz="4000" i="1" dirty="0" smtClean="0">
              <a:latin typeface="Constantia" pitchFamily="18" charset="0"/>
            </a:endParaRPr>
          </a:p>
          <a:p>
            <a:pPr algn="r"/>
            <a:r>
              <a:rPr lang="vi-VN" sz="4000" i="1" dirty="0" smtClean="0">
                <a:latin typeface="Constantia" pitchFamily="18" charset="0"/>
              </a:rPr>
              <a:t>Popă nu-i</a:t>
            </a:r>
            <a:endParaRPr lang="ro-RO" sz="4000" i="1" dirty="0" smtClean="0">
              <a:latin typeface="Constantia" pitchFamily="18" charset="0"/>
            </a:endParaRPr>
          </a:p>
          <a:p>
            <a:pPr algn="r"/>
            <a:r>
              <a:rPr lang="vi-VN" sz="4000" i="1" dirty="0" smtClean="0">
                <a:latin typeface="Constantia" pitchFamily="18" charset="0"/>
              </a:rPr>
              <a:t>Coarne are</a:t>
            </a:r>
            <a:endParaRPr lang="ro-RO" sz="4000" i="1" dirty="0" smtClean="0">
              <a:latin typeface="Constantia" pitchFamily="18" charset="0"/>
            </a:endParaRPr>
          </a:p>
          <a:p>
            <a:pPr algn="r"/>
            <a:r>
              <a:rPr lang="vi-VN" sz="4000" i="1" dirty="0" smtClean="0">
                <a:latin typeface="Constantia" pitchFamily="18" charset="0"/>
              </a:rPr>
              <a:t>Vacă nu-i</a:t>
            </a:r>
            <a:r>
              <a:rPr lang="ro-RO" sz="4000" i="1" dirty="0" smtClean="0">
                <a:latin typeface="Constantia" pitchFamily="18" charset="0"/>
              </a:rPr>
              <a:t>.</a:t>
            </a:r>
            <a:endParaRPr lang="en-US" sz="4000" i="1" dirty="0" smtClean="0">
              <a:latin typeface="Constantia" pitchFamily="18" charset="0"/>
            </a:endParaRPr>
          </a:p>
          <a:p>
            <a:r>
              <a:rPr lang="en-US" sz="4000" i="1" dirty="0" smtClean="0">
                <a:solidFill>
                  <a:srgbClr val="FF0000"/>
                </a:solidFill>
                <a:latin typeface="Constantia" pitchFamily="18" charset="0"/>
              </a:rPr>
              <a:t>It has a beard</a:t>
            </a:r>
          </a:p>
          <a:p>
            <a:r>
              <a:rPr lang="en-US" sz="4000" i="1" dirty="0" smtClean="0">
                <a:solidFill>
                  <a:srgbClr val="FF0000"/>
                </a:solidFill>
                <a:latin typeface="Constantia" pitchFamily="18" charset="0"/>
              </a:rPr>
              <a:t>But it’s not priest</a:t>
            </a:r>
          </a:p>
          <a:p>
            <a:r>
              <a:rPr lang="en-US" sz="4000" i="1" dirty="0" smtClean="0">
                <a:solidFill>
                  <a:srgbClr val="FF0000"/>
                </a:solidFill>
                <a:latin typeface="Constantia" pitchFamily="18" charset="0"/>
              </a:rPr>
              <a:t>It has horns</a:t>
            </a:r>
          </a:p>
          <a:p>
            <a:r>
              <a:rPr lang="en-US" sz="4000" i="1" dirty="0" smtClean="0">
                <a:solidFill>
                  <a:srgbClr val="FF0000"/>
                </a:solidFill>
                <a:latin typeface="Constantia" pitchFamily="18" charset="0"/>
              </a:rPr>
              <a:t>But it’s not cow</a:t>
            </a:r>
            <a:r>
              <a:rPr lang="ro-RO" sz="4000" i="1" dirty="0" smtClean="0">
                <a:solidFill>
                  <a:srgbClr val="FF0000"/>
                </a:solidFill>
                <a:latin typeface="Constantia" pitchFamily="18" charset="0"/>
              </a:rPr>
              <a:t>.</a:t>
            </a:r>
            <a:r>
              <a:rPr lang="en-US" sz="4000" i="1" dirty="0" smtClean="0">
                <a:solidFill>
                  <a:srgbClr val="FF0000"/>
                </a:solidFill>
                <a:latin typeface="Constantia" pitchFamily="18" charset="0"/>
              </a:rPr>
              <a:t> </a:t>
            </a:r>
            <a:endParaRPr lang="ro-RO" sz="4000" i="1" dirty="0">
              <a:solidFill>
                <a:srgbClr val="FF0000"/>
              </a:solidFill>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px-Saanenziege.jpg"/>
          <p:cNvPicPr>
            <a:picLocks noGrp="1" noChangeAspect="1"/>
          </p:cNvPicPr>
          <p:nvPr>
            <p:ph idx="1"/>
          </p:nvPr>
        </p:nvPicPr>
        <p:blipFill>
          <a:blip r:embed="rId2" cstate="print"/>
          <a:stretch>
            <a:fillRect/>
          </a:stretch>
        </p:blipFill>
        <p:spPr>
          <a:xfrm>
            <a:off x="1714480" y="2285992"/>
            <a:ext cx="5572164" cy="4323999"/>
          </a:xfrm>
        </p:spPr>
      </p:pic>
      <p:sp>
        <p:nvSpPr>
          <p:cNvPr id="5" name="Rectangle 4"/>
          <p:cNvSpPr/>
          <p:nvPr/>
        </p:nvSpPr>
        <p:spPr>
          <a:xfrm>
            <a:off x="2357422" y="714356"/>
            <a:ext cx="4572000" cy="1323439"/>
          </a:xfrm>
          <a:prstGeom prst="rect">
            <a:avLst/>
          </a:prstGeom>
        </p:spPr>
        <p:txBody>
          <a:bodyPr>
            <a:spAutoFit/>
          </a:bodyPr>
          <a:lstStyle/>
          <a:p>
            <a:pPr algn="ctr"/>
            <a:r>
              <a:rPr lang="ro-RO" sz="4000" i="1" dirty="0" smtClean="0"/>
              <a:t>Răspuns: Capra</a:t>
            </a:r>
            <a:endParaRPr lang="en-US" sz="4000" i="1" dirty="0" smtClean="0"/>
          </a:p>
          <a:p>
            <a:pPr algn="ctr"/>
            <a:r>
              <a:rPr lang="en-US" sz="4000" i="1" dirty="0" smtClean="0">
                <a:solidFill>
                  <a:srgbClr val="FF0000"/>
                </a:solidFill>
              </a:rPr>
              <a:t>Answer: </a:t>
            </a:r>
            <a:r>
              <a:rPr lang="ro-RO" sz="4000" i="1" dirty="0" smtClean="0">
                <a:solidFill>
                  <a:srgbClr val="FF0000"/>
                </a:solidFill>
              </a:rPr>
              <a:t>The goat</a:t>
            </a:r>
            <a:endParaRPr lang="ro-RO" sz="40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389120"/>
          </a:xfrm>
        </p:spPr>
        <p:txBody>
          <a:bodyPr>
            <a:normAutofit/>
          </a:bodyPr>
          <a:lstStyle/>
          <a:p>
            <a:pPr algn="ctr"/>
            <a:endParaRPr lang="ro-RO" sz="3200" dirty="0" smtClean="0"/>
          </a:p>
          <a:p>
            <a:pPr algn="ctr"/>
            <a:endParaRPr lang="ro-RO" sz="3200" dirty="0" smtClean="0"/>
          </a:p>
          <a:p>
            <a:pPr algn="r"/>
            <a:r>
              <a:rPr lang="ro-RO" sz="4000" i="1" dirty="0" smtClean="0"/>
              <a:t>Are pene dar nu zboară.</a:t>
            </a:r>
          </a:p>
          <a:p>
            <a:pPr algn="ctr"/>
            <a:endParaRPr lang="ro-RO" sz="4000" i="1" dirty="0" smtClean="0"/>
          </a:p>
          <a:p>
            <a:endParaRPr lang="en-US" sz="4000" i="1" dirty="0" smtClean="0">
              <a:solidFill>
                <a:srgbClr val="FF0000"/>
              </a:solidFill>
            </a:endParaRPr>
          </a:p>
          <a:p>
            <a:r>
              <a:rPr lang="en-US" sz="4000" i="1" dirty="0" smtClean="0">
                <a:solidFill>
                  <a:srgbClr val="FF0000"/>
                </a:solidFill>
              </a:rPr>
              <a:t>It has feathers but doesn’t fly</a:t>
            </a:r>
            <a:r>
              <a:rPr lang="ro-RO" sz="4000" i="1" dirty="0" smtClean="0">
                <a:solidFill>
                  <a:srgbClr val="FF0000"/>
                </a:solidFill>
              </a:rPr>
              <a:t>.</a:t>
            </a:r>
            <a:endParaRPr lang="ro-RO" sz="4000" i="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na-emotion-sleep-comfort-nanofibra.jpg"/>
          <p:cNvPicPr>
            <a:picLocks noGrp="1" noChangeAspect="1"/>
          </p:cNvPicPr>
          <p:nvPr>
            <p:ph idx="1"/>
          </p:nvPr>
        </p:nvPicPr>
        <p:blipFill>
          <a:blip r:embed="rId2" cstate="print"/>
          <a:stretch>
            <a:fillRect/>
          </a:stretch>
        </p:blipFill>
        <p:spPr>
          <a:xfrm>
            <a:off x="785786" y="1785926"/>
            <a:ext cx="7286675" cy="4786346"/>
          </a:xfrm>
        </p:spPr>
      </p:pic>
      <p:sp>
        <p:nvSpPr>
          <p:cNvPr id="5" name="Rectangle 4"/>
          <p:cNvSpPr/>
          <p:nvPr/>
        </p:nvSpPr>
        <p:spPr>
          <a:xfrm>
            <a:off x="2285984" y="785794"/>
            <a:ext cx="4572000" cy="1323439"/>
          </a:xfrm>
          <a:prstGeom prst="rect">
            <a:avLst/>
          </a:prstGeom>
        </p:spPr>
        <p:txBody>
          <a:bodyPr>
            <a:spAutoFit/>
          </a:bodyPr>
          <a:lstStyle/>
          <a:p>
            <a:pPr algn="ctr"/>
            <a:r>
              <a:rPr lang="ro-RO" sz="4000" i="1" dirty="0" smtClean="0"/>
              <a:t>Răspuns: Perna</a:t>
            </a:r>
            <a:endParaRPr lang="en-US" sz="4000" i="1" dirty="0" smtClean="0"/>
          </a:p>
          <a:p>
            <a:pPr algn="ctr"/>
            <a:r>
              <a:rPr lang="en-US" sz="4000" i="1" dirty="0" smtClean="0">
                <a:solidFill>
                  <a:srgbClr val="FF0000"/>
                </a:solidFill>
              </a:rPr>
              <a:t>Answer: </a:t>
            </a:r>
            <a:r>
              <a:rPr lang="ro-RO" sz="4000" i="1" dirty="0" smtClean="0">
                <a:solidFill>
                  <a:srgbClr val="FF0000"/>
                </a:solidFill>
              </a:rPr>
              <a:t>The pillow</a:t>
            </a:r>
            <a:endParaRPr lang="ro-RO" sz="40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5286412"/>
          </a:xfrm>
        </p:spPr>
        <p:txBody>
          <a:bodyPr>
            <a:normAutofit/>
          </a:bodyPr>
          <a:lstStyle/>
          <a:p>
            <a:pPr algn="ctr"/>
            <a:endParaRPr lang="ro-RO" sz="4000" dirty="0" smtClean="0"/>
          </a:p>
          <a:p>
            <a:pPr algn="r"/>
            <a:r>
              <a:rPr lang="it-IT" sz="4000" i="1" dirty="0" smtClean="0"/>
              <a:t>Iarna-n frig,</a:t>
            </a:r>
            <a:r>
              <a:rPr lang="ro-RO" sz="4000" i="1" dirty="0" smtClean="0"/>
              <a:t> </a:t>
            </a:r>
            <a:r>
              <a:rPr lang="it-IT" sz="4000" i="1" dirty="0" smtClean="0"/>
              <a:t>vara la soare </a:t>
            </a:r>
            <a:endParaRPr lang="ro-RO" sz="4000" i="1" dirty="0" smtClean="0"/>
          </a:p>
          <a:p>
            <a:pPr algn="r"/>
            <a:r>
              <a:rPr lang="it-IT" sz="4000" i="1" dirty="0" smtClean="0"/>
              <a:t>Neschimbat e la culoare!</a:t>
            </a:r>
            <a:endParaRPr lang="ro-RO" sz="4000" i="1" dirty="0" smtClean="0"/>
          </a:p>
          <a:p>
            <a:pPr algn="ctr"/>
            <a:endParaRPr lang="ro-RO" sz="4000" i="1" dirty="0" smtClean="0"/>
          </a:p>
          <a:p>
            <a:pPr algn="ctr"/>
            <a:endParaRPr lang="ro-RO" sz="4000" i="1" dirty="0" smtClean="0"/>
          </a:p>
          <a:p>
            <a:r>
              <a:rPr lang="it-IT" sz="4000" i="1" dirty="0" smtClean="0">
                <a:solidFill>
                  <a:srgbClr val="FF0000"/>
                </a:solidFill>
              </a:rPr>
              <a:t>In winter and in sunny summer</a:t>
            </a:r>
          </a:p>
          <a:p>
            <a:r>
              <a:rPr lang="it-IT" sz="4000" i="1" dirty="0" smtClean="0">
                <a:solidFill>
                  <a:srgbClr val="FF0000"/>
                </a:solidFill>
              </a:rPr>
              <a:t>It has the same colour!</a:t>
            </a:r>
          </a:p>
          <a:p>
            <a:pPr>
              <a:buNone/>
            </a:pPr>
            <a:endParaRPr lang="ro-RO" sz="4000" dirty="0"/>
          </a:p>
        </p:txBody>
      </p:sp>
    </p:spTree>
  </p:cSld>
  <p:clrMapOvr>
    <a:masterClrMapping/>
  </p:clrMapOvr>
  <p:transition spd="slow">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d.jpg"/>
          <p:cNvPicPr>
            <a:picLocks noGrp="1" noChangeAspect="1"/>
          </p:cNvPicPr>
          <p:nvPr>
            <p:ph idx="1"/>
          </p:nvPr>
        </p:nvPicPr>
        <p:blipFill>
          <a:blip r:embed="rId2" cstate="print"/>
          <a:stretch>
            <a:fillRect/>
          </a:stretch>
        </p:blipFill>
        <p:spPr>
          <a:xfrm>
            <a:off x="2377281" y="1935163"/>
            <a:ext cx="4389437" cy="4389437"/>
          </a:xfrm>
        </p:spPr>
      </p:pic>
      <p:sp>
        <p:nvSpPr>
          <p:cNvPr id="5" name="Rectangle 4"/>
          <p:cNvSpPr/>
          <p:nvPr/>
        </p:nvSpPr>
        <p:spPr>
          <a:xfrm>
            <a:off x="2214546" y="785794"/>
            <a:ext cx="4572000" cy="1323439"/>
          </a:xfrm>
          <a:prstGeom prst="rect">
            <a:avLst/>
          </a:prstGeom>
        </p:spPr>
        <p:txBody>
          <a:bodyPr>
            <a:spAutoFit/>
          </a:bodyPr>
          <a:lstStyle/>
          <a:p>
            <a:pPr algn="ctr"/>
            <a:r>
              <a:rPr lang="ro-RO" sz="4000" i="1" dirty="0" smtClean="0"/>
              <a:t>Răspuns: Bradul</a:t>
            </a:r>
            <a:endParaRPr lang="en-US" sz="4000" i="1" dirty="0" smtClean="0"/>
          </a:p>
          <a:p>
            <a:pPr algn="ctr"/>
            <a:r>
              <a:rPr lang="en-US" sz="4000" i="1" dirty="0" smtClean="0">
                <a:solidFill>
                  <a:srgbClr val="FF0000"/>
                </a:solidFill>
              </a:rPr>
              <a:t>Answer: </a:t>
            </a:r>
            <a:r>
              <a:rPr lang="ro-RO" sz="4000" i="1" dirty="0" smtClean="0">
                <a:solidFill>
                  <a:srgbClr val="FF0000"/>
                </a:solidFill>
              </a:rPr>
              <a:t>The fir tree</a:t>
            </a:r>
            <a:endParaRPr lang="ro-RO" sz="4000" dirty="0">
              <a:solidFill>
                <a:srgbClr val="FF0000"/>
              </a:solidFill>
            </a:endParaRPr>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643602"/>
          </a:xfrm>
        </p:spPr>
        <p:txBody>
          <a:bodyPr>
            <a:normAutofit fontScale="77500" lnSpcReduction="20000"/>
          </a:bodyPr>
          <a:lstStyle/>
          <a:p>
            <a:pPr algn="ctr"/>
            <a:endParaRPr lang="ro-RO" sz="3200" dirty="0" smtClean="0"/>
          </a:p>
          <a:p>
            <a:pPr algn="r"/>
            <a:r>
              <a:rPr lang="ro-RO" sz="4700" i="1" dirty="0" smtClean="0"/>
              <a:t>O mie de frăţiori,</a:t>
            </a:r>
          </a:p>
          <a:p>
            <a:pPr algn="r"/>
            <a:r>
              <a:rPr lang="ro-RO" sz="4700" i="1" dirty="0" smtClean="0"/>
              <a:t>O mie de dinţişori</a:t>
            </a:r>
          </a:p>
          <a:p>
            <a:pPr algn="r"/>
            <a:r>
              <a:rPr lang="ro-RO" sz="4700" i="1" dirty="0" smtClean="0"/>
              <a:t>Stau înfipţi câte şi-o mie</a:t>
            </a:r>
          </a:p>
          <a:p>
            <a:pPr algn="r"/>
            <a:r>
              <a:rPr lang="ro-RO" sz="4700" i="1" dirty="0" smtClean="0"/>
              <a:t>Într-un fund de farfurie.</a:t>
            </a:r>
          </a:p>
          <a:p>
            <a:pPr algn="ctr"/>
            <a:endParaRPr lang="en-US" sz="4700" i="1" dirty="0" smtClean="0"/>
          </a:p>
          <a:p>
            <a:r>
              <a:rPr lang="en-US" sz="4700" i="1" dirty="0" smtClean="0">
                <a:solidFill>
                  <a:srgbClr val="FF0000"/>
                </a:solidFill>
              </a:rPr>
              <a:t>A thousand of brothers, </a:t>
            </a:r>
          </a:p>
          <a:p>
            <a:r>
              <a:rPr lang="en-US" sz="4700" i="1" dirty="0" smtClean="0">
                <a:solidFill>
                  <a:srgbClr val="FF0000"/>
                </a:solidFill>
              </a:rPr>
              <a:t>A thousand of teeth</a:t>
            </a:r>
          </a:p>
          <a:p>
            <a:r>
              <a:rPr lang="en-US" sz="4700" i="1" dirty="0" smtClean="0">
                <a:solidFill>
                  <a:srgbClr val="FF0000"/>
                </a:solidFill>
              </a:rPr>
              <a:t>Stay stuck </a:t>
            </a:r>
          </a:p>
          <a:p>
            <a:r>
              <a:rPr lang="en-US" sz="4700" i="1" dirty="0" smtClean="0">
                <a:solidFill>
                  <a:srgbClr val="FF0000"/>
                </a:solidFill>
              </a:rPr>
              <a:t>A plate</a:t>
            </a:r>
            <a:r>
              <a:rPr lang="ro-RO" sz="4700" i="1" dirty="0" smtClean="0">
                <a:solidFill>
                  <a:srgbClr val="FF0000"/>
                </a:solidFill>
              </a:rPr>
              <a:t>.</a:t>
            </a:r>
            <a:endParaRPr lang="en-US" sz="4700" i="1" dirty="0" smtClean="0">
              <a:solidFill>
                <a:srgbClr val="FF0000"/>
              </a:solidFill>
            </a:endParaRPr>
          </a:p>
          <a:p>
            <a:pPr algn="ctr"/>
            <a:endParaRPr lang="ro-RO" sz="3200" dirty="0"/>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389120"/>
          </a:xfrm>
        </p:spPr>
        <p:txBody>
          <a:bodyPr>
            <a:normAutofit/>
          </a:bodyPr>
          <a:lstStyle/>
          <a:p>
            <a:pPr algn="ctr"/>
            <a:endParaRPr lang="ro-RO" sz="3200" dirty="0" smtClean="0"/>
          </a:p>
          <a:p>
            <a:pPr algn="ctr"/>
            <a:endParaRPr lang="ro-RO" sz="3200" dirty="0" smtClean="0"/>
          </a:p>
          <a:p>
            <a:pPr algn="r"/>
            <a:r>
              <a:rPr lang="ro-RO" sz="4000" i="1" dirty="0" smtClean="0"/>
              <a:t>Frumuşel şi mititel, </a:t>
            </a:r>
          </a:p>
          <a:p>
            <a:pPr algn="r"/>
            <a:r>
              <a:rPr lang="ro-RO" sz="4000" i="1" dirty="0" smtClean="0"/>
              <a:t>Şi ţipă de-ţi ia auzul. </a:t>
            </a:r>
            <a:endParaRPr lang="en-US" sz="4000" i="1" dirty="0" smtClean="0"/>
          </a:p>
          <a:p>
            <a:r>
              <a:rPr lang="en-US" sz="4000" i="1" dirty="0" smtClean="0">
                <a:solidFill>
                  <a:srgbClr val="FF0000"/>
                </a:solidFill>
              </a:rPr>
              <a:t>Nice and small,</a:t>
            </a:r>
          </a:p>
          <a:p>
            <a:r>
              <a:rPr lang="en-US" sz="4000" i="1" dirty="0" smtClean="0">
                <a:solidFill>
                  <a:srgbClr val="FF0000"/>
                </a:solidFill>
              </a:rPr>
              <a:t>And cries loudly.</a:t>
            </a:r>
            <a:endParaRPr lang="ro-RO" sz="4000" i="1" dirty="0" smtClean="0">
              <a:solidFill>
                <a:srgbClr val="FF0000"/>
              </a:solidFill>
            </a:endParaRPr>
          </a:p>
          <a:p>
            <a:endParaRPr lang="ro-RO" sz="3200" dirty="0"/>
          </a:p>
        </p:txBody>
      </p:sp>
    </p:spTree>
  </p:cSld>
  <p:clrMapOvr>
    <a:masterClrMapping/>
  </p:clrMapOvr>
  <p:transition>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71116180849_floarea-soarelui1.jpg"/>
          <p:cNvPicPr>
            <a:picLocks noGrp="1" noChangeAspect="1"/>
          </p:cNvPicPr>
          <p:nvPr>
            <p:ph idx="1"/>
          </p:nvPr>
        </p:nvPicPr>
        <p:blipFill>
          <a:blip r:embed="rId2" cstate="print"/>
          <a:stretch>
            <a:fillRect/>
          </a:stretch>
        </p:blipFill>
        <p:spPr>
          <a:xfrm>
            <a:off x="1785918" y="2285992"/>
            <a:ext cx="5587334" cy="4389437"/>
          </a:xfrm>
        </p:spPr>
      </p:pic>
      <p:sp>
        <p:nvSpPr>
          <p:cNvPr id="5" name="Rectangle 4"/>
          <p:cNvSpPr/>
          <p:nvPr/>
        </p:nvSpPr>
        <p:spPr>
          <a:xfrm>
            <a:off x="571472" y="928670"/>
            <a:ext cx="7786742" cy="1323439"/>
          </a:xfrm>
          <a:prstGeom prst="rect">
            <a:avLst/>
          </a:prstGeom>
        </p:spPr>
        <p:txBody>
          <a:bodyPr wrap="square">
            <a:spAutoFit/>
          </a:bodyPr>
          <a:lstStyle/>
          <a:p>
            <a:pPr algn="ctr"/>
            <a:r>
              <a:rPr lang="ro-RO" sz="4000" i="1" dirty="0" smtClean="0"/>
              <a:t>Răspuns: Floarea soarelui</a:t>
            </a:r>
            <a:endParaRPr lang="en-US" sz="4000" i="1" dirty="0" smtClean="0"/>
          </a:p>
          <a:p>
            <a:pPr algn="ctr"/>
            <a:r>
              <a:rPr lang="en-US" sz="4000" i="1" dirty="0" smtClean="0">
                <a:solidFill>
                  <a:srgbClr val="FF0000"/>
                </a:solidFill>
              </a:rPr>
              <a:t>Answer: </a:t>
            </a:r>
            <a:r>
              <a:rPr lang="ro-RO" sz="4000" i="1" dirty="0" smtClean="0">
                <a:solidFill>
                  <a:srgbClr val="FF0000"/>
                </a:solidFill>
              </a:rPr>
              <a:t>Sunflower </a:t>
            </a:r>
            <a:endParaRPr lang="ro-RO" sz="4000" dirty="0">
              <a:solidFill>
                <a:srgbClr val="FF0000"/>
              </a:solidFill>
            </a:endParaRPr>
          </a:p>
        </p:txBody>
      </p:sp>
    </p:spTree>
  </p:cSld>
  <p:clrMapOvr>
    <a:masterClrMapping/>
  </p:clrMapOvr>
  <p:transition spd="slow">
    <p:cover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401080" cy="5929354"/>
          </a:xfrm>
        </p:spPr>
        <p:txBody>
          <a:bodyPr>
            <a:normAutofit lnSpcReduction="10000"/>
          </a:bodyPr>
          <a:lstStyle/>
          <a:p>
            <a:pPr algn="ctr">
              <a:buNone/>
            </a:pPr>
            <a:endParaRPr lang="ro-RO" sz="3200" dirty="0" smtClean="0"/>
          </a:p>
          <a:p>
            <a:pPr algn="r"/>
            <a:r>
              <a:rPr lang="ro-RO" sz="4000" i="1" dirty="0" smtClean="0"/>
              <a:t>Poţi să fugi de ea</a:t>
            </a:r>
          </a:p>
          <a:p>
            <a:pPr algn="r"/>
            <a:r>
              <a:rPr lang="ro-RO" sz="4000" i="1" dirty="0" smtClean="0"/>
              <a:t>Prea bine,</a:t>
            </a:r>
          </a:p>
          <a:p>
            <a:pPr algn="r"/>
            <a:r>
              <a:rPr lang="ro-RO" sz="4000" i="1" dirty="0" smtClean="0"/>
              <a:t>Că tot vine</a:t>
            </a:r>
          </a:p>
          <a:p>
            <a:pPr algn="r"/>
            <a:r>
              <a:rPr lang="ro-RO" sz="4000" i="1" dirty="0" smtClean="0"/>
              <a:t>După tine.</a:t>
            </a:r>
          </a:p>
          <a:p>
            <a:pPr algn="ctr"/>
            <a:endParaRPr lang="en-US" sz="4000" i="1" dirty="0" smtClean="0"/>
          </a:p>
          <a:p>
            <a:r>
              <a:rPr lang="en-US" sz="4000" i="1" dirty="0" smtClean="0">
                <a:solidFill>
                  <a:srgbClr val="FF0000"/>
                </a:solidFill>
              </a:rPr>
              <a:t>You can run away of it</a:t>
            </a:r>
          </a:p>
          <a:p>
            <a:r>
              <a:rPr lang="en-US" sz="4000" i="1" dirty="0" smtClean="0">
                <a:solidFill>
                  <a:srgbClr val="FF0000"/>
                </a:solidFill>
              </a:rPr>
              <a:t>That it always follows you.</a:t>
            </a:r>
            <a:r>
              <a:rPr lang="ro-RO" sz="4000" dirty="0" smtClean="0">
                <a:solidFill>
                  <a:srgbClr val="FF0000"/>
                </a:solidFill>
              </a:rPr>
              <a:t/>
            </a:r>
            <a:br>
              <a:rPr lang="ro-RO" sz="4000" dirty="0" smtClean="0">
                <a:solidFill>
                  <a:srgbClr val="FF0000"/>
                </a:solidFill>
              </a:rPr>
            </a:br>
            <a:endParaRPr lang="ro-RO" sz="4000" dirty="0">
              <a:solidFill>
                <a:srgbClr val="FF0000"/>
              </a:solidFill>
            </a:endParaRPr>
          </a:p>
        </p:txBody>
      </p:sp>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r82dv.jpg"/>
          <p:cNvPicPr>
            <a:picLocks noGrp="1" noChangeAspect="1"/>
          </p:cNvPicPr>
          <p:nvPr>
            <p:ph idx="1"/>
          </p:nvPr>
        </p:nvPicPr>
        <p:blipFill>
          <a:blip r:embed="rId2" cstate="print"/>
          <a:stretch>
            <a:fillRect/>
          </a:stretch>
        </p:blipFill>
        <p:spPr>
          <a:xfrm>
            <a:off x="1694513" y="2214554"/>
            <a:ext cx="5949321" cy="3960016"/>
          </a:xfrm>
        </p:spPr>
      </p:pic>
      <p:sp>
        <p:nvSpPr>
          <p:cNvPr id="5" name="Rectangle 4"/>
          <p:cNvSpPr/>
          <p:nvPr/>
        </p:nvSpPr>
        <p:spPr>
          <a:xfrm>
            <a:off x="1357290" y="928670"/>
            <a:ext cx="6572264" cy="1323439"/>
          </a:xfrm>
          <a:prstGeom prst="rect">
            <a:avLst/>
          </a:prstGeom>
        </p:spPr>
        <p:txBody>
          <a:bodyPr wrap="square">
            <a:spAutoFit/>
          </a:bodyPr>
          <a:lstStyle/>
          <a:p>
            <a:pPr algn="ctr"/>
            <a:r>
              <a:rPr lang="ro-RO" sz="4000" i="1" dirty="0" smtClean="0"/>
              <a:t>Răspuns: Umbra</a:t>
            </a:r>
            <a:endParaRPr lang="en-US" sz="4000" i="1" dirty="0" smtClean="0"/>
          </a:p>
          <a:p>
            <a:pPr algn="ctr"/>
            <a:r>
              <a:rPr lang="en-US" sz="4000" i="1" dirty="0" smtClean="0">
                <a:solidFill>
                  <a:srgbClr val="FF0000"/>
                </a:solidFill>
              </a:rPr>
              <a:t>Answer: </a:t>
            </a:r>
            <a:r>
              <a:rPr lang="ro-RO" sz="4000" i="1" dirty="0" smtClean="0">
                <a:solidFill>
                  <a:srgbClr val="FF0000"/>
                </a:solidFill>
              </a:rPr>
              <a:t>The shadow</a:t>
            </a:r>
            <a:endParaRPr lang="ro-RO" sz="4000" dirty="0">
              <a:solidFill>
                <a:srgbClr val="FF0000"/>
              </a:solidFill>
            </a:endParaRPr>
          </a:p>
        </p:txBody>
      </p:sp>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5357850"/>
          </a:xfrm>
        </p:spPr>
        <p:txBody>
          <a:bodyPr>
            <a:normAutofit/>
          </a:bodyPr>
          <a:lstStyle/>
          <a:p>
            <a:pPr algn="ctr"/>
            <a:endParaRPr lang="ro-RO" sz="3200" dirty="0" smtClean="0"/>
          </a:p>
          <a:p>
            <a:pPr algn="r"/>
            <a:r>
              <a:rPr lang="vi-VN" sz="4000" i="1" dirty="0" smtClean="0">
                <a:latin typeface="Constantia" pitchFamily="18" charset="0"/>
              </a:rPr>
              <a:t>Vestă mândră ţărănească</a:t>
            </a:r>
            <a:endParaRPr lang="ro-RO" sz="4000" i="1" dirty="0" smtClean="0">
              <a:latin typeface="Constantia" pitchFamily="18" charset="0"/>
            </a:endParaRPr>
          </a:p>
          <a:p>
            <a:pPr algn="r"/>
            <a:r>
              <a:rPr lang="vi-VN" sz="4000" i="1" dirty="0" smtClean="0">
                <a:latin typeface="Constantia" pitchFamily="18" charset="0"/>
              </a:rPr>
              <a:t>Bărbăteasc-ori femeiască.</a:t>
            </a:r>
            <a:endParaRPr lang="ro-RO" sz="4000" i="1" dirty="0" smtClean="0">
              <a:latin typeface="Constantia" pitchFamily="18" charset="0"/>
            </a:endParaRPr>
          </a:p>
          <a:p>
            <a:pPr algn="ctr"/>
            <a:endParaRPr lang="ro-RO" sz="4000" i="1" dirty="0" smtClean="0">
              <a:latin typeface="Constantia" pitchFamily="18" charset="0"/>
            </a:endParaRPr>
          </a:p>
          <a:p>
            <a:pPr algn="ctr"/>
            <a:endParaRPr lang="en-US" sz="4000" i="1" dirty="0" smtClean="0">
              <a:latin typeface="Constantia" pitchFamily="18" charset="0"/>
            </a:endParaRPr>
          </a:p>
          <a:p>
            <a:r>
              <a:rPr lang="en-US" sz="4000" i="1" dirty="0" smtClean="0">
                <a:solidFill>
                  <a:srgbClr val="FF0000"/>
                </a:solidFill>
                <a:latin typeface="Constantia" pitchFamily="18" charset="0"/>
              </a:rPr>
              <a:t>Countryside beautiful vest</a:t>
            </a:r>
          </a:p>
          <a:p>
            <a:r>
              <a:rPr lang="en-US" sz="4000" i="1" dirty="0" smtClean="0">
                <a:solidFill>
                  <a:srgbClr val="FF0000"/>
                </a:solidFill>
                <a:latin typeface="Constantia" pitchFamily="18" charset="0"/>
              </a:rPr>
              <a:t>For men or women.</a:t>
            </a:r>
            <a:endParaRPr lang="ro-RO" sz="4000" i="1" dirty="0">
              <a:solidFill>
                <a:srgbClr val="FF0000"/>
              </a:solidFill>
              <a:latin typeface="Constantia" pitchFamily="18" charset="0"/>
            </a:endParaRPr>
          </a:p>
        </p:txBody>
      </p:sp>
    </p:spTree>
  </p:cSld>
  <p:clrMapOvr>
    <a:masterClrMapping/>
  </p:clrMapOvr>
  <p:transition spd="slow">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sta.jpg"/>
          <p:cNvPicPr>
            <a:picLocks noGrp="1" noChangeAspect="1"/>
          </p:cNvPicPr>
          <p:nvPr>
            <p:ph idx="1"/>
          </p:nvPr>
        </p:nvPicPr>
        <p:blipFill>
          <a:blip r:embed="rId2" cstate="print"/>
          <a:stretch>
            <a:fillRect/>
          </a:stretch>
        </p:blipFill>
        <p:spPr>
          <a:xfrm>
            <a:off x="1645708" y="1935163"/>
            <a:ext cx="5852583" cy="4389437"/>
          </a:xfrm>
        </p:spPr>
      </p:pic>
      <p:sp>
        <p:nvSpPr>
          <p:cNvPr id="5" name="Rectangle 4"/>
          <p:cNvSpPr/>
          <p:nvPr/>
        </p:nvSpPr>
        <p:spPr>
          <a:xfrm>
            <a:off x="2214546" y="1000108"/>
            <a:ext cx="4572000" cy="707886"/>
          </a:xfrm>
          <a:prstGeom prst="rect">
            <a:avLst/>
          </a:prstGeom>
        </p:spPr>
        <p:txBody>
          <a:bodyPr>
            <a:spAutoFit/>
          </a:bodyPr>
          <a:lstStyle/>
          <a:p>
            <a:pPr algn="ctr"/>
            <a:r>
              <a:rPr lang="ro-RO" sz="4000" i="1" dirty="0" smtClean="0"/>
              <a:t>Răspuns: Ilic</a:t>
            </a:r>
            <a:endParaRPr lang="en-US" sz="4000" i="1" dirty="0" smtClean="0"/>
          </a:p>
        </p:txBody>
      </p:sp>
    </p:spTree>
  </p:cSld>
  <p:clrMapOvr>
    <a:masterClrMapping/>
  </p:clrMapOvr>
  <p:transition spd="slow">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358246" cy="5143536"/>
          </a:xfrm>
        </p:spPr>
        <p:txBody>
          <a:bodyPr>
            <a:normAutofit/>
          </a:bodyPr>
          <a:lstStyle/>
          <a:p>
            <a:pPr algn="ctr"/>
            <a:endParaRPr lang="ro-RO" sz="3600" dirty="0" smtClean="0"/>
          </a:p>
          <a:p>
            <a:pPr algn="r"/>
            <a:r>
              <a:rPr lang="vi-VN" sz="4000" i="1" dirty="0" smtClean="0">
                <a:latin typeface="Constantia" pitchFamily="18" charset="0"/>
              </a:rPr>
              <a:t>Ciupercă uscată</a:t>
            </a:r>
            <a:endParaRPr lang="ro-RO" sz="4000" i="1" dirty="0" smtClean="0">
              <a:latin typeface="Constantia" pitchFamily="18" charset="0"/>
            </a:endParaRPr>
          </a:p>
          <a:p>
            <a:pPr algn="r"/>
            <a:r>
              <a:rPr lang="vi-VN" sz="4000" i="1" dirty="0" smtClean="0">
                <a:latin typeface="Constantia" pitchFamily="18" charset="0"/>
              </a:rPr>
              <a:t>Pe cap aşezată.</a:t>
            </a:r>
            <a:endParaRPr lang="ro-RO" sz="4000" i="1" dirty="0" smtClean="0">
              <a:latin typeface="Constantia" pitchFamily="18" charset="0"/>
            </a:endParaRPr>
          </a:p>
          <a:p>
            <a:pPr algn="ctr"/>
            <a:endParaRPr lang="en-US" sz="4000" i="1" dirty="0" smtClean="0">
              <a:latin typeface="Constantia" pitchFamily="18" charset="0"/>
            </a:endParaRPr>
          </a:p>
          <a:p>
            <a:r>
              <a:rPr lang="en-US" sz="4000" i="1" dirty="0" smtClean="0">
                <a:solidFill>
                  <a:srgbClr val="FF0000"/>
                </a:solidFill>
                <a:latin typeface="Constantia" pitchFamily="18" charset="0"/>
              </a:rPr>
              <a:t>Dry mushroom </a:t>
            </a:r>
          </a:p>
          <a:p>
            <a:r>
              <a:rPr lang="en-US" sz="4000" i="1" dirty="0" smtClean="0">
                <a:solidFill>
                  <a:srgbClr val="FF0000"/>
                </a:solidFill>
                <a:latin typeface="Constantia" pitchFamily="18" charset="0"/>
              </a:rPr>
              <a:t>On the head</a:t>
            </a:r>
            <a:r>
              <a:rPr lang="ro-RO" sz="4000" i="1" dirty="0" smtClean="0">
                <a:solidFill>
                  <a:srgbClr val="FF0000"/>
                </a:solidFill>
                <a:latin typeface="Constantia" pitchFamily="18" charset="0"/>
              </a:rPr>
              <a:t>.</a:t>
            </a:r>
            <a:endParaRPr lang="ro-RO" sz="4000" i="1" dirty="0">
              <a:solidFill>
                <a:srgbClr val="FF0000"/>
              </a:solidFill>
              <a:latin typeface="Constantia" pitchFamily="18" charset="0"/>
            </a:endParaRPr>
          </a:p>
        </p:txBody>
      </p:sp>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arie-pentru-baieti_2132_1_1378883487.JPG"/>
          <p:cNvPicPr>
            <a:picLocks noGrp="1" noChangeAspect="1"/>
          </p:cNvPicPr>
          <p:nvPr>
            <p:ph idx="1"/>
          </p:nvPr>
        </p:nvPicPr>
        <p:blipFill>
          <a:blip r:embed="rId2" cstate="print"/>
          <a:stretch>
            <a:fillRect/>
          </a:stretch>
        </p:blipFill>
        <p:spPr>
          <a:xfrm>
            <a:off x="1357290" y="2071678"/>
            <a:ext cx="6561191" cy="4389437"/>
          </a:xfrm>
        </p:spPr>
      </p:pic>
      <p:sp>
        <p:nvSpPr>
          <p:cNvPr id="5" name="Rectangle 4"/>
          <p:cNvSpPr/>
          <p:nvPr/>
        </p:nvSpPr>
        <p:spPr>
          <a:xfrm>
            <a:off x="2357422" y="785794"/>
            <a:ext cx="4572000" cy="1323439"/>
          </a:xfrm>
          <a:prstGeom prst="rect">
            <a:avLst/>
          </a:prstGeom>
        </p:spPr>
        <p:txBody>
          <a:bodyPr>
            <a:spAutoFit/>
          </a:bodyPr>
          <a:lstStyle/>
          <a:p>
            <a:pPr algn="ctr"/>
            <a:r>
              <a:rPr lang="ro-RO" sz="4000" i="1" dirty="0" smtClean="0"/>
              <a:t>Răspuns: Pălărie</a:t>
            </a:r>
            <a:endParaRPr lang="en-US" sz="4000" i="1" dirty="0" smtClean="0"/>
          </a:p>
          <a:p>
            <a:pPr algn="ctr"/>
            <a:r>
              <a:rPr lang="en-US" sz="4000" i="1" dirty="0" smtClean="0">
                <a:solidFill>
                  <a:srgbClr val="FF0000"/>
                </a:solidFill>
              </a:rPr>
              <a:t>Answer: </a:t>
            </a:r>
            <a:r>
              <a:rPr lang="ro-RO" sz="4000" i="1" dirty="0" smtClean="0">
                <a:solidFill>
                  <a:srgbClr val="FF0000"/>
                </a:solidFill>
              </a:rPr>
              <a:t>Hat</a:t>
            </a:r>
            <a:endParaRPr lang="ro-RO" sz="4000" dirty="0">
              <a:solidFill>
                <a:srgbClr val="FF0000"/>
              </a:solidFill>
            </a:endParaRPr>
          </a:p>
        </p:txBody>
      </p:sp>
    </p:spTree>
  </p:cSld>
  <p:clrMapOvr>
    <a:masterClrMapping/>
  </p:clrMapOvr>
  <p:transition spd="slow">
    <p:strip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643998" cy="4895864"/>
          </a:xfrm>
        </p:spPr>
        <p:txBody>
          <a:bodyPr/>
          <a:lstStyle/>
          <a:p>
            <a:endParaRPr lang="ro-RO" sz="3600" dirty="0" smtClean="0"/>
          </a:p>
          <a:p>
            <a:pPr algn="r"/>
            <a:r>
              <a:rPr lang="it-IT" sz="4000" i="1" dirty="0" smtClean="0"/>
              <a:t>Ce trece pe dinaintea ochilor </a:t>
            </a:r>
            <a:endParaRPr lang="ro-RO" sz="4000" i="1" dirty="0" smtClean="0"/>
          </a:p>
          <a:p>
            <a:pPr algn="r">
              <a:buNone/>
            </a:pPr>
            <a:r>
              <a:rPr lang="ro-RO" sz="4000" i="1" dirty="0" smtClean="0"/>
              <a:t>ş</a:t>
            </a:r>
            <a:r>
              <a:rPr lang="it-IT" sz="4000" i="1" dirty="0" smtClean="0"/>
              <a:t>i nu-l po</a:t>
            </a:r>
            <a:r>
              <a:rPr lang="ro-RO" sz="4000" i="1" dirty="0" smtClean="0"/>
              <a:t>ţ</a:t>
            </a:r>
            <a:r>
              <a:rPr lang="it-IT" sz="4000" i="1" dirty="0" smtClean="0"/>
              <a:t>i vedea?</a:t>
            </a:r>
            <a:endParaRPr lang="ro-RO" sz="4000" i="1" dirty="0" smtClean="0"/>
          </a:p>
          <a:p>
            <a:endParaRPr lang="it-IT" sz="4000" i="1" dirty="0" smtClean="0"/>
          </a:p>
          <a:p>
            <a:r>
              <a:rPr lang="it-IT" sz="4000" i="1" dirty="0" smtClean="0">
                <a:solidFill>
                  <a:srgbClr val="FF0000"/>
                </a:solidFill>
              </a:rPr>
              <a:t>What passes by and you cannot see it?</a:t>
            </a:r>
          </a:p>
          <a:p>
            <a:endParaRPr lang="ro-RO" dirty="0"/>
          </a:p>
        </p:txBody>
      </p:sp>
    </p:spTree>
  </p:cSld>
  <p:clrMapOvr>
    <a:masterClrMapping/>
  </p:clrMapOvr>
  <p:transition spd="slow">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27683_434492506583788_1858658592_n2.jpg"/>
          <p:cNvPicPr>
            <a:picLocks noGrp="1" noChangeAspect="1"/>
          </p:cNvPicPr>
          <p:nvPr>
            <p:ph idx="1"/>
          </p:nvPr>
        </p:nvPicPr>
        <p:blipFill>
          <a:blip r:embed="rId2" cstate="print"/>
          <a:stretch>
            <a:fillRect/>
          </a:stretch>
        </p:blipFill>
        <p:spPr>
          <a:xfrm>
            <a:off x="928662" y="2386806"/>
            <a:ext cx="7072338" cy="3899714"/>
          </a:xfrm>
        </p:spPr>
      </p:pic>
      <p:sp>
        <p:nvSpPr>
          <p:cNvPr id="5" name="Rectangle 4"/>
          <p:cNvSpPr/>
          <p:nvPr/>
        </p:nvSpPr>
        <p:spPr>
          <a:xfrm>
            <a:off x="2285984" y="928670"/>
            <a:ext cx="4572000" cy="1323439"/>
          </a:xfrm>
          <a:prstGeom prst="rect">
            <a:avLst/>
          </a:prstGeom>
        </p:spPr>
        <p:txBody>
          <a:bodyPr>
            <a:spAutoFit/>
          </a:bodyPr>
          <a:lstStyle/>
          <a:p>
            <a:pPr algn="ctr"/>
            <a:r>
              <a:rPr lang="ro-RO" sz="4000" i="1" dirty="0" smtClean="0"/>
              <a:t>Răspuns: Timpul</a:t>
            </a:r>
            <a:endParaRPr lang="en-US" sz="4000" i="1" dirty="0" smtClean="0"/>
          </a:p>
          <a:p>
            <a:pPr algn="ctr"/>
            <a:r>
              <a:rPr lang="en-US" sz="4000" i="1" dirty="0" smtClean="0">
                <a:solidFill>
                  <a:srgbClr val="FF0000"/>
                </a:solidFill>
              </a:rPr>
              <a:t>Answer: </a:t>
            </a:r>
            <a:r>
              <a:rPr lang="ro-RO" sz="4000" i="1" dirty="0" smtClean="0">
                <a:solidFill>
                  <a:srgbClr val="FF0000"/>
                </a:solidFill>
              </a:rPr>
              <a:t>The time</a:t>
            </a:r>
            <a:endParaRPr lang="ro-RO" sz="4000" dirty="0">
              <a:solidFill>
                <a:srgbClr val="FF0000"/>
              </a:solidFill>
            </a:endParaRPr>
          </a:p>
        </p:txBody>
      </p:sp>
    </p:spTree>
  </p:cSld>
  <p:clrMapOvr>
    <a:masterClrMapping/>
  </p:clrMapOvr>
  <p:transition spd="slow">
    <p:pull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643998" cy="5786478"/>
          </a:xfrm>
        </p:spPr>
        <p:txBody>
          <a:bodyPr>
            <a:noAutofit/>
          </a:bodyPr>
          <a:lstStyle/>
          <a:p>
            <a:pPr algn="r"/>
            <a:r>
              <a:rPr lang="ro-RO" sz="2800" i="1" dirty="0" smtClean="0"/>
              <a:t>Î</a:t>
            </a:r>
            <a:r>
              <a:rPr lang="it-IT" sz="2800" i="1" dirty="0" smtClean="0"/>
              <a:t>n gr</a:t>
            </a:r>
            <a:r>
              <a:rPr lang="ro-RO" sz="2800" i="1" dirty="0" smtClean="0"/>
              <a:t>ă</a:t>
            </a:r>
            <a:r>
              <a:rPr lang="it-IT" sz="2800" i="1" dirty="0" smtClean="0"/>
              <a:t>dina lui </a:t>
            </a:r>
            <a:r>
              <a:rPr lang="ro-RO" sz="2800" i="1" dirty="0" smtClean="0"/>
              <a:t>P</a:t>
            </a:r>
            <a:r>
              <a:rPr lang="it-IT" sz="2800" i="1" dirty="0" smtClean="0"/>
              <a:t>andele </a:t>
            </a:r>
            <a:endParaRPr lang="ro-RO" sz="2800" i="1" dirty="0" smtClean="0"/>
          </a:p>
          <a:p>
            <a:pPr algn="r"/>
            <a:r>
              <a:rPr lang="it-IT" sz="2800" i="1" dirty="0" smtClean="0"/>
              <a:t>e un pom plin cu m</a:t>
            </a:r>
            <a:r>
              <a:rPr lang="ro-RO" sz="2800" i="1" dirty="0" smtClean="0"/>
              <a:t>ă</a:t>
            </a:r>
            <a:r>
              <a:rPr lang="it-IT" sz="2800" i="1" dirty="0" smtClean="0"/>
              <a:t>rgele</a:t>
            </a:r>
            <a:endParaRPr lang="ro-RO" sz="2800" i="1" dirty="0" smtClean="0"/>
          </a:p>
          <a:p>
            <a:pPr algn="r"/>
            <a:r>
              <a:rPr lang="it-IT" sz="2800" i="1" dirty="0" smtClean="0"/>
              <a:t> la culoare-s ro</a:t>
            </a:r>
            <a:r>
              <a:rPr lang="ro-RO" sz="2800" i="1" dirty="0" smtClean="0"/>
              <a:t>ş</a:t>
            </a:r>
            <a:r>
              <a:rPr lang="it-IT" sz="2800" i="1" dirty="0" smtClean="0"/>
              <a:t>ii toate </a:t>
            </a:r>
            <a:endParaRPr lang="ro-RO" sz="2800" i="1" dirty="0" smtClean="0"/>
          </a:p>
          <a:p>
            <a:pPr algn="r"/>
            <a:r>
              <a:rPr lang="it-IT" sz="2800" i="1" dirty="0" smtClean="0"/>
              <a:t>cu codi</a:t>
            </a:r>
            <a:r>
              <a:rPr lang="ro-RO" sz="2800" i="1" dirty="0" smtClean="0"/>
              <a:t>ţ</a:t>
            </a:r>
            <a:r>
              <a:rPr lang="it-IT" sz="2800" i="1" dirty="0" smtClean="0"/>
              <a:t>e-nperechiate </a:t>
            </a:r>
            <a:endParaRPr lang="ro-RO" sz="2800" i="1" dirty="0" smtClean="0"/>
          </a:p>
          <a:p>
            <a:pPr algn="r"/>
            <a:r>
              <a:rPr lang="it-IT" sz="2800" i="1" dirty="0" smtClean="0"/>
              <a:t>ghici ce e?</a:t>
            </a:r>
            <a:endParaRPr lang="ro-RO" sz="2800" i="1" dirty="0" smtClean="0"/>
          </a:p>
          <a:p>
            <a:pPr algn="ctr"/>
            <a:endParaRPr lang="it-IT" sz="2800" i="1" dirty="0" smtClean="0"/>
          </a:p>
          <a:p>
            <a:r>
              <a:rPr lang="it-IT" sz="2800" i="1" dirty="0" smtClean="0">
                <a:solidFill>
                  <a:srgbClr val="FF0000"/>
                </a:solidFill>
              </a:rPr>
              <a:t>In Pandele’s garden</a:t>
            </a:r>
          </a:p>
          <a:p>
            <a:r>
              <a:rPr lang="it-IT" sz="2800" i="1" dirty="0" smtClean="0">
                <a:solidFill>
                  <a:srgbClr val="FF0000"/>
                </a:solidFill>
              </a:rPr>
              <a:t>Is a tree full of beads</a:t>
            </a:r>
          </a:p>
          <a:p>
            <a:r>
              <a:rPr lang="en-US" sz="2800" i="1" dirty="0" smtClean="0">
                <a:solidFill>
                  <a:srgbClr val="FF0000"/>
                </a:solidFill>
              </a:rPr>
              <a:t>They are all red</a:t>
            </a:r>
          </a:p>
          <a:p>
            <a:r>
              <a:rPr lang="en-US" sz="2800" i="1" dirty="0" smtClean="0">
                <a:solidFill>
                  <a:srgbClr val="FF0000"/>
                </a:solidFill>
              </a:rPr>
              <a:t>In couples</a:t>
            </a:r>
          </a:p>
          <a:p>
            <a:r>
              <a:rPr lang="en-US" sz="2800" i="1" dirty="0" smtClean="0">
                <a:solidFill>
                  <a:srgbClr val="FF0000"/>
                </a:solidFill>
              </a:rPr>
              <a:t>What is it?</a:t>
            </a:r>
            <a:endParaRPr lang="ro-RO" sz="2800" i="1" dirty="0">
              <a:solidFill>
                <a:srgbClr val="FF0000"/>
              </a:solidFill>
            </a:endParaRPr>
          </a:p>
        </p:txBody>
      </p:sp>
    </p:spTree>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ini pentru flu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5" name="Picture 4" descr="fluier_traditional_1.jpg"/>
          <p:cNvPicPr>
            <a:picLocks noChangeAspect="1"/>
          </p:cNvPicPr>
          <p:nvPr/>
        </p:nvPicPr>
        <p:blipFill>
          <a:blip r:embed="rId2" cstate="print"/>
          <a:stretch>
            <a:fillRect/>
          </a:stretch>
        </p:blipFill>
        <p:spPr>
          <a:xfrm rot="2362334">
            <a:off x="682734" y="2337944"/>
            <a:ext cx="4668220" cy="3147126"/>
          </a:xfrm>
          <a:prstGeom prst="rect">
            <a:avLst/>
          </a:prstGeom>
        </p:spPr>
      </p:pic>
      <p:sp>
        <p:nvSpPr>
          <p:cNvPr id="6" name="Rectangle 5"/>
          <p:cNvSpPr/>
          <p:nvPr/>
        </p:nvSpPr>
        <p:spPr>
          <a:xfrm>
            <a:off x="2357422" y="2000240"/>
            <a:ext cx="4572000" cy="1323439"/>
          </a:xfrm>
          <a:prstGeom prst="rect">
            <a:avLst/>
          </a:prstGeom>
        </p:spPr>
        <p:txBody>
          <a:bodyPr>
            <a:spAutoFit/>
          </a:bodyPr>
          <a:lstStyle/>
          <a:p>
            <a:pPr algn="ctr"/>
            <a:r>
              <a:rPr lang="ro-RO" sz="4000" i="1" dirty="0" smtClean="0"/>
              <a:t>Răspuns: Fluierul</a:t>
            </a:r>
            <a:endParaRPr lang="en-US" sz="4000" i="1" dirty="0" smtClean="0"/>
          </a:p>
          <a:p>
            <a:pPr algn="ctr"/>
            <a:r>
              <a:rPr lang="en-US" sz="4000" i="1" dirty="0" smtClean="0">
                <a:solidFill>
                  <a:srgbClr val="FF0000"/>
                </a:solidFill>
              </a:rPr>
              <a:t>Answer: The </a:t>
            </a:r>
            <a:r>
              <a:rPr lang="ro-RO" sz="4000" i="1" dirty="0" smtClean="0">
                <a:solidFill>
                  <a:srgbClr val="FF0000"/>
                </a:solidFill>
              </a:rPr>
              <a:t>whistle</a:t>
            </a:r>
            <a:endParaRPr lang="ro-RO" sz="4000" dirty="0">
              <a:solidFill>
                <a:srgbClr val="FF0000"/>
              </a:solidFill>
            </a:endParaRPr>
          </a:p>
        </p:txBody>
      </p:sp>
    </p:spTree>
  </p:cSld>
  <p:clrMapOvr>
    <a:masterClrMapping/>
  </p:clrMapOvr>
  <p:transition spd="slow">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s_cherries_1680x1050.jpg"/>
          <p:cNvPicPr>
            <a:picLocks noGrp="1" noChangeAspect="1"/>
          </p:cNvPicPr>
          <p:nvPr>
            <p:ph idx="1"/>
          </p:nvPr>
        </p:nvPicPr>
        <p:blipFill>
          <a:blip r:embed="rId2" cstate="print"/>
          <a:stretch>
            <a:fillRect/>
          </a:stretch>
        </p:blipFill>
        <p:spPr>
          <a:xfrm>
            <a:off x="1071538" y="2143116"/>
            <a:ext cx="7023099" cy="4389437"/>
          </a:xfrm>
        </p:spPr>
      </p:pic>
      <p:sp>
        <p:nvSpPr>
          <p:cNvPr id="5" name="Rectangle 4"/>
          <p:cNvSpPr/>
          <p:nvPr/>
        </p:nvSpPr>
        <p:spPr>
          <a:xfrm>
            <a:off x="1142976" y="785794"/>
            <a:ext cx="6715140" cy="1323439"/>
          </a:xfrm>
          <a:prstGeom prst="rect">
            <a:avLst/>
          </a:prstGeom>
        </p:spPr>
        <p:txBody>
          <a:bodyPr wrap="square">
            <a:spAutoFit/>
          </a:bodyPr>
          <a:lstStyle/>
          <a:p>
            <a:pPr algn="ctr"/>
            <a:r>
              <a:rPr lang="ro-RO" sz="4000" i="1" dirty="0" smtClean="0"/>
              <a:t>Răspuns: Cireşul</a:t>
            </a:r>
            <a:endParaRPr lang="en-US" sz="4000" i="1" dirty="0" smtClean="0"/>
          </a:p>
          <a:p>
            <a:pPr algn="ctr"/>
            <a:r>
              <a:rPr lang="en-US" sz="4000" i="1" dirty="0" smtClean="0">
                <a:solidFill>
                  <a:srgbClr val="FF0000"/>
                </a:solidFill>
              </a:rPr>
              <a:t>Answer: </a:t>
            </a:r>
            <a:r>
              <a:rPr lang="ro-RO" sz="4000" i="1" dirty="0" smtClean="0">
                <a:solidFill>
                  <a:srgbClr val="FF0000"/>
                </a:solidFill>
              </a:rPr>
              <a:t>The cherry tree</a:t>
            </a:r>
            <a:endParaRPr lang="ro-RO" sz="4000" dirty="0">
              <a:solidFill>
                <a:srgbClr val="FF0000"/>
              </a:solidFill>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a:bodyPr>
          <a:lstStyle/>
          <a:p>
            <a:pPr algn="r"/>
            <a:r>
              <a:rPr lang="it-IT" sz="3600" i="1" dirty="0" smtClean="0"/>
              <a:t>F</a:t>
            </a:r>
            <a:r>
              <a:rPr lang="ro-RO" sz="3600" i="1" dirty="0" smtClean="0"/>
              <a:t>ă</a:t>
            </a:r>
            <a:r>
              <a:rPr lang="it-IT" sz="3600" i="1" dirty="0" smtClean="0"/>
              <a:t>r</a:t>
            </a:r>
            <a:r>
              <a:rPr lang="ro-RO" sz="3600" i="1" dirty="0" smtClean="0"/>
              <a:t>ă</a:t>
            </a:r>
            <a:r>
              <a:rPr lang="it-IT" sz="3600" i="1" dirty="0" smtClean="0"/>
              <a:t> c</a:t>
            </a:r>
            <a:r>
              <a:rPr lang="ro-RO" sz="3600" i="1" dirty="0" smtClean="0"/>
              <a:t>ă</a:t>
            </a:r>
            <a:r>
              <a:rPr lang="it-IT" sz="3600" i="1" dirty="0" smtClean="0"/>
              <a:t>rbuni </a:t>
            </a:r>
            <a:endParaRPr lang="ro-RO" sz="3600" i="1" dirty="0" smtClean="0"/>
          </a:p>
          <a:p>
            <a:pPr algn="r"/>
            <a:r>
              <a:rPr lang="it-IT" sz="3600" i="1" dirty="0" smtClean="0"/>
              <a:t>M</a:t>
            </a:r>
            <a:r>
              <a:rPr lang="ro-RO" sz="3600" i="1" dirty="0" smtClean="0"/>
              <a:t>ă</a:t>
            </a:r>
            <a:r>
              <a:rPr lang="it-IT" sz="3600" i="1" dirty="0" smtClean="0"/>
              <a:t>-nc</a:t>
            </a:r>
            <a:r>
              <a:rPr lang="ro-RO" sz="3600" i="1" dirty="0" smtClean="0"/>
              <a:t>ă</a:t>
            </a:r>
            <a:r>
              <a:rPr lang="it-IT" sz="3600" i="1" dirty="0" smtClean="0"/>
              <a:t>lzesc, </a:t>
            </a:r>
            <a:endParaRPr lang="ro-RO" sz="3600" i="1" dirty="0" smtClean="0"/>
          </a:p>
          <a:p>
            <a:pPr algn="r"/>
            <a:r>
              <a:rPr lang="it-IT" sz="3600" i="1" dirty="0" smtClean="0"/>
              <a:t>P</a:t>
            </a:r>
            <a:r>
              <a:rPr lang="ro-RO" sz="3600" i="1" dirty="0" smtClean="0"/>
              <a:t>â</a:t>
            </a:r>
            <a:r>
              <a:rPr lang="it-IT" sz="3600" i="1" dirty="0" smtClean="0"/>
              <a:t>nza alb</a:t>
            </a:r>
            <a:r>
              <a:rPr lang="ro-RO" sz="3600" i="1" dirty="0" smtClean="0"/>
              <a:t>ă</a:t>
            </a:r>
            <a:r>
              <a:rPr lang="it-IT" sz="3600" i="1" dirty="0" smtClean="0"/>
              <a:t> </a:t>
            </a:r>
            <a:endParaRPr lang="ro-RO" sz="3600" i="1" dirty="0" smtClean="0"/>
          </a:p>
          <a:p>
            <a:pPr algn="r"/>
            <a:r>
              <a:rPr lang="it-IT" sz="3600" i="1" dirty="0" smtClean="0"/>
              <a:t>Netezesc.</a:t>
            </a:r>
          </a:p>
          <a:p>
            <a:r>
              <a:rPr lang="en-US" sz="3600" i="1" dirty="0" smtClean="0">
                <a:solidFill>
                  <a:srgbClr val="FF0000"/>
                </a:solidFill>
              </a:rPr>
              <a:t>Without coals</a:t>
            </a:r>
          </a:p>
          <a:p>
            <a:r>
              <a:rPr lang="en-US" sz="3600" i="1" dirty="0" smtClean="0">
                <a:solidFill>
                  <a:srgbClr val="FF0000"/>
                </a:solidFill>
              </a:rPr>
              <a:t>I got hot</a:t>
            </a:r>
          </a:p>
          <a:p>
            <a:r>
              <a:rPr lang="en-US" sz="3600" i="1" dirty="0" smtClean="0">
                <a:solidFill>
                  <a:srgbClr val="FF0000"/>
                </a:solidFill>
              </a:rPr>
              <a:t>White coat</a:t>
            </a:r>
          </a:p>
          <a:p>
            <a:r>
              <a:rPr lang="en-US" sz="3600" i="1" dirty="0" smtClean="0">
                <a:solidFill>
                  <a:srgbClr val="FF0000"/>
                </a:solidFill>
              </a:rPr>
              <a:t>I smooth</a:t>
            </a:r>
            <a:r>
              <a:rPr lang="ro-RO" sz="3600" i="1" dirty="0" smtClean="0">
                <a:solidFill>
                  <a:srgbClr val="FF0000"/>
                </a:solidFill>
              </a:rPr>
              <a:t>.</a:t>
            </a:r>
            <a:endParaRPr lang="ro-RO" sz="3600" i="1" dirty="0">
              <a:solidFill>
                <a:srgbClr val="FF0000"/>
              </a:solidFill>
            </a:endParaRPr>
          </a:p>
        </p:txBody>
      </p:sp>
    </p:spTree>
  </p:cSld>
  <p:clrMapOvr>
    <a:masterClrMapping/>
  </p:clrMapOvr>
  <p:transition spd="slow">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0c15918-77b9-47d4-b454-022ebd0c01ab.jpg"/>
          <p:cNvPicPr>
            <a:picLocks noGrp="1" noChangeAspect="1"/>
          </p:cNvPicPr>
          <p:nvPr>
            <p:ph idx="1"/>
          </p:nvPr>
        </p:nvPicPr>
        <p:blipFill>
          <a:blip r:embed="rId2" cstate="print"/>
          <a:stretch>
            <a:fillRect/>
          </a:stretch>
        </p:blipFill>
        <p:spPr>
          <a:xfrm>
            <a:off x="1571604" y="1857364"/>
            <a:ext cx="5500725" cy="4310939"/>
          </a:xfrm>
        </p:spPr>
      </p:pic>
      <p:sp>
        <p:nvSpPr>
          <p:cNvPr id="5" name="Rectangle 4"/>
          <p:cNvSpPr/>
          <p:nvPr/>
        </p:nvSpPr>
        <p:spPr>
          <a:xfrm>
            <a:off x="857224" y="785794"/>
            <a:ext cx="7072362" cy="1323439"/>
          </a:xfrm>
          <a:prstGeom prst="rect">
            <a:avLst/>
          </a:prstGeom>
        </p:spPr>
        <p:txBody>
          <a:bodyPr wrap="square">
            <a:spAutoFit/>
          </a:bodyPr>
          <a:lstStyle/>
          <a:p>
            <a:pPr algn="ctr"/>
            <a:r>
              <a:rPr lang="ro-RO" sz="4000" i="1" dirty="0" smtClean="0"/>
              <a:t>Răspuns: Fierul de călcat</a:t>
            </a:r>
            <a:endParaRPr lang="en-US" sz="4000" i="1" dirty="0" smtClean="0"/>
          </a:p>
          <a:p>
            <a:pPr algn="ctr"/>
            <a:r>
              <a:rPr lang="en-US" sz="4000" i="1" dirty="0" smtClean="0">
                <a:solidFill>
                  <a:srgbClr val="FF0000"/>
                </a:solidFill>
              </a:rPr>
              <a:t>Answer: </a:t>
            </a:r>
            <a:r>
              <a:rPr lang="ro-RO" sz="4000" i="1" dirty="0" smtClean="0">
                <a:solidFill>
                  <a:srgbClr val="FF0000"/>
                </a:solidFill>
              </a:rPr>
              <a:t>The iron</a:t>
            </a:r>
            <a:endParaRPr lang="ro-RO" sz="4000" dirty="0">
              <a:solidFill>
                <a:srgbClr val="FF0000"/>
              </a:solidFill>
            </a:endParaRPr>
          </a:p>
        </p:txBody>
      </p:sp>
    </p:spTree>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42984"/>
            <a:ext cx="8786874" cy="5500726"/>
          </a:xfrm>
        </p:spPr>
        <p:txBody>
          <a:bodyPr>
            <a:normAutofit/>
          </a:bodyPr>
          <a:lstStyle/>
          <a:p>
            <a:pPr algn="r"/>
            <a:r>
              <a:rPr lang="ro-RO" sz="3600" i="1" dirty="0" smtClean="0"/>
              <a:t>Ce copac stufos şi-nalt </a:t>
            </a:r>
          </a:p>
          <a:p>
            <a:pPr algn="r"/>
            <a:r>
              <a:rPr lang="ro-RO" sz="3600" i="1" dirty="0" smtClean="0"/>
              <a:t>Înfloreşte-n luna mai </a:t>
            </a:r>
          </a:p>
          <a:p>
            <a:pPr algn="r"/>
            <a:r>
              <a:rPr lang="ro-RO" sz="3600" i="1" dirty="0" smtClean="0"/>
              <a:t>Şi dă floare pentru ceai? </a:t>
            </a:r>
          </a:p>
          <a:p>
            <a:pPr algn="r"/>
            <a:r>
              <a:rPr lang="ro-RO" sz="3600" i="1" dirty="0" smtClean="0"/>
              <a:t>Cine este l-aţi aflat ?</a:t>
            </a:r>
            <a:endParaRPr lang="en-US" sz="3600" i="1" dirty="0" smtClean="0"/>
          </a:p>
          <a:p>
            <a:r>
              <a:rPr lang="en-US" sz="3600" i="1" dirty="0" smtClean="0">
                <a:solidFill>
                  <a:srgbClr val="FF0000"/>
                </a:solidFill>
              </a:rPr>
              <a:t>What kind of tall and big tree</a:t>
            </a:r>
          </a:p>
          <a:p>
            <a:r>
              <a:rPr lang="en-US" sz="3600" i="1" dirty="0" smtClean="0">
                <a:solidFill>
                  <a:srgbClr val="FF0000"/>
                </a:solidFill>
              </a:rPr>
              <a:t>Blossom in May</a:t>
            </a:r>
          </a:p>
          <a:p>
            <a:r>
              <a:rPr lang="en-US" sz="3600" i="1" dirty="0" smtClean="0">
                <a:solidFill>
                  <a:srgbClr val="FF0000"/>
                </a:solidFill>
              </a:rPr>
              <a:t>And is used for tea</a:t>
            </a:r>
          </a:p>
          <a:p>
            <a:r>
              <a:rPr lang="en-US" sz="3600" i="1" dirty="0" smtClean="0">
                <a:solidFill>
                  <a:srgbClr val="FF0000"/>
                </a:solidFill>
              </a:rPr>
              <a:t>What is it?</a:t>
            </a:r>
            <a:endParaRPr lang="ro-RO" sz="3600" i="1" dirty="0">
              <a:solidFill>
                <a:srgbClr val="FF0000"/>
              </a:solidFill>
            </a:endParaRPr>
          </a:p>
        </p:txBody>
      </p:sp>
    </p:spTree>
  </p:cSld>
  <p:clrMapOvr>
    <a:masterClrMapping/>
  </p:clrMapOvr>
  <p:transition spd="med">
    <p:blind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ri-de-tei.jpg"/>
          <p:cNvPicPr>
            <a:picLocks noGrp="1" noChangeAspect="1"/>
          </p:cNvPicPr>
          <p:nvPr>
            <p:ph idx="1"/>
          </p:nvPr>
        </p:nvPicPr>
        <p:blipFill>
          <a:blip r:embed="rId2" cstate="print"/>
          <a:stretch>
            <a:fillRect/>
          </a:stretch>
        </p:blipFill>
        <p:spPr>
          <a:xfrm>
            <a:off x="1714480" y="2285992"/>
            <a:ext cx="5852583" cy="4389437"/>
          </a:xfrm>
        </p:spPr>
      </p:pic>
      <p:sp>
        <p:nvSpPr>
          <p:cNvPr id="5" name="Rectangle 4"/>
          <p:cNvSpPr/>
          <p:nvPr/>
        </p:nvSpPr>
        <p:spPr>
          <a:xfrm>
            <a:off x="1357290" y="857232"/>
            <a:ext cx="7143768" cy="1323439"/>
          </a:xfrm>
          <a:prstGeom prst="rect">
            <a:avLst/>
          </a:prstGeom>
        </p:spPr>
        <p:txBody>
          <a:bodyPr wrap="square">
            <a:spAutoFit/>
          </a:bodyPr>
          <a:lstStyle/>
          <a:p>
            <a:pPr algn="ctr"/>
            <a:r>
              <a:rPr lang="ro-RO" sz="4000" i="1" dirty="0" smtClean="0"/>
              <a:t>Răspuns: Teiul</a:t>
            </a:r>
            <a:endParaRPr lang="en-US" sz="4000" i="1" dirty="0" smtClean="0"/>
          </a:p>
          <a:p>
            <a:pPr algn="ctr"/>
            <a:r>
              <a:rPr lang="en-US" sz="4000" i="1" dirty="0" smtClean="0">
                <a:solidFill>
                  <a:srgbClr val="FF0000"/>
                </a:solidFill>
              </a:rPr>
              <a:t>Answer: </a:t>
            </a:r>
            <a:r>
              <a:rPr lang="ro-RO" sz="4000" i="1" dirty="0" smtClean="0">
                <a:solidFill>
                  <a:srgbClr val="FF0000"/>
                </a:solidFill>
              </a:rPr>
              <a:t>Linden</a:t>
            </a:r>
            <a:endParaRPr lang="ro-RO" sz="4000" dirty="0">
              <a:solidFill>
                <a:srgbClr val="FF0000"/>
              </a:solidFill>
            </a:endParaRPr>
          </a:p>
        </p:txBody>
      </p:sp>
    </p:spTree>
  </p:cSld>
  <p:clrMapOvr>
    <a:masterClrMapping/>
  </p:clrMapOvr>
  <p:transition spd="med">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472518" cy="5324492"/>
          </a:xfrm>
        </p:spPr>
        <p:txBody>
          <a:bodyPr>
            <a:normAutofit lnSpcReduction="10000"/>
          </a:bodyPr>
          <a:lstStyle/>
          <a:p>
            <a:pPr algn="ctr">
              <a:buNone/>
            </a:pPr>
            <a:endParaRPr lang="ro-RO" sz="3600" dirty="0" smtClean="0"/>
          </a:p>
          <a:p>
            <a:pPr algn="r">
              <a:buFont typeface="Arial" pitchFamily="34" charset="0"/>
              <a:buChar char="•"/>
            </a:pPr>
            <a:r>
              <a:rPr lang="it-IT" sz="4000" i="1" dirty="0" smtClean="0"/>
              <a:t>C</a:t>
            </a:r>
            <a:r>
              <a:rPr lang="ro-RO" sz="4000" i="1" dirty="0" smtClean="0"/>
              <a:t>ă</a:t>
            </a:r>
            <a:r>
              <a:rPr lang="it-IT" sz="4000" i="1" dirty="0" smtClean="0"/>
              <a:t>tre soare se av</a:t>
            </a:r>
            <a:r>
              <a:rPr lang="ro-RO" sz="4000" i="1" dirty="0" smtClean="0"/>
              <a:t>â</a:t>
            </a:r>
            <a:r>
              <a:rPr lang="it-IT" sz="4000" i="1" dirty="0" smtClean="0"/>
              <a:t>nt</a:t>
            </a:r>
            <a:r>
              <a:rPr lang="ro-RO" sz="4000" i="1" dirty="0" smtClean="0"/>
              <a:t>ă</a:t>
            </a:r>
          </a:p>
          <a:p>
            <a:pPr algn="r">
              <a:buFont typeface="Arial" pitchFamily="34" charset="0"/>
              <a:buChar char="•"/>
            </a:pPr>
            <a:r>
              <a:rPr lang="it-IT" sz="4000" i="1" dirty="0" smtClean="0"/>
              <a:t>Diminea</a:t>
            </a:r>
            <a:r>
              <a:rPr lang="ro-RO" sz="4000" i="1" dirty="0" smtClean="0"/>
              <a:t>ţ</a:t>
            </a:r>
            <a:r>
              <a:rPr lang="it-IT" sz="4000" i="1" dirty="0" smtClean="0"/>
              <a:t>a-n zori </a:t>
            </a:r>
            <a:r>
              <a:rPr lang="ro-RO" sz="4000" i="1" dirty="0" smtClean="0"/>
              <a:t>ş</a:t>
            </a:r>
            <a:r>
              <a:rPr lang="it-IT" sz="4000" i="1" dirty="0" smtClean="0"/>
              <a:t>i c</a:t>
            </a:r>
            <a:r>
              <a:rPr lang="ro-RO" sz="4000" i="1" dirty="0" smtClean="0"/>
              <a:t>â</a:t>
            </a:r>
            <a:r>
              <a:rPr lang="it-IT" sz="4000" i="1" dirty="0" smtClean="0"/>
              <a:t>nt</a:t>
            </a:r>
            <a:r>
              <a:rPr lang="ro-RO" sz="4000" i="1" dirty="0" smtClean="0"/>
              <a:t>ă</a:t>
            </a:r>
            <a:r>
              <a:rPr lang="it-IT" sz="4000" i="1" dirty="0" smtClean="0"/>
              <a:t>.</a:t>
            </a:r>
            <a:endParaRPr lang="ro-RO" sz="4000" i="1" dirty="0" smtClean="0"/>
          </a:p>
          <a:p>
            <a:pPr algn="ctr">
              <a:buNone/>
            </a:pPr>
            <a:endParaRPr lang="it-IT" sz="4000" i="1" dirty="0" smtClean="0"/>
          </a:p>
          <a:p>
            <a:pPr>
              <a:buFont typeface="Arial" pitchFamily="34" charset="0"/>
              <a:buChar char="•"/>
            </a:pPr>
            <a:r>
              <a:rPr lang="it-IT" sz="4000" i="1" dirty="0" smtClean="0">
                <a:solidFill>
                  <a:srgbClr val="FF0000"/>
                </a:solidFill>
              </a:rPr>
              <a:t>Towards the sun it rushes in the morning</a:t>
            </a:r>
            <a:endParaRPr lang="ro-RO" sz="4000" i="1" dirty="0" smtClean="0">
              <a:solidFill>
                <a:srgbClr val="FF0000"/>
              </a:solidFill>
            </a:endParaRPr>
          </a:p>
          <a:p>
            <a:pPr>
              <a:buFont typeface="Arial" pitchFamily="34" charset="0"/>
              <a:buChar char="•"/>
            </a:pPr>
            <a:r>
              <a:rPr lang="it-IT" sz="4000" i="1" dirty="0" smtClean="0">
                <a:solidFill>
                  <a:srgbClr val="FF0000"/>
                </a:solidFill>
              </a:rPr>
              <a:t>And sings.</a:t>
            </a:r>
            <a:r>
              <a:rPr lang="it-IT" sz="3600" dirty="0" smtClean="0">
                <a:solidFill>
                  <a:srgbClr val="FF0000"/>
                </a:solidFill>
              </a:rPr>
              <a:t/>
            </a:r>
            <a:br>
              <a:rPr lang="it-IT" sz="3600" dirty="0" smtClean="0">
                <a:solidFill>
                  <a:srgbClr val="FF0000"/>
                </a:solidFill>
              </a:rPr>
            </a:br>
            <a:endParaRPr lang="ro-RO" sz="3600"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ocarlia.jpg"/>
          <p:cNvPicPr>
            <a:picLocks noGrp="1" noChangeAspect="1"/>
          </p:cNvPicPr>
          <p:nvPr>
            <p:ph idx="1"/>
          </p:nvPr>
        </p:nvPicPr>
        <p:blipFill>
          <a:blip r:embed="rId2" cstate="print"/>
          <a:stretch>
            <a:fillRect/>
          </a:stretch>
        </p:blipFill>
        <p:spPr>
          <a:xfrm>
            <a:off x="1500166" y="2071678"/>
            <a:ext cx="6350000" cy="4356100"/>
          </a:xfrm>
        </p:spPr>
      </p:pic>
      <p:sp>
        <p:nvSpPr>
          <p:cNvPr id="5" name="Rectangle 4"/>
          <p:cNvSpPr/>
          <p:nvPr/>
        </p:nvSpPr>
        <p:spPr>
          <a:xfrm>
            <a:off x="2285984" y="714356"/>
            <a:ext cx="4572000" cy="1323439"/>
          </a:xfrm>
          <a:prstGeom prst="rect">
            <a:avLst/>
          </a:prstGeom>
        </p:spPr>
        <p:txBody>
          <a:bodyPr>
            <a:spAutoFit/>
          </a:bodyPr>
          <a:lstStyle/>
          <a:p>
            <a:pPr algn="ctr"/>
            <a:r>
              <a:rPr lang="ro-RO" sz="4000" i="1" dirty="0" smtClean="0"/>
              <a:t>Răspuns: Ciocârlia</a:t>
            </a:r>
            <a:endParaRPr lang="en-US" sz="4000" i="1" dirty="0" smtClean="0"/>
          </a:p>
          <a:p>
            <a:pPr algn="ctr"/>
            <a:r>
              <a:rPr lang="en-US" sz="4000" i="1" dirty="0" smtClean="0">
                <a:solidFill>
                  <a:srgbClr val="FF0000"/>
                </a:solidFill>
              </a:rPr>
              <a:t>Answer: </a:t>
            </a:r>
            <a:r>
              <a:rPr lang="ro-RO" sz="4000" i="1" dirty="0" smtClean="0">
                <a:solidFill>
                  <a:srgbClr val="FF0000"/>
                </a:solidFill>
              </a:rPr>
              <a:t>The skylark</a:t>
            </a:r>
            <a:endParaRPr lang="ro-RO" sz="4000" dirty="0">
              <a:solidFill>
                <a:srgbClr val="FF0000"/>
              </a:solidFill>
            </a:endParaRPr>
          </a:p>
        </p:txBody>
      </p:sp>
    </p:spTree>
  </p:cSld>
  <p:clrMapOvr>
    <a:masterClrMapping/>
  </p:clrMapOvr>
  <p:transition spd="med">
    <p:wheel spokes="3"/>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4" name="Horizontal Scroll 3"/>
          <p:cNvSpPr/>
          <p:nvPr/>
        </p:nvSpPr>
        <p:spPr>
          <a:xfrm>
            <a:off x="1371600" y="3462338"/>
            <a:ext cx="7162800"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1143000" y="496888"/>
            <a:ext cx="75438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All rights reserved. No part of this publication may be reproduced, in any form or any means, without permission in writing from the authors.</a:t>
            </a:r>
            <a:endParaRPr lang="en-US" dirty="0"/>
          </a:p>
        </p:txBody>
      </p:sp>
      <p:pic>
        <p:nvPicPr>
          <p:cNvPr id="17413" name="Image 1"/>
          <p:cNvPicPr>
            <a:picLocks noGrp="1"/>
          </p:cNvPicPr>
          <p:nvPr>
            <p:ph idx="1"/>
          </p:nvPr>
        </p:nvPicPr>
        <p:blipFill>
          <a:blip r:embed="rId2" cstate="print"/>
          <a:srcRect/>
          <a:stretch>
            <a:fillRect/>
          </a:stretch>
        </p:blipFill>
        <p:spPr>
          <a:xfrm>
            <a:off x="2514600" y="2286002"/>
            <a:ext cx="4572000" cy="1476375"/>
          </a:xfrm>
        </p:spPr>
      </p:pic>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6760"/>
          </a:xfrm>
        </p:spPr>
        <p:txBody>
          <a:bodyPr>
            <a:normAutofit fontScale="90000"/>
          </a:bodyPr>
          <a:lstStyle/>
          <a:p>
            <a:pPr algn="ctr" fontAlgn="auto">
              <a:spcAft>
                <a:spcPts val="0"/>
              </a:spcAft>
              <a:defRPr/>
            </a:pPr>
            <a:r>
              <a:rPr lang="en-US" dirty="0" smtClean="0"/>
              <a:t/>
            </a:r>
            <a:br>
              <a:rPr lang="en-US" dirty="0" smtClean="0"/>
            </a:br>
            <a:r>
              <a:rPr lang="en-US" dirty="0" smtClean="0"/>
              <a:t/>
            </a:r>
            <a:br>
              <a:rPr lang="en-US" dirty="0" smtClean="0"/>
            </a:br>
            <a:r>
              <a:rPr lang="en-US" dirty="0" smtClean="0"/>
              <a:t>Project </a:t>
            </a:r>
            <a:r>
              <a:rPr lang="en-US" dirty="0" smtClean="0"/>
              <a:t>Financed by the European Union</a:t>
            </a:r>
            <a:endParaRPr lang="ro-RO" dirty="0"/>
          </a:p>
        </p:txBody>
      </p:sp>
      <p:sp>
        <p:nvSpPr>
          <p:cNvPr id="18435" name="Content Placeholder 2"/>
          <p:cNvSpPr>
            <a:spLocks noGrp="1"/>
          </p:cNvSpPr>
          <p:nvPr>
            <p:ph sz="quarter" idx="1"/>
          </p:nvPr>
        </p:nvSpPr>
        <p:spPr>
          <a:xfrm>
            <a:off x="1066800" y="1752600"/>
            <a:ext cx="7620000" cy="4724400"/>
          </a:xfrm>
        </p:spPr>
        <p:txBody>
          <a:bodyPr/>
          <a:lstStyle/>
          <a:p>
            <a:pPr algn="ctr">
              <a:buFontTx/>
              <a:buNone/>
            </a:pPr>
            <a:endParaRPr lang="en-US" b="1" dirty="0" smtClean="0">
              <a:solidFill>
                <a:srgbClr val="FF0000"/>
              </a:solidFill>
            </a:endParaRPr>
          </a:p>
          <a:p>
            <a:pPr algn="ctr">
              <a:buFontTx/>
              <a:buNone/>
            </a:pPr>
            <a:r>
              <a:rPr lang="en-US" b="1" dirty="0" smtClean="0">
                <a:solidFill>
                  <a:srgbClr val="FF0000"/>
                </a:solidFill>
              </a:rPr>
              <a:t>„</a:t>
            </a:r>
            <a:r>
              <a:rPr lang="en-US" b="1" dirty="0" smtClean="0">
                <a:solidFill>
                  <a:srgbClr val="FF0000"/>
                </a:solidFill>
              </a:rPr>
              <a:t>Motivating the </a:t>
            </a:r>
            <a:r>
              <a:rPr lang="ro-RO" b="1" dirty="0" smtClean="0">
                <a:solidFill>
                  <a:srgbClr val="FF0000"/>
                </a:solidFill>
              </a:rPr>
              <a:t>L</a:t>
            </a:r>
            <a:r>
              <a:rPr lang="en-US" b="1" dirty="0" smtClean="0">
                <a:solidFill>
                  <a:srgbClr val="FF0000"/>
                </a:solidFill>
              </a:rPr>
              <a:t>earning </a:t>
            </a:r>
            <a:r>
              <a:rPr lang="ro-RO" b="1" dirty="0" smtClean="0">
                <a:solidFill>
                  <a:srgbClr val="FF0000"/>
                </a:solidFill>
              </a:rPr>
              <a:t>E</a:t>
            </a:r>
            <a:r>
              <a:rPr lang="en-US" b="1" dirty="0" err="1" smtClean="0">
                <a:solidFill>
                  <a:srgbClr val="FF0000"/>
                </a:solidFill>
              </a:rPr>
              <a:t>ngine</a:t>
            </a:r>
            <a:r>
              <a:rPr lang="en-US" b="1" dirty="0" smtClean="0">
                <a:solidFill>
                  <a:srgbClr val="FF0000"/>
                </a:solidFill>
              </a:rPr>
              <a:t> to </a:t>
            </a:r>
            <a:r>
              <a:rPr lang="ro-RO" b="1" dirty="0" smtClean="0">
                <a:solidFill>
                  <a:srgbClr val="FF0000"/>
                </a:solidFill>
              </a:rPr>
              <a:t>I</a:t>
            </a:r>
            <a:r>
              <a:rPr lang="en-US" b="1" dirty="0" err="1" smtClean="0">
                <a:solidFill>
                  <a:srgbClr val="FF0000"/>
                </a:solidFill>
              </a:rPr>
              <a:t>ncrease</a:t>
            </a:r>
            <a:r>
              <a:rPr lang="en-US" b="1" dirty="0" smtClean="0">
                <a:solidFill>
                  <a:srgbClr val="FF0000"/>
                </a:solidFill>
              </a:rPr>
              <a:t> </a:t>
            </a:r>
            <a:r>
              <a:rPr lang="ro-RO" b="1" dirty="0" smtClean="0">
                <a:solidFill>
                  <a:srgbClr val="FF0000"/>
                </a:solidFill>
              </a:rPr>
              <a:t>S</a:t>
            </a:r>
            <a:r>
              <a:rPr lang="en-US" b="1" dirty="0" err="1" smtClean="0">
                <a:solidFill>
                  <a:srgbClr val="FF0000"/>
                </a:solidFill>
              </a:rPr>
              <a:t>tudent's</a:t>
            </a:r>
            <a:r>
              <a:rPr lang="en-US" b="1" dirty="0" smtClean="0">
                <a:solidFill>
                  <a:srgbClr val="FF0000"/>
                </a:solidFill>
              </a:rPr>
              <a:t> </a:t>
            </a:r>
            <a:r>
              <a:rPr lang="ro-RO" b="1" dirty="0" smtClean="0">
                <a:solidFill>
                  <a:srgbClr val="FF0000"/>
                </a:solidFill>
              </a:rPr>
              <a:t>S</a:t>
            </a:r>
            <a:r>
              <a:rPr lang="en-US" b="1" dirty="0" err="1" smtClean="0">
                <a:solidFill>
                  <a:srgbClr val="FF0000"/>
                </a:solidFill>
              </a:rPr>
              <a:t>chool</a:t>
            </a:r>
            <a:r>
              <a:rPr lang="en-US" b="1" dirty="0" smtClean="0">
                <a:solidFill>
                  <a:srgbClr val="FF0000"/>
                </a:solidFill>
              </a:rPr>
              <a:t>, </a:t>
            </a:r>
            <a:r>
              <a:rPr lang="ro-RO" b="1" dirty="0" smtClean="0">
                <a:solidFill>
                  <a:srgbClr val="FF0000"/>
                </a:solidFill>
              </a:rPr>
              <a:t>P</a:t>
            </a:r>
            <a:r>
              <a:rPr lang="en-US" b="1" dirty="0" err="1" smtClean="0">
                <a:solidFill>
                  <a:srgbClr val="FF0000"/>
                </a:solidFill>
              </a:rPr>
              <a:t>rofessional</a:t>
            </a:r>
            <a:r>
              <a:rPr lang="en-US" b="1" dirty="0" smtClean="0">
                <a:solidFill>
                  <a:srgbClr val="FF0000"/>
                </a:solidFill>
              </a:rPr>
              <a:t> and </a:t>
            </a:r>
            <a:r>
              <a:rPr lang="ro-RO" b="1" dirty="0" smtClean="0">
                <a:solidFill>
                  <a:srgbClr val="FF0000"/>
                </a:solidFill>
              </a:rPr>
              <a:t>S</a:t>
            </a:r>
            <a:r>
              <a:rPr lang="en-US" b="1" dirty="0" err="1" smtClean="0">
                <a:solidFill>
                  <a:srgbClr val="FF0000"/>
                </a:solidFill>
              </a:rPr>
              <a:t>ocial</a:t>
            </a:r>
            <a:r>
              <a:rPr lang="en-US" b="1" dirty="0" smtClean="0">
                <a:solidFill>
                  <a:srgbClr val="FF0000"/>
                </a:solidFill>
              </a:rPr>
              <a:t> </a:t>
            </a:r>
            <a:r>
              <a:rPr lang="ro-RO" b="1" dirty="0" smtClean="0">
                <a:solidFill>
                  <a:srgbClr val="FF0000"/>
                </a:solidFill>
              </a:rPr>
              <a:t>S</a:t>
            </a:r>
            <a:r>
              <a:rPr lang="en-US" b="1" dirty="0" err="1" smtClean="0">
                <a:solidFill>
                  <a:srgbClr val="FF0000"/>
                </a:solidFill>
              </a:rPr>
              <a:t>uccess</a:t>
            </a:r>
            <a:r>
              <a:rPr lang="en-US" b="1" dirty="0" smtClean="0">
                <a:solidFill>
                  <a:srgbClr val="FF0000"/>
                </a:solidFill>
              </a:rPr>
              <a:t> and </a:t>
            </a:r>
            <a:r>
              <a:rPr lang="ro-RO" b="1" dirty="0" smtClean="0">
                <a:solidFill>
                  <a:srgbClr val="FF0000"/>
                </a:solidFill>
              </a:rPr>
              <a:t>R</a:t>
            </a:r>
            <a:r>
              <a:rPr lang="en-US" b="1" dirty="0" smtClean="0">
                <a:solidFill>
                  <a:srgbClr val="FF0000"/>
                </a:solidFill>
              </a:rPr>
              <a:t>educe </a:t>
            </a:r>
            <a:r>
              <a:rPr lang="ro-RO" b="1" dirty="0" smtClean="0">
                <a:solidFill>
                  <a:srgbClr val="FF0000"/>
                </a:solidFill>
              </a:rPr>
              <a:t>A</a:t>
            </a:r>
            <a:r>
              <a:rPr lang="en-US" b="1" dirty="0" err="1" smtClean="0">
                <a:solidFill>
                  <a:srgbClr val="FF0000"/>
                </a:solidFill>
              </a:rPr>
              <a:t>bsenteeism</a:t>
            </a:r>
            <a:r>
              <a:rPr lang="en-US" b="1" dirty="0" smtClean="0">
                <a:solidFill>
                  <a:srgbClr val="FF0000"/>
                </a:solidFill>
              </a:rPr>
              <a:t> “</a:t>
            </a:r>
            <a:endParaRPr lang="ro-RO" b="1" dirty="0" smtClean="0">
              <a:solidFill>
                <a:srgbClr val="FF0000"/>
              </a:solidFill>
            </a:endParaRPr>
          </a:p>
          <a:p>
            <a:pPr>
              <a:buFontTx/>
              <a:buNone/>
            </a:pPr>
            <a:endParaRPr lang="ro-RO" b="1" dirty="0" smtClean="0"/>
          </a:p>
          <a:p>
            <a:endParaRPr lang="ro-RO" dirty="0" smtClean="0"/>
          </a:p>
        </p:txBody>
      </p:sp>
      <p:pic>
        <p:nvPicPr>
          <p:cNvPr id="18436" name="Picture 3" descr="Резултат с изображение за еразмус"/>
          <p:cNvPicPr>
            <a:picLocks noChangeAspect="1" noChangeArrowheads="1"/>
          </p:cNvPicPr>
          <p:nvPr/>
        </p:nvPicPr>
        <p:blipFill>
          <a:blip r:embed="rId2" cstate="print"/>
          <a:srcRect/>
          <a:stretch>
            <a:fillRect/>
          </a:stretch>
        </p:blipFill>
        <p:spPr bwMode="auto">
          <a:xfrm>
            <a:off x="990600" y="4038600"/>
            <a:ext cx="7696200" cy="23574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ro-RO" sz="4000" dirty="0" smtClean="0">
                <a:latin typeface="Constantia" pitchFamily="18" charset="0"/>
              </a:rPr>
              <a:t>BIBLIOGRAFIE</a:t>
            </a:r>
            <a:r>
              <a:rPr lang="en-US" sz="4000" dirty="0" smtClean="0">
                <a:latin typeface="Constantia" pitchFamily="18" charset="0"/>
              </a:rPr>
              <a:t/>
            </a:r>
            <a:br>
              <a:rPr lang="en-US" sz="4000" dirty="0" smtClean="0">
                <a:latin typeface="Constantia" pitchFamily="18" charset="0"/>
              </a:rPr>
            </a:br>
            <a:r>
              <a:rPr lang="en-US" sz="4000" dirty="0" smtClean="0">
                <a:latin typeface="Constantia" pitchFamily="18" charset="0"/>
              </a:rPr>
              <a:t>Bibliography</a:t>
            </a:r>
            <a:endParaRPr lang="ro-RO" sz="4000" dirty="0">
              <a:latin typeface="Constantia" pitchFamily="18" charset="0"/>
            </a:endParaRPr>
          </a:p>
        </p:txBody>
      </p:sp>
      <p:sp>
        <p:nvSpPr>
          <p:cNvPr id="3" name="Content Placeholder 2"/>
          <p:cNvSpPr>
            <a:spLocks noGrp="1"/>
          </p:cNvSpPr>
          <p:nvPr>
            <p:ph idx="1"/>
          </p:nvPr>
        </p:nvSpPr>
        <p:spPr>
          <a:xfrm>
            <a:off x="0" y="1935480"/>
            <a:ext cx="9144000" cy="4922520"/>
          </a:xfrm>
        </p:spPr>
        <p:txBody>
          <a:bodyPr>
            <a:normAutofit fontScale="55000" lnSpcReduction="20000"/>
          </a:bodyPr>
          <a:lstStyle/>
          <a:p>
            <a:r>
              <a:rPr lang="ro-RO" sz="3100" u="sng" dirty="0" smtClean="0">
                <a:hlinkClick r:id="rId2"/>
              </a:rPr>
              <a:t>https://www.google.ro/search?q=vorba&amp;source=lnms&amp;tbm=isch&amp;sa=X&amp;ved=0ahUKEwjNzcrp_I3UAhXCJ5oKHWESCqAQ_AUICigB&amp;biw=1350&amp;bih=586#imgrc=3e4Dfz0UQlqg3M</a:t>
            </a:r>
            <a:r>
              <a:rPr lang="ro-RO" sz="3100" dirty="0" smtClean="0"/>
              <a:t>:</a:t>
            </a:r>
          </a:p>
          <a:p>
            <a:r>
              <a:rPr lang="ro-RO" sz="3100" u="sng" dirty="0" smtClean="0">
                <a:hlinkClick r:id="rId3"/>
              </a:rPr>
              <a:t>https://www.google.ro/search?q=scola&amp;source=lnms&amp;tbm=isch&amp;sa=X&amp;ved=0ahUKEwi48e-qiY7UAhUJDywKHbegA2sQ_AUICigB&amp;biw=1350&amp;bih=586#tbm=isch&amp;q=scoala&amp;imgrc=fRN7ZLPfkMMkaM</a:t>
            </a:r>
            <a:r>
              <a:rPr lang="ro-RO" sz="3100" dirty="0" smtClean="0"/>
              <a:t>:</a:t>
            </a:r>
          </a:p>
          <a:p>
            <a:r>
              <a:rPr lang="ro-RO" sz="3100" u="sng" dirty="0" smtClean="0">
                <a:hlinkClick r:id="rId4"/>
              </a:rPr>
              <a:t>https://www.google.ro/search?q=vaduva&amp;source=lnms&amp;tbm=isch&amp;sa=X&amp;ved=0ahUKEwi8ldORio7UAhXLFJoKHUnqD_oQ_AUICigB&amp;biw=1350&amp;bih=586#imgrc=0zic4r_-LXjcXM</a:t>
            </a:r>
            <a:r>
              <a:rPr lang="ro-RO" sz="3100" dirty="0" smtClean="0"/>
              <a:t>:</a:t>
            </a:r>
          </a:p>
          <a:p>
            <a:r>
              <a:rPr lang="ro-RO" sz="3100" u="sng" dirty="0" smtClean="0">
                <a:hlinkClick r:id="rId5"/>
              </a:rPr>
              <a:t>https://www.google.ro/search?q=cioburi&amp;source=lnms&amp;tbm=isch&amp;sa=X&amp;ved=0ahUKEwicsLjuio7UAhWlAJoKHThzAdcQ_AUICigB&amp;biw=1350&amp;bih=586#imgrc=gdMgwhBYc7HD-M</a:t>
            </a:r>
            <a:r>
              <a:rPr lang="ro-RO" sz="3100" dirty="0" smtClean="0"/>
              <a:t>:</a:t>
            </a:r>
          </a:p>
          <a:p>
            <a:r>
              <a:rPr lang="ro-RO" sz="3100" u="sng" dirty="0" smtClean="0">
                <a:hlinkClick r:id="rId6"/>
              </a:rPr>
              <a:t>https://www.google.ro/search?q=crocodil&amp;source=lnms&amp;tbm=isch&amp;sa=X&amp;ved=0ahUKEwjonKLkjI7UAhVJD5oKHaWZAAMQ_AUICigB&amp;biw=1350&amp;bih=586#imgrc=8P2JtNrZ1PF2YM</a:t>
            </a:r>
            <a:r>
              <a:rPr lang="ro-RO" sz="3100" dirty="0" smtClean="0"/>
              <a:t>:</a:t>
            </a:r>
          </a:p>
          <a:p>
            <a:r>
              <a:rPr lang="ro-RO" sz="3100" u="sng" dirty="0" smtClean="0">
                <a:hlinkClick r:id="rId7"/>
              </a:rPr>
              <a:t>https://www.google.ro/search?q=randunica&amp;source=lnms&amp;tbm=isch&amp;sa=X&amp;ved=0ahUKEwji2J2Vko7UAhWFO5oKHZ8tD9wQ_AUICigB&amp;biw=1350&amp;bih=586#imgrc=BuWBSHC-dquAuM</a:t>
            </a:r>
            <a:r>
              <a:rPr lang="ro-RO" sz="3100" dirty="0" smtClean="0"/>
              <a:t>:</a:t>
            </a:r>
          </a:p>
          <a:p>
            <a:r>
              <a:rPr lang="ro-RO" sz="3100" dirty="0" smtClean="0">
                <a:hlinkClick r:id="rId8"/>
              </a:rPr>
              <a:t>https://www.google.ro/search?q=TIMPUL&amp;source=lnms&amp;tbm=isch&amp;sa=X&amp;ved=0ahUKEwjV4bTOoI7UAhUEG5oKHU00BHIQ_AUICigB&amp;biw=1350&amp;bih=586#tbm=isch&amp;q=timpul+trece&amp;imgrc=buQHVji0FWlFbM</a:t>
            </a:r>
            <a:endParaRPr lang="en-US" sz="3100" dirty="0" smtClean="0"/>
          </a:p>
          <a:p>
            <a:pPr>
              <a:buNone/>
            </a:pPr>
            <a:endParaRPr lang="ro-RO" dirty="0" smtClean="0"/>
          </a:p>
          <a:p>
            <a:endParaRPr lang="ro-RO"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389120"/>
          </a:xfrm>
        </p:spPr>
        <p:txBody>
          <a:bodyPr>
            <a:normAutofit/>
          </a:bodyPr>
          <a:lstStyle/>
          <a:p>
            <a:pPr algn="ctr"/>
            <a:endParaRPr lang="ro-RO" sz="3600" dirty="0" smtClean="0"/>
          </a:p>
          <a:p>
            <a:pPr algn="r"/>
            <a:r>
              <a:rPr lang="ro-RO" sz="4000" i="1" dirty="0" smtClean="0"/>
              <a:t>Câmpul alb, oile negre, </a:t>
            </a:r>
          </a:p>
          <a:p>
            <a:pPr algn="r"/>
            <a:r>
              <a:rPr lang="ro-RO" sz="4000" i="1" dirty="0" smtClean="0"/>
              <a:t>Cine�paşte le cunoaşte.</a:t>
            </a:r>
          </a:p>
          <a:p>
            <a:pPr algn="r"/>
            <a:endParaRPr lang="en-US" sz="4000" i="1" dirty="0" smtClean="0"/>
          </a:p>
          <a:p>
            <a:r>
              <a:rPr lang="en-US" sz="4000" i="1" dirty="0" smtClean="0">
                <a:solidFill>
                  <a:srgbClr val="FF0000"/>
                </a:solidFill>
              </a:rPr>
              <a:t>The field white, the sheep black,</a:t>
            </a:r>
          </a:p>
          <a:p>
            <a:r>
              <a:rPr lang="en-US" sz="4000" i="1" dirty="0" smtClean="0">
                <a:solidFill>
                  <a:srgbClr val="FF0000"/>
                </a:solidFill>
              </a:rPr>
              <a:t>Who graze them, knows.</a:t>
            </a:r>
            <a:r>
              <a:rPr lang="ro-RO" sz="4000" i="1" dirty="0" smtClean="0">
                <a:solidFill>
                  <a:srgbClr val="FF0000"/>
                </a:solidFill>
              </a:rPr>
              <a:t> </a:t>
            </a:r>
            <a:endParaRPr lang="ro-RO" sz="4000" i="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62000"/>
            <a:ext cx="8074025" cy="2057400"/>
          </a:xfrm>
          <a:solidFill>
            <a:srgbClr val="FF0000"/>
          </a:solidFill>
        </p:spPr>
        <p:txBody>
          <a:bodyPr/>
          <a:lstStyle/>
          <a:p>
            <a:pPr algn="ctr" fontAlgn="auto">
              <a:spcAft>
                <a:spcPts val="0"/>
              </a:spcAft>
              <a:defRPr/>
            </a:pPr>
            <a:r>
              <a:rPr sz="4000" dirty="0" smtClean="0"/>
              <a:t>Secondary school</a:t>
            </a:r>
            <a:r>
              <a:rPr lang="ro-RO" sz="4000" dirty="0" smtClean="0"/>
              <a:t/>
            </a:r>
            <a:br>
              <a:rPr lang="ro-RO" sz="4000" dirty="0" smtClean="0"/>
            </a:br>
            <a:r>
              <a:rPr sz="4000" dirty="0" smtClean="0"/>
              <a:t>"PROF. UNIV. DR. ION STOIA”</a:t>
            </a:r>
            <a:r>
              <a:rPr lang="ro-RO" sz="4000" dirty="0" smtClean="0"/>
              <a:t/>
            </a:r>
            <a:br>
              <a:rPr lang="ro-RO" sz="4000" dirty="0" smtClean="0"/>
            </a:br>
            <a:r>
              <a:rPr sz="4000" dirty="0" smtClean="0"/>
              <a:t>CĂLDĂRARU - ARGEŞ</a:t>
            </a:r>
          </a:p>
        </p:txBody>
      </p:sp>
      <p:sp>
        <p:nvSpPr>
          <p:cNvPr id="3" name="Text Placeholder 2"/>
          <p:cNvSpPr>
            <a:spLocks noGrp="1"/>
          </p:cNvSpPr>
          <p:nvPr>
            <p:ph type="body" idx="1"/>
          </p:nvPr>
        </p:nvSpPr>
        <p:spPr>
          <a:xfrm>
            <a:off x="1371600" y="3200400"/>
            <a:ext cx="7239000" cy="3352800"/>
          </a:xfrm>
          <a:solidFill>
            <a:srgbClr val="FFFF00"/>
          </a:solidFill>
        </p:spPr>
        <p:txBody>
          <a:bodyPr>
            <a:normAutofit fontScale="55000" lnSpcReduction="20000"/>
          </a:bodyPr>
          <a:lstStyle/>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en-US" b="1" dirty="0" smtClean="0"/>
          </a:p>
          <a:p>
            <a:pPr algn="ctr" fontAlgn="auto">
              <a:spcAft>
                <a:spcPts val="0"/>
              </a:spcAft>
              <a:buClr>
                <a:schemeClr val="accent3"/>
              </a:buClr>
              <a:buFont typeface="Wingdings 2"/>
              <a:buNone/>
              <a:defRPr/>
            </a:pPr>
            <a:r>
              <a:rPr lang="ro-RO" sz="3400" b="1" dirty="0" smtClean="0">
                <a:solidFill>
                  <a:srgbClr val="FF0000"/>
                </a:solidFill>
                <a:latin typeface="Verdana" pitchFamily="34" charset="0"/>
                <a:ea typeface="Verdana" pitchFamily="34" charset="0"/>
              </a:rPr>
              <a:t>By Students</a:t>
            </a:r>
            <a:endParaRPr lang="en-US" sz="3400" b="1"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en-US" sz="3400" b="1" dirty="0" smtClean="0">
              <a:solidFill>
                <a:srgbClr val="FF0000"/>
              </a:solidFill>
            </a:endParaRPr>
          </a:p>
          <a:p>
            <a:pPr algn="ctr" fontAlgn="auto">
              <a:spcAft>
                <a:spcPts val="0"/>
              </a:spcAft>
              <a:buClr>
                <a:schemeClr val="accent3"/>
              </a:buClr>
              <a:buFont typeface="Wingdings 2"/>
              <a:buNone/>
              <a:defRPr/>
            </a:pPr>
            <a:r>
              <a:rPr lang="vi-VN" sz="3400" b="1" dirty="0" smtClean="0">
                <a:solidFill>
                  <a:srgbClr val="FF0000"/>
                </a:solidFill>
              </a:rPr>
              <a:t>Fulger Dorin Ionuț</a:t>
            </a:r>
            <a:r>
              <a:rPr lang="en-US" sz="3400" b="1" dirty="0" smtClean="0">
                <a:solidFill>
                  <a:srgbClr val="FF0000"/>
                </a:solidFill>
              </a:rPr>
              <a:t>, </a:t>
            </a:r>
            <a:r>
              <a:rPr lang="vi-VN" sz="3400" b="1" dirty="0" smtClean="0">
                <a:solidFill>
                  <a:srgbClr val="FF0000"/>
                </a:solidFill>
              </a:rPr>
              <a:t>Diaconescu Mihai Octavian</a:t>
            </a:r>
          </a:p>
          <a:p>
            <a:pPr algn="ctr" fontAlgn="auto">
              <a:spcAft>
                <a:spcPts val="0"/>
              </a:spcAft>
              <a:buClr>
                <a:schemeClr val="accent3"/>
              </a:buClr>
              <a:buFont typeface="Wingdings 2"/>
              <a:buNone/>
              <a:defRPr/>
            </a:pPr>
            <a:r>
              <a:rPr lang="vi-VN" sz="3400" b="1" dirty="0" smtClean="0">
                <a:solidFill>
                  <a:srgbClr val="FF0000"/>
                </a:solidFill>
              </a:rPr>
              <a:t>Tatu Daniel George</a:t>
            </a:r>
            <a:r>
              <a:rPr lang="en-US" sz="3400" b="1" dirty="0" smtClean="0">
                <a:solidFill>
                  <a:srgbClr val="FF0000"/>
                </a:solidFill>
              </a:rPr>
              <a:t>, </a:t>
            </a:r>
            <a:r>
              <a:rPr lang="vi-VN" sz="3400" b="1" dirty="0" smtClean="0">
                <a:solidFill>
                  <a:srgbClr val="FF0000"/>
                </a:solidFill>
              </a:rPr>
              <a:t>Niculae Raluca Elena</a:t>
            </a:r>
          </a:p>
          <a:p>
            <a:pPr algn="ctr" fontAlgn="auto">
              <a:spcAft>
                <a:spcPts val="0"/>
              </a:spcAft>
              <a:buClr>
                <a:schemeClr val="accent3"/>
              </a:buClr>
              <a:buFont typeface="Wingdings 2"/>
              <a:buNone/>
              <a:defRPr/>
            </a:pPr>
            <a:r>
              <a:rPr lang="en-US" sz="3400" b="1" dirty="0" err="1" smtClean="0">
                <a:solidFill>
                  <a:srgbClr val="FF0000"/>
                </a:solidFill>
                <a:latin typeface="Verdana" pitchFamily="34" charset="0"/>
                <a:ea typeface="Verdana" pitchFamily="34" charset="0"/>
              </a:rPr>
              <a:t>Crucean</a:t>
            </a:r>
            <a:r>
              <a:rPr lang="en-US" sz="3400" b="1" dirty="0" smtClean="0">
                <a:solidFill>
                  <a:srgbClr val="FF0000"/>
                </a:solidFill>
                <a:latin typeface="Verdana" pitchFamily="34" charset="0"/>
                <a:ea typeface="Verdana" pitchFamily="34" charset="0"/>
              </a:rPr>
              <a:t> </a:t>
            </a:r>
            <a:r>
              <a:rPr lang="en-US" sz="3400" b="1" dirty="0" err="1" smtClean="0">
                <a:solidFill>
                  <a:srgbClr val="FF0000"/>
                </a:solidFill>
                <a:latin typeface="Verdana" pitchFamily="34" charset="0"/>
                <a:ea typeface="Verdana" pitchFamily="34" charset="0"/>
              </a:rPr>
              <a:t>Raluca</a:t>
            </a:r>
            <a:endParaRPr lang="vi-VN" sz="3400" b="1"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ro-RO" b="1" dirty="0" smtClean="0">
              <a:solidFill>
                <a:srgbClr val="FF0000"/>
              </a:solidFill>
            </a:endParaRPr>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en-US" sz="3800" b="1" dirty="0" smtClean="0">
                <a:solidFill>
                  <a:srgbClr val="FF0000"/>
                </a:solidFill>
              </a:rPr>
              <a:t>By teacher coordinator -</a:t>
            </a:r>
            <a:r>
              <a:rPr lang="ro-RO" sz="3800" b="1" dirty="0" smtClean="0">
                <a:solidFill>
                  <a:srgbClr val="FF0000"/>
                </a:solidFill>
              </a:rPr>
              <a:t>Drăguț Violeta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diamond(in)">
                                      <p:cBhvr>
                                        <p:cTn id="28" dur="2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amond(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amond(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amond(in)">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in)">
                                      <p:cBhvr>
                                        <p:cTn id="53" dur="20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diamond(in)">
                                      <p:cBhvr>
                                        <p:cTn id="5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e-1.gif"/>
          <p:cNvPicPr>
            <a:picLocks noGrp="1" noChangeAspect="1"/>
          </p:cNvPicPr>
          <p:nvPr>
            <p:ph idx="1"/>
          </p:nvPr>
        </p:nvPicPr>
        <p:blipFill>
          <a:blip r:embed="rId2" cstate="print"/>
          <a:stretch>
            <a:fillRect/>
          </a:stretch>
        </p:blipFill>
        <p:spPr>
          <a:xfrm>
            <a:off x="3000364" y="3214686"/>
            <a:ext cx="3048000" cy="3048000"/>
          </a:xfrm>
        </p:spPr>
      </p:pic>
      <p:sp>
        <p:nvSpPr>
          <p:cNvPr id="5" name="Rectangle 4"/>
          <p:cNvSpPr/>
          <p:nvPr/>
        </p:nvSpPr>
        <p:spPr>
          <a:xfrm>
            <a:off x="2285984" y="1571612"/>
            <a:ext cx="4572000" cy="1323439"/>
          </a:xfrm>
          <a:prstGeom prst="rect">
            <a:avLst/>
          </a:prstGeom>
        </p:spPr>
        <p:txBody>
          <a:bodyPr>
            <a:spAutoFit/>
          </a:bodyPr>
          <a:lstStyle/>
          <a:p>
            <a:pPr algn="ctr"/>
            <a:r>
              <a:rPr lang="ro-RO" sz="4000" i="1" dirty="0" smtClean="0"/>
              <a:t>Răspuns: Cartea</a:t>
            </a:r>
            <a:endParaRPr lang="en-US" sz="4000" i="1" dirty="0" smtClean="0"/>
          </a:p>
          <a:p>
            <a:pPr algn="ctr"/>
            <a:r>
              <a:rPr lang="en-US" sz="4000" i="1" dirty="0" smtClean="0">
                <a:solidFill>
                  <a:srgbClr val="FF0000"/>
                </a:solidFill>
              </a:rPr>
              <a:t>Answer: The </a:t>
            </a:r>
            <a:r>
              <a:rPr lang="ro-RO" sz="4000" i="1" dirty="0" smtClean="0">
                <a:solidFill>
                  <a:srgbClr val="FF0000"/>
                </a:solidFill>
              </a:rPr>
              <a:t>book</a:t>
            </a:r>
            <a:endParaRPr lang="ro-RO" sz="40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6143668"/>
          </a:xfrm>
        </p:spPr>
        <p:txBody>
          <a:bodyPr>
            <a:normAutofit lnSpcReduction="10000"/>
          </a:bodyPr>
          <a:lstStyle/>
          <a:p>
            <a:pPr algn="ctr"/>
            <a:endParaRPr lang="ro-RO" sz="2800" dirty="0" smtClean="0"/>
          </a:p>
          <a:p>
            <a:pPr algn="r"/>
            <a:r>
              <a:rPr lang="ro-RO" sz="4000" i="1" dirty="0" smtClean="0"/>
              <a:t>Este în Constanţa</a:t>
            </a:r>
          </a:p>
          <a:p>
            <a:pPr algn="r"/>
            <a:r>
              <a:rPr lang="ro-RO" sz="4000" i="1" dirty="0" smtClean="0"/>
              <a:t> Şi în Timişoara</a:t>
            </a:r>
          </a:p>
          <a:p>
            <a:pPr algn="r"/>
            <a:r>
              <a:rPr lang="ro-RO" sz="4000" i="1" dirty="0" smtClean="0"/>
              <a:t> Este în Turcia </a:t>
            </a:r>
          </a:p>
          <a:p>
            <a:pPr algn="r"/>
            <a:r>
              <a:rPr lang="ro-RO" sz="4000" i="1" dirty="0" smtClean="0"/>
              <a:t>Şi în Italia</a:t>
            </a:r>
            <a:endParaRPr lang="en-US" sz="4000" i="1" dirty="0" smtClean="0"/>
          </a:p>
          <a:p>
            <a:r>
              <a:rPr lang="en-US" sz="4000" i="1" dirty="0" smtClean="0">
                <a:solidFill>
                  <a:srgbClr val="FF0000"/>
                </a:solidFill>
              </a:rPr>
              <a:t>It is in </a:t>
            </a:r>
            <a:r>
              <a:rPr lang="en-US" sz="4000" i="1" dirty="0" err="1" smtClean="0">
                <a:solidFill>
                  <a:srgbClr val="FF0000"/>
                </a:solidFill>
              </a:rPr>
              <a:t>Constan</a:t>
            </a:r>
            <a:r>
              <a:rPr lang="ro-RO" sz="4000" i="1" dirty="0" smtClean="0">
                <a:solidFill>
                  <a:srgbClr val="FF0000"/>
                </a:solidFill>
              </a:rPr>
              <a:t>t</a:t>
            </a:r>
            <a:r>
              <a:rPr lang="en-US" sz="4000" i="1" dirty="0" smtClean="0">
                <a:solidFill>
                  <a:srgbClr val="FF0000"/>
                </a:solidFill>
              </a:rPr>
              <a:t>a</a:t>
            </a:r>
          </a:p>
          <a:p>
            <a:r>
              <a:rPr lang="en-US" sz="4000" i="1" dirty="0" smtClean="0">
                <a:solidFill>
                  <a:srgbClr val="FF0000"/>
                </a:solidFill>
              </a:rPr>
              <a:t>And in Timisoara</a:t>
            </a:r>
          </a:p>
          <a:p>
            <a:r>
              <a:rPr lang="en-US" sz="4000" i="1" dirty="0" smtClean="0">
                <a:solidFill>
                  <a:srgbClr val="FF0000"/>
                </a:solidFill>
              </a:rPr>
              <a:t>It is in Turkey</a:t>
            </a:r>
          </a:p>
          <a:p>
            <a:r>
              <a:rPr lang="en-US" sz="4000" i="1" dirty="0" smtClean="0">
                <a:solidFill>
                  <a:srgbClr val="FF0000"/>
                </a:solidFill>
              </a:rPr>
              <a:t>And in Italy</a:t>
            </a:r>
            <a:endParaRPr lang="ro-RO" sz="4000" i="1" dirty="0">
              <a:solidFill>
                <a:srgbClr val="FF0000"/>
              </a:solidFill>
            </a:endParaRPr>
          </a:p>
        </p:txBody>
      </p:sp>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459</TotalTime>
  <Words>1160</Words>
  <Application>Microsoft Office PowerPoint</Application>
  <PresentationFormat>On-screen Show (4:3)</PresentationFormat>
  <Paragraphs>324</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Flow</vt:lpstr>
      <vt:lpstr>Slide 1</vt:lpstr>
      <vt:lpstr>„Motivating the Learning Engine to Increase Student's School, Professional and Social Success and Reduce Absenteeism “    № 2019-1-RO01-KA229-063851_1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  Project Financed by the European Union</vt:lpstr>
      <vt:lpstr>BIBLIOGRAFIE Bibliography</vt:lpstr>
      <vt:lpstr>Secondary school "PROF. UNIV. DR. ION STOIA” CĂLDĂRARU - ARGEŞ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Schools without Stereotypes Promoting the European Interculturality Erasmus+ KA2 project 2016-1-R001-KA219-024675</dc:title>
  <dc:creator>user1</dc:creator>
  <cp:lastModifiedBy>Violeta</cp:lastModifiedBy>
  <cp:revision>192</cp:revision>
  <dcterms:created xsi:type="dcterms:W3CDTF">2017-05-26T15:57:54Z</dcterms:created>
  <dcterms:modified xsi:type="dcterms:W3CDTF">2020-03-10T22:24:44Z</dcterms:modified>
</cp:coreProperties>
</file>