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B9BDF99-CF01-45E7-93E0-06F06361E36B}">
  <a:tblStyle styleId="{9B9BDF99-CF01-45E7-93E0-06F06361E36B}"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30" d="100"/>
          <a:sy n="130" d="100"/>
        </p:scale>
        <p:origin x="-1024"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69493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2c5020e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2c5020e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f405eb16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f405eb16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f405eb16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f405eb16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f405eb16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f405eb16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f137db1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f137db1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f405eb16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f405eb16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2c5020e6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2c5020e6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2c5020e6c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2c5020e6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2c5020e6c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2c5020e6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f137db14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f137db1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ljvcJUoNt4" TargetMode="External"/><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epale.ec.europa.eu/en/home-page"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547225" y="348125"/>
            <a:ext cx="1143000" cy="685800"/>
          </a:xfrm>
          <a:prstGeom prst="rect">
            <a:avLst/>
          </a:prstGeom>
          <a:noFill/>
          <a:ln>
            <a:noFill/>
          </a:ln>
        </p:spPr>
      </p:pic>
      <p:pic>
        <p:nvPicPr>
          <p:cNvPr id="55" name="Google Shape;55;p13"/>
          <p:cNvPicPr preferRelativeResize="0"/>
          <p:nvPr/>
        </p:nvPicPr>
        <p:blipFill>
          <a:blip r:embed="rId4">
            <a:alphaModFix/>
          </a:blip>
          <a:stretch>
            <a:fillRect/>
          </a:stretch>
        </p:blipFill>
        <p:spPr>
          <a:xfrm>
            <a:off x="166625" y="186200"/>
            <a:ext cx="2686050" cy="847725"/>
          </a:xfrm>
          <a:prstGeom prst="rect">
            <a:avLst/>
          </a:prstGeom>
          <a:noFill/>
          <a:ln>
            <a:noFill/>
          </a:ln>
        </p:spPr>
      </p:pic>
      <p:pic>
        <p:nvPicPr>
          <p:cNvPr id="56" name="Google Shape;56;p13"/>
          <p:cNvPicPr preferRelativeResize="0"/>
          <p:nvPr/>
        </p:nvPicPr>
        <p:blipFill>
          <a:blip r:embed="rId5">
            <a:alphaModFix/>
          </a:blip>
          <a:stretch>
            <a:fillRect/>
          </a:stretch>
        </p:blipFill>
        <p:spPr>
          <a:xfrm>
            <a:off x="2883500" y="2911225"/>
            <a:ext cx="3376991" cy="944900"/>
          </a:xfrm>
          <a:prstGeom prst="rect">
            <a:avLst/>
          </a:prstGeom>
          <a:noFill/>
          <a:ln>
            <a:noFill/>
          </a:ln>
        </p:spPr>
      </p:pic>
      <p:graphicFrame>
        <p:nvGraphicFramePr>
          <p:cNvPr id="57" name="Google Shape;57;p13"/>
          <p:cNvGraphicFramePr/>
          <p:nvPr/>
        </p:nvGraphicFramePr>
        <p:xfrm>
          <a:off x="1895363" y="4006610"/>
          <a:ext cx="5485125" cy="944880"/>
        </p:xfrm>
        <a:graphic>
          <a:graphicData uri="http://schemas.openxmlformats.org/drawingml/2006/table">
            <a:tbl>
              <a:tblPr bandRow="1">
                <a:noFill/>
                <a:tableStyleId>{9B9BDF99-CF01-45E7-93E0-06F06361E36B}</a:tableStyleId>
              </a:tblPr>
              <a:tblGrid>
                <a:gridCol w="2499350"/>
                <a:gridCol w="2985775"/>
              </a:tblGrid>
              <a:tr h="586950">
                <a:tc>
                  <a:txBody>
                    <a:bodyPr/>
                    <a:lstStyle/>
                    <a:p>
                      <a:pPr marL="0" lvl="0" indent="0" algn="just" rtl="0">
                        <a:spcBef>
                          <a:spcPts val="0"/>
                        </a:spcBef>
                        <a:spcAft>
                          <a:spcPts val="0"/>
                        </a:spcAft>
                        <a:buNone/>
                      </a:pPr>
                      <a:r>
                        <a:rPr lang="ca" sz="1000">
                          <a:latin typeface="Cambria"/>
                          <a:ea typeface="Cambria"/>
                          <a:cs typeface="Cambria"/>
                          <a:sym typeface="Cambria"/>
                        </a:rPr>
                        <a:t>All rights reserved. No part of this publication may be  reproduced, in any form or any means, without permission in writing from the authors.</a:t>
                      </a:r>
                      <a:endParaRPr sz="1000">
                        <a:latin typeface="Cambria"/>
                        <a:ea typeface="Cambria"/>
                        <a:cs typeface="Cambria"/>
                        <a:sym typeface="Cambria"/>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ca" sz="1000">
                          <a:latin typeface="Cambria"/>
                          <a:ea typeface="Cambria"/>
                          <a:cs typeface="Cambria"/>
                          <a:sym typeface="Cambria"/>
                        </a:rPr>
                        <a:t>“The European Comission is not responsible for any uploaded or submitted content. The content reflects the views  only of the European Comission  cannot be held responsable for any use which may be made of the information contained therein” </a:t>
                      </a:r>
                      <a:endParaRPr sz="1000">
                        <a:latin typeface="Cambria"/>
                        <a:ea typeface="Cambria"/>
                        <a:cs typeface="Cambria"/>
                        <a:sym typeface="Cambria"/>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r>
              <a:tr h="98850">
                <a:tc>
                  <a:txBody>
                    <a:bodyPr/>
                    <a:lstStyle/>
                    <a:p>
                      <a:pPr marL="0" lvl="0" indent="0" algn="just" rtl="0">
                        <a:spcBef>
                          <a:spcPts val="0"/>
                        </a:spcBef>
                        <a:spcAft>
                          <a:spcPts val="0"/>
                        </a:spcAft>
                        <a:buNone/>
                      </a:pPr>
                      <a:endParaRPr sz="1200">
                        <a:latin typeface="Cambria"/>
                        <a:ea typeface="Cambria"/>
                        <a:cs typeface="Cambria"/>
                        <a:sym typeface="Cambria"/>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endParaRPr sz="1000">
                        <a:latin typeface="Cambria"/>
                        <a:ea typeface="Cambria"/>
                        <a:cs typeface="Cambria"/>
                        <a:sym typeface="Cambria"/>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r>
            </a:tbl>
          </a:graphicData>
        </a:graphic>
      </p:graphicFrame>
      <p:sp>
        <p:nvSpPr>
          <p:cNvPr id="58" name="Google Shape;58;p13"/>
          <p:cNvSpPr txBox="1"/>
          <p:nvPr/>
        </p:nvSpPr>
        <p:spPr>
          <a:xfrm>
            <a:off x="1422000" y="1184422"/>
            <a:ext cx="6300000" cy="172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a" sz="1200" dirty="0">
                <a:latin typeface="Cambria"/>
                <a:ea typeface="Cambria"/>
                <a:cs typeface="Cambria"/>
                <a:sym typeface="Cambria"/>
              </a:rPr>
              <a:t>  </a:t>
            </a:r>
            <a:endParaRPr sz="1200" dirty="0">
              <a:latin typeface="Cambria"/>
              <a:ea typeface="Cambria"/>
              <a:cs typeface="Cambria"/>
              <a:sym typeface="Cambria"/>
            </a:endParaRPr>
          </a:p>
          <a:p>
            <a:pPr marL="0" lvl="0" indent="0" algn="l" rtl="0">
              <a:spcBef>
                <a:spcPts val="0"/>
              </a:spcBef>
              <a:spcAft>
                <a:spcPts val="0"/>
              </a:spcAft>
              <a:buNone/>
            </a:pPr>
            <a:endParaRPr sz="1200" dirty="0">
              <a:latin typeface="Cambria"/>
              <a:ea typeface="Cambria"/>
              <a:cs typeface="Cambria"/>
              <a:sym typeface="Cambria"/>
            </a:endParaRPr>
          </a:p>
          <a:p>
            <a:pPr marL="0" lvl="0" indent="0" algn="ctr" rtl="0">
              <a:spcBef>
                <a:spcPts val="0"/>
              </a:spcBef>
              <a:spcAft>
                <a:spcPts val="0"/>
              </a:spcAft>
              <a:buNone/>
            </a:pPr>
            <a:r>
              <a:rPr lang="ca" sz="1800" b="1" i="1" dirty="0">
                <a:latin typeface="Cambria"/>
                <a:ea typeface="Cambria"/>
                <a:cs typeface="Cambria"/>
                <a:sym typeface="Cambria"/>
              </a:rPr>
              <a:t>Motivating the learning engine to increase student’s school, professional and social success and reduce absenteeism</a:t>
            </a:r>
            <a:endParaRPr sz="1800" b="1" i="1" dirty="0">
              <a:latin typeface="Cambria"/>
              <a:ea typeface="Cambria"/>
              <a:cs typeface="Cambria"/>
              <a:sym typeface="Cambria"/>
            </a:endParaRPr>
          </a:p>
          <a:p>
            <a:pPr marL="0" lvl="0" indent="0" algn="ctr" rtl="0">
              <a:spcBef>
                <a:spcPts val="0"/>
              </a:spcBef>
              <a:spcAft>
                <a:spcPts val="0"/>
              </a:spcAft>
              <a:buNone/>
            </a:pPr>
            <a:endParaRPr sz="1800" b="1" i="1" dirty="0">
              <a:latin typeface="Cambria"/>
              <a:ea typeface="Cambria"/>
              <a:cs typeface="Cambria"/>
              <a:sym typeface="Cambria"/>
            </a:endParaRPr>
          </a:p>
          <a:p>
            <a:pPr marL="0" lvl="0" indent="0" algn="ctr" rtl="0">
              <a:spcBef>
                <a:spcPts val="0"/>
              </a:spcBef>
              <a:spcAft>
                <a:spcPts val="0"/>
              </a:spcAft>
              <a:buNone/>
            </a:pPr>
            <a:r>
              <a:rPr lang="ca" sz="1600" dirty="0" smtClean="0">
                <a:latin typeface="Cambria"/>
                <a:ea typeface="Cambria"/>
                <a:cs typeface="Cambria"/>
                <a:sym typeface="Cambria"/>
              </a:rPr>
              <a:t>2019-1-RO01-KA229-063851</a:t>
            </a:r>
            <a:endParaRPr lang="es-ES_tradnl" sz="1600" dirty="0" smtClean="0">
              <a:latin typeface="Cambria"/>
              <a:ea typeface="Cambria"/>
              <a:cs typeface="Cambria"/>
              <a:sym typeface="Cambria"/>
            </a:endParaRPr>
          </a:p>
          <a:p>
            <a:pPr marL="0" lvl="0" indent="0" algn="ctr" rtl="0">
              <a:spcBef>
                <a:spcPts val="0"/>
              </a:spcBef>
              <a:spcAft>
                <a:spcPts val="0"/>
              </a:spcAft>
              <a:buNone/>
            </a:pPr>
            <a:r>
              <a:rPr lang="es-ES" sz="1600" dirty="0">
                <a:latin typeface="Cambria"/>
                <a:ea typeface="Cambria"/>
                <a:cs typeface="Cambria"/>
                <a:sym typeface="Cambria"/>
              </a:rPr>
              <a:t>b</a:t>
            </a:r>
            <a:r>
              <a:rPr lang="es-ES_tradnl" sz="1600" dirty="0" smtClean="0">
                <a:latin typeface="Cambria"/>
                <a:ea typeface="Cambria"/>
                <a:cs typeface="Cambria"/>
                <a:sym typeface="Cambria"/>
              </a:rPr>
              <a:t>y </a:t>
            </a:r>
            <a:r>
              <a:rPr lang="es-ES_tradnl" sz="1600" dirty="0" err="1" smtClean="0">
                <a:latin typeface="Cambria"/>
                <a:ea typeface="Cambria"/>
                <a:cs typeface="Cambria"/>
                <a:sym typeface="Cambria"/>
              </a:rPr>
              <a:t>Rosabel</a:t>
            </a:r>
            <a:r>
              <a:rPr lang="es-ES_tradnl" sz="1600" dirty="0" smtClean="0">
                <a:latin typeface="Cambria"/>
                <a:ea typeface="Cambria"/>
                <a:cs typeface="Cambria"/>
                <a:sym typeface="Cambria"/>
              </a:rPr>
              <a:t> </a:t>
            </a:r>
            <a:r>
              <a:rPr lang="es-ES_tradnl" sz="1600" dirty="0" err="1" smtClean="0">
                <a:latin typeface="Cambria"/>
                <a:ea typeface="Cambria"/>
                <a:cs typeface="Cambria"/>
                <a:sym typeface="Cambria"/>
              </a:rPr>
              <a:t>Benages</a:t>
            </a:r>
            <a:r>
              <a:rPr lang="es-ES_tradnl" sz="1600" dirty="0" smtClean="0">
                <a:latin typeface="Cambria"/>
                <a:ea typeface="Cambria"/>
                <a:cs typeface="Cambria"/>
                <a:sym typeface="Cambria"/>
              </a:rPr>
              <a:t> / Reyes S</a:t>
            </a:r>
            <a:r>
              <a:rPr lang="es-ES_tradnl" sz="1600" dirty="0" smtClean="0">
                <a:latin typeface="Cambria"/>
                <a:ea typeface="Cambria"/>
                <a:cs typeface="Cambria"/>
                <a:sym typeface="Cambria"/>
              </a:rPr>
              <a:t>ánchez</a:t>
            </a:r>
            <a:endParaRPr sz="1600" dirty="0">
              <a:latin typeface="Cambria"/>
              <a:ea typeface="Cambria"/>
              <a:cs typeface="Cambria"/>
              <a:sym typeface="Cambria"/>
            </a:endParaRPr>
          </a:p>
          <a:p>
            <a:pPr marL="0" lvl="0" indent="0" algn="ctr" rtl="0">
              <a:spcBef>
                <a:spcPts val="0"/>
              </a:spcBef>
              <a:spcAft>
                <a:spcPts val="0"/>
              </a:spcAft>
              <a:buNone/>
            </a:pPr>
            <a:r>
              <a:rPr lang="ca" dirty="0">
                <a:solidFill>
                  <a:srgbClr val="4F81BD"/>
                </a:solidFill>
                <a:latin typeface="Cambria"/>
                <a:ea typeface="Cambria"/>
                <a:cs typeface="Cambria"/>
                <a:sym typeface="Cambria"/>
              </a:rPr>
              <a:t>Project financed by the European Union</a:t>
            </a:r>
            <a:endParaRPr dirty="0">
              <a:solidFill>
                <a:srgbClr val="4F81BD"/>
              </a:solidFill>
              <a:latin typeface="Cambria"/>
              <a:ea typeface="Cambria"/>
              <a:cs typeface="Cambria"/>
              <a:sym typeface="Cambria"/>
            </a:endParaRPr>
          </a:p>
          <a:p>
            <a:pPr marL="0" lvl="0" indent="0" algn="ctr" rtl="0">
              <a:spcBef>
                <a:spcPts val="0"/>
              </a:spcBef>
              <a:spcAft>
                <a:spcPts val="0"/>
              </a:spcAft>
              <a:buNone/>
            </a:pPr>
            <a:endParaRPr sz="1600" dirty="0">
              <a:latin typeface="Cambria"/>
              <a:ea typeface="Cambria"/>
              <a:cs typeface="Cambria"/>
              <a:sym typeface="Cambria"/>
            </a:endParaRPr>
          </a:p>
          <a:p>
            <a:pPr marL="0" lvl="0" indent="0" algn="ctr" rtl="0">
              <a:spcBef>
                <a:spcPts val="0"/>
              </a:spcBef>
              <a:spcAft>
                <a:spcPts val="0"/>
              </a:spcAft>
              <a:buNone/>
            </a:pPr>
            <a:r>
              <a:rPr lang="ca" sz="1600" dirty="0">
                <a:latin typeface="Cambria"/>
                <a:ea typeface="Cambria"/>
                <a:cs typeface="Cambria"/>
                <a:sym typeface="Cambria"/>
              </a:rPr>
              <a:t> </a:t>
            </a:r>
            <a:endParaRPr sz="1600" dirty="0">
              <a:latin typeface="Cambria"/>
              <a:ea typeface="Cambria"/>
              <a:cs typeface="Cambria"/>
              <a:sym typeface="Cambria"/>
            </a:endParaRPr>
          </a:p>
          <a:p>
            <a:pPr marL="0" lvl="0" indent="0" algn="l" rtl="0">
              <a:spcBef>
                <a:spcPts val="0"/>
              </a:spcBef>
              <a:spcAft>
                <a:spcPts val="0"/>
              </a:spcAft>
              <a:buNone/>
            </a:pPr>
            <a:endParaRPr sz="1600" dirty="0">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607400" y="1166100"/>
            <a:ext cx="8077200" cy="2362200"/>
          </a:xfrm>
          <a:prstGeom prst="rect">
            <a:avLst/>
          </a:prstGeom>
          <a:noFill/>
          <a:ln>
            <a:noFill/>
          </a:ln>
        </p:spPr>
      </p:pic>
      <p:sp>
        <p:nvSpPr>
          <p:cNvPr id="64" name="Google Shape;64;p14"/>
          <p:cNvSpPr txBox="1"/>
          <p:nvPr/>
        </p:nvSpPr>
        <p:spPr>
          <a:xfrm>
            <a:off x="390750" y="3528300"/>
            <a:ext cx="8362500" cy="70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a" sz="4300">
                <a:solidFill>
                  <a:schemeClr val="dk1"/>
                </a:solidFill>
              </a:rPr>
              <a:t>Educated Learner-Future Student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descr="What is lifelong learning? Why does it matter? Find out in our video.&#10;&#10;This video was created by Chris Ross.&#10;&#10;This video was created to support the campaign &quot;Goal 4 - Quality Education&quot;. Find more information on our website http://simpleshow-foundation.org/." title="What is lifelong learning?">
            <a:hlinkClick r:id="rId3"/>
          </p:cNvPr>
          <p:cNvPicPr preferRelativeResize="0"/>
          <p:nvPr/>
        </p:nvPicPr>
        <p:blipFill>
          <a:blip r:embed="rId4">
            <a:alphaModFix/>
          </a:blip>
          <a:stretch>
            <a:fillRect/>
          </a:stretch>
        </p:blipFill>
        <p:spPr>
          <a:xfrm>
            <a:off x="1415350" y="204263"/>
            <a:ext cx="6313300" cy="473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t="11676"/>
          <a:stretch/>
        </p:blipFill>
        <p:spPr>
          <a:xfrm>
            <a:off x="698950" y="768800"/>
            <a:ext cx="7549725" cy="4374700"/>
          </a:xfrm>
          <a:prstGeom prst="rect">
            <a:avLst/>
          </a:prstGeom>
          <a:noFill/>
          <a:ln>
            <a:noFill/>
          </a:ln>
        </p:spPr>
      </p:pic>
      <p:sp>
        <p:nvSpPr>
          <p:cNvPr id="75" name="Google Shape;75;p16"/>
          <p:cNvSpPr txBox="1">
            <a:spLocks noGrp="1"/>
          </p:cNvSpPr>
          <p:nvPr>
            <p:ph type="ctrTitle"/>
          </p:nvPr>
        </p:nvSpPr>
        <p:spPr>
          <a:xfrm>
            <a:off x="311700" y="0"/>
            <a:ext cx="8520600" cy="84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ca" sz="3600" b="1"/>
              <a:t>Why is important Lifelong Learning?</a:t>
            </a:r>
            <a:r>
              <a:rPr lang="ca" b="1"/>
              <a:t>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l="14896" t="12682" r="16266" b="4693"/>
          <a:stretch/>
        </p:blipFill>
        <p:spPr>
          <a:xfrm>
            <a:off x="2336800" y="57900"/>
            <a:ext cx="6807201" cy="5027676"/>
          </a:xfrm>
          <a:prstGeom prst="rect">
            <a:avLst/>
          </a:prstGeom>
          <a:noFill/>
          <a:ln>
            <a:noFill/>
          </a:ln>
        </p:spPr>
      </p:pic>
      <p:sp>
        <p:nvSpPr>
          <p:cNvPr id="81" name="Google Shape;81;p17"/>
          <p:cNvSpPr txBox="1">
            <a:spLocks noGrp="1"/>
          </p:cNvSpPr>
          <p:nvPr>
            <p:ph type="subTitle" idx="1"/>
          </p:nvPr>
        </p:nvSpPr>
        <p:spPr>
          <a:xfrm>
            <a:off x="0" y="689975"/>
            <a:ext cx="2540700" cy="35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sz="2400"/>
              <a:t>The European Commission works with EU Member States to promote </a:t>
            </a:r>
            <a:r>
              <a:rPr lang="ca" sz="2400" b="1"/>
              <a:t>key competences</a:t>
            </a:r>
            <a:r>
              <a:rPr lang="ca" sz="2400"/>
              <a:t>, knowledge and perspectives facilitating lifelong learning.</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5018987" y="152400"/>
            <a:ext cx="3653618" cy="4838701"/>
          </a:xfrm>
          <a:prstGeom prst="rect">
            <a:avLst/>
          </a:prstGeom>
          <a:noFill/>
          <a:ln>
            <a:noFill/>
          </a:ln>
        </p:spPr>
      </p:pic>
      <p:sp>
        <p:nvSpPr>
          <p:cNvPr id="87" name="Google Shape;87;p18"/>
          <p:cNvSpPr txBox="1">
            <a:spLocks noGrp="1"/>
          </p:cNvSpPr>
          <p:nvPr>
            <p:ph type="ctrTitle"/>
          </p:nvPr>
        </p:nvSpPr>
        <p:spPr>
          <a:xfrm>
            <a:off x="147604" y="277850"/>
            <a:ext cx="44244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ca" sz="4300"/>
              <a:t>The Spanish Education system</a:t>
            </a:r>
            <a:endParaRPr sz="4300"/>
          </a:p>
        </p:txBody>
      </p:sp>
      <p:sp>
        <p:nvSpPr>
          <p:cNvPr id="88" name="Google Shape;88;p18"/>
          <p:cNvSpPr txBox="1"/>
          <p:nvPr/>
        </p:nvSpPr>
        <p:spPr>
          <a:xfrm>
            <a:off x="727025" y="2650150"/>
            <a:ext cx="3531000" cy="1961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ca" sz="2100">
                <a:solidFill>
                  <a:srgbClr val="222222"/>
                </a:solidFill>
                <a:highlight>
                  <a:srgbClr val="F8F9FA"/>
                </a:highlight>
              </a:rPr>
              <a:t>In the EU, the organization and management of the education and training systems is the Member States’ responsibility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p:nvPr/>
        </p:nvSpPr>
        <p:spPr>
          <a:xfrm>
            <a:off x="126150" y="393450"/>
            <a:ext cx="8891700" cy="43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2200">
                <a:solidFill>
                  <a:srgbClr val="222222"/>
                </a:solidFill>
                <a:highlight>
                  <a:srgbClr val="F8F9FA"/>
                </a:highlight>
              </a:rPr>
              <a:t>The European Commission has the role of supporting member states:</a:t>
            </a:r>
            <a:endParaRPr sz="2200">
              <a:solidFill>
                <a:srgbClr val="222222"/>
              </a:solidFill>
              <a:highlight>
                <a:srgbClr val="F8F9FA"/>
              </a:highlight>
            </a:endParaRPr>
          </a:p>
          <a:p>
            <a:pPr marL="0" lvl="0" indent="0" algn="l" rtl="0">
              <a:spcBef>
                <a:spcPts val="0"/>
              </a:spcBef>
              <a:spcAft>
                <a:spcPts val="0"/>
              </a:spcAft>
              <a:buNone/>
            </a:pPr>
            <a:endParaRPr sz="1800">
              <a:solidFill>
                <a:srgbClr val="222222"/>
              </a:solidFill>
              <a:highlight>
                <a:srgbClr val="F8F9FA"/>
              </a:highlight>
            </a:endParaRPr>
          </a:p>
          <a:p>
            <a:pPr marL="0" lvl="0" indent="0" algn="l" rtl="0">
              <a:spcBef>
                <a:spcPts val="0"/>
              </a:spcBef>
              <a:spcAft>
                <a:spcPts val="0"/>
              </a:spcAft>
              <a:buNone/>
            </a:pPr>
            <a:r>
              <a:rPr lang="ca" sz="1800">
                <a:solidFill>
                  <a:srgbClr val="222222"/>
                </a:solidFill>
                <a:highlight>
                  <a:srgbClr val="F8F9FA"/>
                </a:highlight>
              </a:rPr>
              <a:t>- By cooperating in policies through the</a:t>
            </a:r>
            <a:r>
              <a:rPr lang="ca" sz="1800" b="1">
                <a:solidFill>
                  <a:srgbClr val="222222"/>
                </a:solidFill>
                <a:highlight>
                  <a:srgbClr val="F8F9FA"/>
                </a:highlight>
              </a:rPr>
              <a:t> </a:t>
            </a:r>
            <a:r>
              <a:rPr lang="ca" sz="1800" b="1">
                <a:solidFill>
                  <a:srgbClr val="4A86E8"/>
                </a:solidFill>
                <a:highlight>
                  <a:srgbClr val="F8F9FA"/>
                </a:highlight>
              </a:rPr>
              <a:t>ET 2020 framework</a:t>
            </a:r>
            <a:r>
              <a:rPr lang="ca" sz="1800">
                <a:solidFill>
                  <a:srgbClr val="222222"/>
                </a:solidFill>
                <a:highlight>
                  <a:srgbClr val="F8F9FA"/>
                </a:highlight>
              </a:rPr>
              <a:t> </a:t>
            </a:r>
            <a:endParaRPr sz="1800">
              <a:solidFill>
                <a:srgbClr val="222222"/>
              </a:solidFill>
              <a:highlight>
                <a:srgbClr val="F8F9FA"/>
              </a:highlight>
            </a:endParaRPr>
          </a:p>
          <a:p>
            <a:pPr marL="0" lvl="0" indent="0" algn="l" rtl="0">
              <a:spcBef>
                <a:spcPts val="0"/>
              </a:spcBef>
              <a:spcAft>
                <a:spcPts val="0"/>
              </a:spcAft>
              <a:buNone/>
            </a:pPr>
            <a:endParaRPr sz="1800">
              <a:solidFill>
                <a:srgbClr val="222222"/>
              </a:solidFill>
              <a:highlight>
                <a:srgbClr val="F8F9FA"/>
              </a:highlight>
            </a:endParaRPr>
          </a:p>
          <a:p>
            <a:pPr marL="0" lvl="0" indent="0" algn="l" rtl="0">
              <a:spcBef>
                <a:spcPts val="0"/>
              </a:spcBef>
              <a:spcAft>
                <a:spcPts val="0"/>
              </a:spcAft>
              <a:buNone/>
            </a:pPr>
            <a:r>
              <a:rPr lang="ca" sz="1800">
                <a:solidFill>
                  <a:srgbClr val="222222"/>
                </a:solidFill>
                <a:highlight>
                  <a:srgbClr val="F8F9FA"/>
                </a:highlight>
              </a:rPr>
              <a:t>- Financing instruments such as the</a:t>
            </a:r>
            <a:r>
              <a:rPr lang="ca" sz="1800" b="1">
                <a:solidFill>
                  <a:srgbClr val="222222"/>
                </a:solidFill>
                <a:highlight>
                  <a:srgbClr val="F8F9FA"/>
                </a:highlight>
              </a:rPr>
              <a:t> </a:t>
            </a:r>
            <a:r>
              <a:rPr lang="ca" sz="1800" b="1">
                <a:solidFill>
                  <a:srgbClr val="4A86E8"/>
                </a:solidFill>
                <a:highlight>
                  <a:srgbClr val="F8F9FA"/>
                </a:highlight>
              </a:rPr>
              <a:t>Erasmus + program and the European Structural and Investment Funds</a:t>
            </a:r>
            <a:r>
              <a:rPr lang="ca" sz="1800">
                <a:solidFill>
                  <a:srgbClr val="222222"/>
                </a:solidFill>
                <a:highlight>
                  <a:srgbClr val="F8F9FA"/>
                </a:highlight>
              </a:rPr>
              <a:t>.</a:t>
            </a:r>
            <a:endParaRPr sz="1800">
              <a:solidFill>
                <a:srgbClr val="222222"/>
              </a:solidFill>
              <a:highlight>
                <a:srgbClr val="F8F9FA"/>
              </a:highlight>
            </a:endParaRPr>
          </a:p>
          <a:p>
            <a:pPr marL="0" lvl="0" indent="0" algn="l" rtl="0">
              <a:spcBef>
                <a:spcPts val="0"/>
              </a:spcBef>
              <a:spcAft>
                <a:spcPts val="0"/>
              </a:spcAft>
              <a:buNone/>
            </a:pPr>
            <a:endParaRPr sz="1800">
              <a:solidFill>
                <a:srgbClr val="222222"/>
              </a:solidFill>
              <a:highlight>
                <a:srgbClr val="F8F9FA"/>
              </a:highlight>
            </a:endParaRPr>
          </a:p>
          <a:p>
            <a:pPr marL="0" lvl="0" indent="0" algn="l" rtl="0">
              <a:spcBef>
                <a:spcPts val="0"/>
              </a:spcBef>
              <a:spcAft>
                <a:spcPts val="0"/>
              </a:spcAft>
              <a:buNone/>
            </a:pPr>
            <a:r>
              <a:rPr lang="ca" sz="1800">
                <a:solidFill>
                  <a:srgbClr val="222222"/>
                </a:solidFill>
                <a:highlight>
                  <a:srgbClr val="F8F9FA"/>
                </a:highlight>
              </a:rPr>
              <a:t>- </a:t>
            </a:r>
            <a:r>
              <a:rPr lang="ca" sz="1800" b="1">
                <a:solidFill>
                  <a:srgbClr val="4A86E8"/>
                </a:solidFill>
                <a:highlight>
                  <a:srgbClr val="F8F9FA"/>
                </a:highlight>
              </a:rPr>
              <a:t>European education Area</a:t>
            </a:r>
            <a:r>
              <a:rPr lang="ca" sz="1800">
                <a:solidFill>
                  <a:srgbClr val="222222"/>
                </a:solidFill>
                <a:highlight>
                  <a:srgbClr val="F8F9FA"/>
                </a:highlight>
              </a:rPr>
              <a:t>.The Commission is developing initiatives to help establish a European Education Area enabling all young people to benefit from the best education and training, and to find employment across Europe.</a:t>
            </a:r>
            <a:endParaRPr sz="1800">
              <a:solidFill>
                <a:srgbClr val="222222"/>
              </a:solidFill>
              <a:highlight>
                <a:srgbClr val="F8F9FA"/>
              </a:highlight>
            </a:endParaRPr>
          </a:p>
          <a:p>
            <a:pPr marL="0" lvl="0" indent="0" algn="l" rtl="0">
              <a:spcBef>
                <a:spcPts val="0"/>
              </a:spcBef>
              <a:spcAft>
                <a:spcPts val="0"/>
              </a:spcAft>
              <a:buNone/>
            </a:pPr>
            <a:endParaRPr sz="1800">
              <a:solidFill>
                <a:srgbClr val="222222"/>
              </a:solidFill>
              <a:highlight>
                <a:srgbClr val="F8F9FA"/>
              </a:highlight>
            </a:endParaRPr>
          </a:p>
          <a:p>
            <a:pPr marL="0" lvl="0" indent="0" algn="l" rtl="0">
              <a:spcBef>
                <a:spcPts val="0"/>
              </a:spcBef>
              <a:spcAft>
                <a:spcPts val="0"/>
              </a:spcAft>
              <a:buNone/>
            </a:pPr>
            <a:r>
              <a:rPr lang="ca" sz="1800">
                <a:solidFill>
                  <a:srgbClr val="222222"/>
                </a:solidFill>
                <a:highlight>
                  <a:srgbClr val="F8F9FA"/>
                </a:highlight>
              </a:rPr>
              <a:t>-  With the socioeconomic program, which includes the </a:t>
            </a:r>
            <a:r>
              <a:rPr lang="ca" sz="1800" b="1">
                <a:solidFill>
                  <a:srgbClr val="4A86E8"/>
                </a:solidFill>
                <a:highlight>
                  <a:srgbClr val="F8F9FA"/>
                </a:highlight>
              </a:rPr>
              <a:t>Europe 2020 Strategy and the European Semester</a:t>
            </a:r>
            <a:r>
              <a:rPr lang="ca" sz="1800">
                <a:solidFill>
                  <a:srgbClr val="222222"/>
                </a:solidFill>
                <a:highlight>
                  <a:srgbClr val="F8F9FA"/>
                </a:highlight>
              </a:rPr>
              <a:t>, where the economic policies of the Member States are coordinated.</a:t>
            </a:r>
            <a:endParaRPr sz="1800">
              <a:solidFill>
                <a:srgbClr val="222222"/>
              </a:solidFill>
              <a:highlight>
                <a:srgbClr val="F8F9FA"/>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972525" y="0"/>
            <a:ext cx="8171470" cy="5065979"/>
          </a:xfrm>
          <a:prstGeom prst="rect">
            <a:avLst/>
          </a:prstGeom>
          <a:noFill/>
          <a:ln>
            <a:noFill/>
          </a:ln>
        </p:spPr>
      </p:pic>
      <p:pic>
        <p:nvPicPr>
          <p:cNvPr id="99" name="Google Shape;99;p20"/>
          <p:cNvPicPr preferRelativeResize="0"/>
          <p:nvPr/>
        </p:nvPicPr>
        <p:blipFill>
          <a:blip r:embed="rId4">
            <a:alphaModFix/>
          </a:blip>
          <a:stretch>
            <a:fillRect/>
          </a:stretch>
        </p:blipFill>
        <p:spPr>
          <a:xfrm>
            <a:off x="201825" y="0"/>
            <a:ext cx="1946700" cy="1868275"/>
          </a:xfrm>
          <a:prstGeom prst="rect">
            <a:avLst/>
          </a:prstGeom>
          <a:noFill/>
          <a:ln>
            <a:noFill/>
          </a:ln>
        </p:spPr>
      </p:pic>
      <p:sp>
        <p:nvSpPr>
          <p:cNvPr id="100" name="Google Shape;100;p20"/>
          <p:cNvSpPr txBox="1"/>
          <p:nvPr/>
        </p:nvSpPr>
        <p:spPr>
          <a:xfrm>
            <a:off x="92075" y="1724950"/>
            <a:ext cx="1946700" cy="628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ca" sz="900">
                <a:solidFill>
                  <a:srgbClr val="FF00FF"/>
                </a:solidFill>
                <a:highlight>
                  <a:srgbClr val="F7F9D9"/>
                </a:highlight>
              </a:rPr>
              <a:t>The Lifelong Learning Platform is an umbrella that gathers 42 European organisations active in the field of education, training and youth.</a:t>
            </a:r>
            <a:endParaRPr>
              <a:solidFill>
                <a:srgbClr val="FF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1"/>
          <p:cNvPicPr preferRelativeResize="0"/>
          <p:nvPr/>
        </p:nvPicPr>
        <p:blipFill>
          <a:blip r:embed="rId3">
            <a:alphaModFix/>
          </a:blip>
          <a:stretch>
            <a:fillRect/>
          </a:stretch>
        </p:blipFill>
        <p:spPr>
          <a:xfrm>
            <a:off x="492600" y="669050"/>
            <a:ext cx="2667000" cy="1714500"/>
          </a:xfrm>
          <a:prstGeom prst="rect">
            <a:avLst/>
          </a:prstGeom>
          <a:noFill/>
          <a:ln>
            <a:noFill/>
          </a:ln>
        </p:spPr>
      </p:pic>
      <p:pic>
        <p:nvPicPr>
          <p:cNvPr id="106" name="Google Shape;106;p21"/>
          <p:cNvPicPr preferRelativeResize="0"/>
          <p:nvPr/>
        </p:nvPicPr>
        <p:blipFill>
          <a:blip r:embed="rId4">
            <a:alphaModFix/>
          </a:blip>
          <a:stretch>
            <a:fillRect/>
          </a:stretch>
        </p:blipFill>
        <p:spPr>
          <a:xfrm>
            <a:off x="3392561" y="1996650"/>
            <a:ext cx="5438725" cy="2762525"/>
          </a:xfrm>
          <a:prstGeom prst="rect">
            <a:avLst/>
          </a:prstGeom>
          <a:noFill/>
          <a:ln>
            <a:noFill/>
          </a:ln>
        </p:spPr>
      </p:pic>
      <p:sp>
        <p:nvSpPr>
          <p:cNvPr id="107" name="Google Shape;107;p21"/>
          <p:cNvSpPr txBox="1"/>
          <p:nvPr/>
        </p:nvSpPr>
        <p:spPr>
          <a:xfrm>
            <a:off x="3536600" y="592950"/>
            <a:ext cx="5488200" cy="14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700" b="1" u="sng">
                <a:solidFill>
                  <a:schemeClr val="hlink"/>
                </a:solidFill>
                <a:hlinkClick r:id="rId5"/>
              </a:rPr>
              <a:t>Electronic Platform for Adult Learning in Europe</a:t>
            </a:r>
            <a:endParaRPr sz="1700"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ca"/>
              <a:t>Covers the entire range of formal, non-formal and informal learning activities — both general and vocational — undertaken by adults after leaving initial education and training.</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312</Words>
  <Application>Microsoft Macintosh PowerPoint</Application>
  <PresentationFormat>Presentación en pantalla (16:9)</PresentationFormat>
  <Paragraphs>29</Paragraphs>
  <Slides>10</Slides>
  <Notes>10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Simple Light</vt:lpstr>
      <vt:lpstr>Presentación de PowerPoint</vt:lpstr>
      <vt:lpstr>Presentación de PowerPoint</vt:lpstr>
      <vt:lpstr>Presentación de PowerPoint</vt:lpstr>
      <vt:lpstr>Why is important Lifelong Learning?  </vt:lpstr>
      <vt:lpstr>Presentación de PowerPoint</vt:lpstr>
      <vt:lpstr>The Spanish Education system</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merys</cp:lastModifiedBy>
  <cp:revision>2</cp:revision>
  <dcterms:modified xsi:type="dcterms:W3CDTF">2020-02-25T18:47:53Z</dcterms:modified>
</cp:coreProperties>
</file>