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6" r:id="rId2"/>
    <p:sldId id="260" r:id="rId3"/>
    <p:sldId id="261" r:id="rId4"/>
    <p:sldId id="262" r:id="rId5"/>
    <p:sldId id="264" r:id="rId6"/>
    <p:sldId id="257" r:id="rId7"/>
    <p:sldId id="258" r:id="rId8"/>
    <p:sldId id="259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03667-65DC-477E-A8E0-66FE5B8F1316}" v="32" dt="2020-02-16T12:53:02.541"/>
    <p1510:client id="{62DCF8AB-9B46-4DC0-A9BE-B662AEF0A5B5}" v="19" dt="2020-02-15T09:32:20.057"/>
    <p1510:client id="{92C8ADB8-9C2F-454F-8DA2-BF85064F1EBA}" v="188" dt="2020-02-16T13:58:06.408"/>
    <p1510:client id="{A903F98F-0352-4895-8CA5-2B7D893DE09A}" v="723" dt="2020-02-19T18:07:28.147"/>
    <p1510:client id="{ADE857A3-FD48-4D10-9040-4DE6D30AF673}" v="129" dt="2020-02-16T16:04:51.390"/>
    <p1510:client id="{EE72319E-D839-4492-9E93-25BA03635A55}" v="38" dt="2020-02-19T10:08:50.693"/>
    <p1510:client id="{F907A541-31BB-418C-83AA-3D3AB97921EB}" v="93" dt="2020-02-17T16:28:32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1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698" r:id="rId6"/>
    <p:sldLayoutId id="2147483704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41170" y="3755360"/>
            <a:ext cx="9732773" cy="1465112"/>
          </a:xfrm>
        </p:spPr>
        <p:txBody>
          <a:bodyPr>
            <a:normAutofit/>
          </a:bodyPr>
          <a:lstStyle/>
          <a:p>
            <a:r>
              <a:rPr lang="hr-HR" sz="4400" dirty="0" err="1" smtClean="0">
                <a:cs typeface="Calibri Light"/>
              </a:rPr>
              <a:t>Tellers</a:t>
            </a:r>
            <a:r>
              <a:rPr lang="hr-HR" sz="4400" dirty="0" smtClean="0">
                <a:cs typeface="Calibri Light"/>
              </a:rPr>
              <a:t> </a:t>
            </a:r>
            <a:r>
              <a:rPr lang="hr-HR" sz="4400" dirty="0" err="1">
                <a:cs typeface="Calibri Light"/>
              </a:rPr>
              <a:t>and</a:t>
            </a:r>
            <a:r>
              <a:rPr lang="hr-HR" sz="4400" dirty="0">
                <a:cs typeface="Calibri Light"/>
              </a:rPr>
              <a:t> </a:t>
            </a:r>
            <a:r>
              <a:rPr lang="hr-HR" sz="4400" dirty="0" err="1">
                <a:cs typeface="Calibri Light"/>
              </a:rPr>
              <a:t>riddles</a:t>
            </a:r>
            <a:endParaRPr lang="hr-HR" sz="4400" dirty="0">
              <a:cs typeface="Calibri Light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8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>
            <a:extLst>
              <a:ext uri="{FF2B5EF4-FFF2-40B4-BE49-F238E27FC236}">
                <a16:creationId xmlns:a16="http://schemas.microsoft.com/office/drawing/2014/main" id="{C0E806F8-C04F-4583-8BCF-5D2927E1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03" y="1395172"/>
            <a:ext cx="3923377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5D1D01-2B5B-4BB2-B59A-C00BDDDA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9" y="393365"/>
            <a:ext cx="6039849" cy="1082535"/>
          </a:xfrm>
        </p:spPr>
        <p:txBody>
          <a:bodyPr>
            <a:normAutofit/>
          </a:bodyPr>
          <a:lstStyle/>
          <a:p>
            <a:r>
              <a:rPr lang="hr-HR" dirty="0" err="1"/>
              <a:t>Living</a:t>
            </a:r>
            <a:r>
              <a:rPr lang="hr-HR" dirty="0"/>
              <a:t> </a:t>
            </a:r>
            <a:r>
              <a:rPr lang="hr-HR" dirty="0" err="1"/>
              <a:t>library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fable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766E66-3105-4485-B830-E455A3F0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61" y="4628410"/>
            <a:ext cx="7375064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000" b="1" dirty="0" err="1">
                <a:ea typeface="+mn-lt"/>
                <a:cs typeface="+mn-lt"/>
              </a:rPr>
              <a:t>books</a:t>
            </a:r>
            <a:r>
              <a:rPr lang="hr-HR" sz="2000" b="1" dirty="0">
                <a:ea typeface="+mn-lt"/>
                <a:cs typeface="+mn-lt"/>
              </a:rPr>
              <a:t> are </a:t>
            </a:r>
            <a:r>
              <a:rPr lang="hr-HR" sz="2000" b="1" dirty="0" err="1">
                <a:ea typeface="+mn-lt"/>
                <a:cs typeface="+mn-lt"/>
              </a:rPr>
              <a:t>people</a:t>
            </a:r>
            <a:r>
              <a:rPr lang="hr-HR" sz="2000" b="1" dirty="0">
                <a:ea typeface="+mn-lt"/>
                <a:cs typeface="+mn-lt"/>
              </a:rPr>
              <a:t>, </a:t>
            </a:r>
            <a:r>
              <a:rPr lang="hr-HR" sz="2000" b="1" dirty="0" err="1">
                <a:ea typeface="+mn-lt"/>
                <a:cs typeface="+mn-lt"/>
              </a:rPr>
              <a:t>and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reading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consists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of</a:t>
            </a:r>
            <a:r>
              <a:rPr lang="hr-HR" sz="2000" b="1" dirty="0">
                <a:ea typeface="+mn-lt"/>
                <a:cs typeface="+mn-lt"/>
              </a:rPr>
              <a:t> a </a:t>
            </a:r>
            <a:r>
              <a:rPr lang="hr-HR" sz="2000" b="1" dirty="0" err="1" smtClean="0">
                <a:ea typeface="+mn-lt"/>
                <a:cs typeface="+mn-lt"/>
              </a:rPr>
              <a:t>conversation</a:t>
            </a:r>
            <a:endParaRPr lang="hr-HR" sz="2000" b="1" dirty="0">
              <a:ea typeface="+mn-lt"/>
              <a:cs typeface="+mn-lt"/>
            </a:endParaRPr>
          </a:p>
          <a:p>
            <a:r>
              <a:rPr lang="hr-HR" sz="2000" b="1" dirty="0" err="1"/>
              <a:t>Person</a:t>
            </a:r>
            <a:r>
              <a:rPr lang="hr-HR" sz="2000" b="1" dirty="0"/>
              <a:t> </a:t>
            </a:r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speaking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his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 </a:t>
            </a:r>
            <a:r>
              <a:rPr lang="hr-HR" sz="2000" b="1" dirty="0" err="1"/>
              <a:t>life</a:t>
            </a:r>
            <a:r>
              <a:rPr lang="hr-HR" sz="2000" b="1" dirty="0"/>
              <a:t> story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his</a:t>
            </a:r>
            <a:r>
              <a:rPr lang="hr-HR" sz="2000" b="1" dirty="0"/>
              <a:t>/</a:t>
            </a:r>
            <a:r>
              <a:rPr lang="hr-HR" sz="2000" b="1" dirty="0" err="1"/>
              <a:t>her</a:t>
            </a:r>
            <a:r>
              <a:rPr lang="hr-HR" sz="2000" b="1" dirty="0"/>
              <a:t> </a:t>
            </a:r>
            <a:r>
              <a:rPr lang="hr-HR" sz="2000" b="1" dirty="0" err="1" smtClean="0"/>
              <a:t>experience</a:t>
            </a:r>
            <a:endParaRPr lang="hr-HR" sz="2000" b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7" descr="Slika na kojoj se prikazuje hrana&#10;&#10;Opis je generiran uz vrlo visoku pouzdanost">
            <a:extLst>
              <a:ext uri="{FF2B5EF4-FFF2-40B4-BE49-F238E27FC236}">
                <a16:creationId xmlns:a16="http://schemas.microsoft.com/office/drawing/2014/main" id="{0CF6A62F-62FB-4FBA-B6B0-2E96AA8D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072" y="-24820"/>
            <a:ext cx="3322121" cy="332212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CA6B37B-1045-4BB3-B3DB-5DB2F1B58618}"/>
              </a:ext>
            </a:extLst>
          </p:cNvPr>
          <p:cNvSpPr txBox="1"/>
          <p:nvPr/>
        </p:nvSpPr>
        <p:spPr>
          <a:xfrm>
            <a:off x="381023" y="12868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hr-HR" sz="2800" b="1" dirty="0" err="1"/>
              <a:t>Fable</a:t>
            </a:r>
            <a:endParaRPr lang="hr-HR" sz="2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8E3FBF6-5355-4521-9E10-529FF237092A}"/>
              </a:ext>
            </a:extLst>
          </p:cNvPr>
          <p:cNvSpPr txBox="1"/>
          <p:nvPr/>
        </p:nvSpPr>
        <p:spPr>
          <a:xfrm>
            <a:off x="472463" y="409278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hr-HR" sz="2800" b="1" dirty="0" err="1"/>
              <a:t>Living</a:t>
            </a:r>
            <a:r>
              <a:rPr lang="hr-HR" sz="2800" b="1" dirty="0"/>
              <a:t> </a:t>
            </a:r>
            <a:r>
              <a:rPr lang="hr-HR" sz="2800" b="1" dirty="0" err="1"/>
              <a:t>library</a:t>
            </a:r>
            <a:endParaRPr lang="hr-HR" sz="28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921B3CC-A8C1-409E-97E6-3D9EA9C54C08}"/>
              </a:ext>
            </a:extLst>
          </p:cNvPr>
          <p:cNvSpPr txBox="1"/>
          <p:nvPr/>
        </p:nvSpPr>
        <p:spPr>
          <a:xfrm>
            <a:off x="343809" y="1713644"/>
            <a:ext cx="7035862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b="1" dirty="0" smtClean="0">
                <a:ea typeface="+mn-lt"/>
                <a:cs typeface="+mn-lt"/>
              </a:rPr>
              <a:t>one </a:t>
            </a:r>
            <a:r>
              <a:rPr lang="hr-HR" sz="2000" b="1" dirty="0" err="1" smtClean="0">
                <a:ea typeface="+mn-lt"/>
                <a:cs typeface="+mn-lt"/>
              </a:rPr>
              <a:t>of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 smtClean="0">
                <a:ea typeface="+mn-lt"/>
                <a:cs typeface="+mn-lt"/>
              </a:rPr>
              <a:t>the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 smtClean="0">
                <a:ea typeface="+mn-lt"/>
                <a:cs typeface="+mn-lt"/>
              </a:rPr>
              <a:t>first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 smtClean="0">
                <a:ea typeface="+mn-lt"/>
                <a:cs typeface="+mn-lt"/>
              </a:rPr>
              <a:t>stories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 smtClean="0">
                <a:ea typeface="+mn-lt"/>
                <a:cs typeface="+mn-lt"/>
              </a:rPr>
              <a:t>we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 smtClean="0">
                <a:ea typeface="+mn-lt"/>
                <a:cs typeface="+mn-lt"/>
              </a:rPr>
              <a:t>encounter</a:t>
            </a:r>
            <a:r>
              <a:rPr lang="hr-HR" sz="2000" b="1" dirty="0" smtClean="0">
                <a:ea typeface="+mn-lt"/>
                <a:cs typeface="+mn-lt"/>
              </a:rPr>
              <a:t> as </a:t>
            </a:r>
            <a:r>
              <a:rPr lang="hr-HR" sz="2000" b="1" dirty="0" err="1" smtClean="0">
                <a:ea typeface="+mn-lt"/>
                <a:cs typeface="+mn-lt"/>
              </a:rPr>
              <a:t>children</a:t>
            </a:r>
            <a:endParaRPr lang="hr-HR" sz="2000" b="1" dirty="0" smtClean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hr-HR" sz="2000" b="1" dirty="0" err="1" smtClean="0">
                <a:ea typeface="+mn-lt"/>
                <a:cs typeface="+mn-lt"/>
              </a:rPr>
              <a:t>feature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animals</a:t>
            </a:r>
            <a:r>
              <a:rPr lang="hr-HR" sz="2000" b="1" dirty="0">
                <a:ea typeface="+mn-lt"/>
                <a:cs typeface="+mn-lt"/>
              </a:rPr>
              <a:t>, </a:t>
            </a:r>
            <a:r>
              <a:rPr lang="hr-HR" sz="2000" b="1" dirty="0" err="1">
                <a:ea typeface="+mn-lt"/>
                <a:cs typeface="+mn-lt"/>
              </a:rPr>
              <a:t>plants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or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forces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of</a:t>
            </a:r>
            <a:r>
              <a:rPr lang="hr-HR" sz="2000" b="1" dirty="0">
                <a:ea typeface="+mn-lt"/>
                <a:cs typeface="+mn-lt"/>
              </a:rPr>
              <a:t> nature </a:t>
            </a:r>
            <a:r>
              <a:rPr lang="hr-HR" sz="2000" b="1" dirty="0" err="1">
                <a:ea typeface="+mn-lt"/>
                <a:cs typeface="+mn-lt"/>
              </a:rPr>
              <a:t>which</a:t>
            </a:r>
            <a:r>
              <a:rPr lang="hr-HR" sz="2000" b="1" dirty="0">
                <a:ea typeface="+mn-lt"/>
                <a:cs typeface="+mn-lt"/>
              </a:rPr>
              <a:t> are </a:t>
            </a:r>
            <a:r>
              <a:rPr lang="hr-HR" sz="2000" b="1" dirty="0" err="1">
                <a:ea typeface="+mn-lt"/>
                <a:cs typeface="+mn-lt"/>
              </a:rPr>
              <a:t>anthropomorphised</a:t>
            </a:r>
            <a:r>
              <a:rPr lang="hr-HR" sz="2000" b="1" dirty="0">
                <a:ea typeface="+mn-lt"/>
                <a:cs typeface="+mn-lt"/>
              </a:rPr>
              <a:t> (</a:t>
            </a:r>
            <a:r>
              <a:rPr lang="hr-HR" sz="2000" b="1" dirty="0" err="1">
                <a:ea typeface="+mn-lt"/>
                <a:cs typeface="+mn-lt"/>
              </a:rPr>
              <a:t>given</a:t>
            </a:r>
            <a:r>
              <a:rPr lang="hr-HR" sz="2000" b="1" dirty="0">
                <a:ea typeface="+mn-lt"/>
                <a:cs typeface="+mn-lt"/>
              </a:rPr>
              <a:t> human </a:t>
            </a:r>
            <a:r>
              <a:rPr lang="hr-HR" sz="2000" b="1" dirty="0" err="1">
                <a:ea typeface="+mn-lt"/>
                <a:cs typeface="+mn-lt"/>
              </a:rPr>
              <a:t>qualities</a:t>
            </a:r>
            <a:r>
              <a:rPr lang="hr-HR" sz="2000" b="1" dirty="0">
                <a:ea typeface="+mn-lt"/>
                <a:cs typeface="+mn-lt"/>
              </a:rPr>
              <a:t>). </a:t>
            </a:r>
            <a:endParaRPr lang="hr-HR" sz="2000" b="1" dirty="0" smtClean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hr-HR" sz="2000" b="1" dirty="0" err="1" smtClean="0">
                <a:ea typeface="+mn-lt"/>
                <a:cs typeface="+mn-lt"/>
              </a:rPr>
              <a:t>always</a:t>
            </a:r>
            <a:r>
              <a:rPr lang="hr-HR" sz="2000" b="1" dirty="0" smtClean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ends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with</a:t>
            </a:r>
            <a:r>
              <a:rPr lang="hr-HR" sz="2000" b="1" dirty="0">
                <a:ea typeface="+mn-lt"/>
                <a:cs typeface="+mn-lt"/>
              </a:rPr>
              <a:t> a ‘moral’. </a:t>
            </a:r>
            <a:r>
              <a:rPr lang="hr-HR" sz="2000" b="1" dirty="0" err="1">
                <a:ea typeface="+mn-lt"/>
                <a:cs typeface="+mn-lt"/>
              </a:rPr>
              <a:t>This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is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the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lesson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that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is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intended</a:t>
            </a:r>
            <a:r>
              <a:rPr lang="hr-HR" sz="2000" b="1" dirty="0">
                <a:ea typeface="+mn-lt"/>
                <a:cs typeface="+mn-lt"/>
              </a:rPr>
              <a:t> to </a:t>
            </a:r>
            <a:r>
              <a:rPr lang="hr-HR" sz="2000" b="1" dirty="0" err="1">
                <a:ea typeface="+mn-lt"/>
                <a:cs typeface="+mn-lt"/>
              </a:rPr>
              <a:t>be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learnt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through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reading</a:t>
            </a:r>
            <a:r>
              <a:rPr lang="hr-HR" sz="2000" b="1" dirty="0">
                <a:ea typeface="+mn-lt"/>
                <a:cs typeface="+mn-lt"/>
              </a:rPr>
              <a:t> </a:t>
            </a:r>
            <a:r>
              <a:rPr lang="hr-HR" sz="2000" b="1" dirty="0" err="1">
                <a:ea typeface="+mn-lt"/>
                <a:cs typeface="+mn-lt"/>
              </a:rPr>
              <a:t>the</a:t>
            </a:r>
            <a:r>
              <a:rPr lang="hr-HR" sz="2000" b="1" dirty="0">
                <a:ea typeface="+mn-lt"/>
                <a:cs typeface="+mn-lt"/>
              </a:rPr>
              <a:t> story. </a:t>
            </a:r>
            <a:endParaRPr lang="sr-Latn-RS" sz="2000" b="1" dirty="0"/>
          </a:p>
        </p:txBody>
      </p:sp>
      <p:pic>
        <p:nvPicPr>
          <p:cNvPr id="9" name="Slika 9" descr="Slika na kojoj se prikazuje tekst, knjiga, fotografija, različito&#10;&#10;Opis je generiran uz vrlo visoku pouzdanost">
            <a:extLst>
              <a:ext uri="{FF2B5EF4-FFF2-40B4-BE49-F238E27FC236}">
                <a16:creationId xmlns:a16="http://schemas.microsoft.com/office/drawing/2014/main" id="{89671519-CEA1-424A-8618-1995F1CE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167" y="2884096"/>
            <a:ext cx="2743200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6A4548-86CA-43B7-B309-4E90FDD9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773" y="378492"/>
            <a:ext cx="4957553" cy="1645920"/>
          </a:xfrm>
        </p:spPr>
        <p:txBody>
          <a:bodyPr>
            <a:normAutofit/>
          </a:bodyPr>
          <a:lstStyle/>
          <a:p>
            <a:r>
              <a:rPr lang="hr-HR" dirty="0"/>
              <a:t>Story </a:t>
            </a:r>
            <a:r>
              <a:rPr lang="hr-HR" dirty="0" err="1"/>
              <a:t>cubes</a:t>
            </a:r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Slika 4" descr="Slika na kojoj se prikazuje artikli, stol, izlog, razno&#10;&#10;Opis je generiran uz vrlo visoku pouzdanost">
            <a:extLst>
              <a:ext uri="{FF2B5EF4-FFF2-40B4-BE49-F238E27FC236}">
                <a16:creationId xmlns:a16="http://schemas.microsoft.com/office/drawing/2014/main" id="{EA06DEE2-0691-4A82-978C-5A91FB1B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185486"/>
            <a:ext cx="4414438" cy="250519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01556A-9ED5-4D67-A0F7-E09711C4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1687484"/>
            <a:ext cx="5418689" cy="44492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b="1" dirty="0" err="1" smtClean="0">
                <a:ea typeface="+mn-lt"/>
                <a:cs typeface="+mn-lt"/>
              </a:rPr>
              <a:t>creative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and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imaginative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way</a:t>
            </a:r>
            <a:r>
              <a:rPr lang="hr-HR" sz="2800" b="1" dirty="0" smtClean="0">
                <a:ea typeface="+mn-lt"/>
                <a:cs typeface="+mn-lt"/>
              </a:rPr>
              <a:t> to </a:t>
            </a:r>
            <a:r>
              <a:rPr lang="hr-HR" sz="2800" b="1" dirty="0" err="1" smtClean="0">
                <a:ea typeface="+mn-lt"/>
                <a:cs typeface="+mn-lt"/>
              </a:rPr>
              <a:t>tell</a:t>
            </a:r>
            <a:r>
              <a:rPr lang="hr-HR" sz="2800" b="1" dirty="0" smtClean="0">
                <a:ea typeface="+mn-lt"/>
                <a:cs typeface="+mn-lt"/>
              </a:rPr>
              <a:t> a story</a:t>
            </a:r>
          </a:p>
          <a:p>
            <a:r>
              <a:rPr lang="hr-HR" sz="2800" b="1" dirty="0" err="1" smtClean="0">
                <a:ea typeface="+mn-lt"/>
                <a:cs typeface="+mn-lt"/>
              </a:rPr>
              <a:t>individual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or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in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 smtClean="0">
                <a:ea typeface="+mn-lt"/>
                <a:cs typeface="+mn-lt"/>
              </a:rPr>
              <a:t>pairs</a:t>
            </a:r>
            <a:r>
              <a:rPr lang="hr-HR" sz="2800" b="1" dirty="0" smtClean="0">
                <a:ea typeface="+mn-lt"/>
                <a:cs typeface="+mn-lt"/>
              </a:rPr>
              <a:t>/</a:t>
            </a:r>
            <a:r>
              <a:rPr lang="hr-HR" sz="2800" b="1" dirty="0" err="1" smtClean="0">
                <a:ea typeface="+mn-lt"/>
                <a:cs typeface="+mn-lt"/>
              </a:rPr>
              <a:t>team</a:t>
            </a:r>
            <a:endParaRPr lang="hr-HR" sz="2800" b="1" dirty="0"/>
          </a:p>
          <a:p>
            <a:r>
              <a:rPr lang="hr-HR" sz="2800" b="1" dirty="0" err="1">
                <a:ea typeface="+mn-lt"/>
                <a:cs typeface="+mn-lt"/>
              </a:rPr>
              <a:t>t</a:t>
            </a:r>
            <a:r>
              <a:rPr lang="hr-HR" sz="2800" b="1" dirty="0" err="1" smtClean="0">
                <a:ea typeface="+mn-lt"/>
                <a:cs typeface="+mn-lt"/>
              </a:rPr>
              <a:t>hrow</a:t>
            </a:r>
            <a:r>
              <a:rPr lang="hr-HR" sz="2800" b="1" dirty="0" smtClean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the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dice</a:t>
            </a:r>
            <a:r>
              <a:rPr lang="hr-HR" sz="2800" b="1" dirty="0">
                <a:ea typeface="+mn-lt"/>
                <a:cs typeface="+mn-lt"/>
              </a:rPr>
              <a:t>, </a:t>
            </a:r>
            <a:r>
              <a:rPr lang="hr-HR" sz="2800" b="1" dirty="0" err="1">
                <a:ea typeface="+mn-lt"/>
                <a:cs typeface="+mn-lt"/>
              </a:rPr>
              <a:t>and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create</a:t>
            </a:r>
            <a:r>
              <a:rPr lang="hr-HR" sz="2800" b="1" dirty="0">
                <a:ea typeface="+mn-lt"/>
                <a:cs typeface="+mn-lt"/>
              </a:rPr>
              <a:t> a story </a:t>
            </a:r>
            <a:r>
              <a:rPr lang="hr-HR" sz="2800" b="1" dirty="0" err="1">
                <a:ea typeface="+mn-lt"/>
                <a:cs typeface="+mn-lt"/>
              </a:rPr>
              <a:t>starting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with</a:t>
            </a:r>
            <a:r>
              <a:rPr lang="hr-HR" sz="2800" b="1" dirty="0">
                <a:ea typeface="+mn-lt"/>
                <a:cs typeface="+mn-lt"/>
              </a:rPr>
              <a:t> “</a:t>
            </a:r>
            <a:r>
              <a:rPr lang="hr-HR" sz="2800" b="1" dirty="0" err="1">
                <a:ea typeface="+mn-lt"/>
                <a:cs typeface="+mn-lt"/>
              </a:rPr>
              <a:t>Once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upon</a:t>
            </a:r>
            <a:r>
              <a:rPr lang="hr-HR" sz="2800" b="1" dirty="0">
                <a:ea typeface="+mn-lt"/>
                <a:cs typeface="+mn-lt"/>
              </a:rPr>
              <a:t> a time…” </a:t>
            </a:r>
            <a:r>
              <a:rPr lang="hr-HR" sz="2800" b="1" dirty="0" err="1">
                <a:ea typeface="+mn-lt"/>
                <a:cs typeface="+mn-lt"/>
              </a:rPr>
              <a:t>using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the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nine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symbols</a:t>
            </a:r>
            <a:r>
              <a:rPr lang="hr-HR" sz="2800" b="1" dirty="0">
                <a:ea typeface="+mn-lt"/>
                <a:cs typeface="+mn-lt"/>
              </a:rPr>
              <a:t> on </a:t>
            </a:r>
            <a:r>
              <a:rPr lang="hr-HR" sz="2800" b="1" dirty="0" err="1">
                <a:ea typeface="+mn-lt"/>
                <a:cs typeface="+mn-lt"/>
              </a:rPr>
              <a:t>the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faces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of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the</a:t>
            </a:r>
            <a:r>
              <a:rPr lang="hr-HR" sz="2800" b="1" dirty="0">
                <a:ea typeface="+mn-lt"/>
                <a:cs typeface="+mn-lt"/>
              </a:rPr>
              <a:t> </a:t>
            </a:r>
            <a:r>
              <a:rPr lang="hr-HR" sz="2800" b="1" dirty="0" err="1">
                <a:ea typeface="+mn-lt"/>
                <a:cs typeface="+mn-lt"/>
              </a:rPr>
              <a:t>dice</a:t>
            </a:r>
            <a:r>
              <a:rPr lang="hr-HR" sz="2800" b="1" dirty="0">
                <a:ea typeface="+mn-lt"/>
                <a:cs typeface="+mn-lt"/>
              </a:rPr>
              <a:t>. </a:t>
            </a:r>
            <a:endParaRPr lang="hr-HR" sz="2800" b="1" dirty="0" smtClean="0">
              <a:ea typeface="+mn-lt"/>
              <a:cs typeface="+mn-lt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933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2E3493C-9EE5-40C5-9902-4A0416374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3C2DD8-0EC6-4B41-91E6-4A8E336AF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Slika 15" descr="Slika na kojoj se prikazuje fotografija, različito, razno, mnogo&#10;&#10;Opis je generiran uz vrlo visoku pouzdanost">
            <a:extLst>
              <a:ext uri="{FF2B5EF4-FFF2-40B4-BE49-F238E27FC236}">
                <a16:creationId xmlns:a16="http://schemas.microsoft.com/office/drawing/2014/main" id="{EEFE94F5-637B-470D-A062-1BE6FE93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6" r="12050" b="-2"/>
          <a:stretch/>
        </p:blipFill>
        <p:spPr>
          <a:xfrm>
            <a:off x="117348" y="179554"/>
            <a:ext cx="4144798" cy="66198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FB1BE8-9239-4CB0-855D-9F7F40D0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94" y="864103"/>
            <a:ext cx="5572615" cy="787282"/>
          </a:xfrm>
        </p:spPr>
        <p:txBody>
          <a:bodyPr>
            <a:normAutofit/>
          </a:bodyPr>
          <a:lstStyle/>
          <a:p>
            <a:r>
              <a:rPr lang="hr-HR" dirty="0" err="1"/>
              <a:t>Dixit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0617BE-E905-4A56-9F1F-003DB77D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85" y="2327565"/>
            <a:ext cx="7321835" cy="37739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dirty="0" err="1" smtClean="0"/>
              <a:t>ice-breaker</a:t>
            </a:r>
            <a:endParaRPr lang="hr-HR" sz="3200" dirty="0" smtClean="0"/>
          </a:p>
          <a:p>
            <a:pPr>
              <a:lnSpc>
                <a:spcPct val="90000"/>
              </a:lnSpc>
            </a:pPr>
            <a:r>
              <a:rPr lang="hr-HR" sz="3200" dirty="0" err="1" smtClean="0"/>
              <a:t>reflection</a:t>
            </a:r>
            <a:r>
              <a:rPr lang="hr-HR" sz="3200" dirty="0" smtClean="0"/>
              <a:t> time</a:t>
            </a:r>
          </a:p>
          <a:p>
            <a:pPr>
              <a:lnSpc>
                <a:spcPct val="90000"/>
              </a:lnSpc>
            </a:pPr>
            <a:r>
              <a:rPr lang="hr-HR" sz="3200" dirty="0" err="1" smtClean="0"/>
              <a:t>creative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imaginative</a:t>
            </a:r>
            <a:endParaRPr lang="hr-HR" sz="3200" dirty="0" smtClean="0"/>
          </a:p>
          <a:p>
            <a:pPr>
              <a:lnSpc>
                <a:spcPct val="90000"/>
              </a:lnSpc>
            </a:pPr>
            <a:r>
              <a:rPr lang="hr-HR" sz="3200" dirty="0" err="1" smtClean="0"/>
              <a:t>can</a:t>
            </a:r>
            <a:r>
              <a:rPr lang="hr-HR" sz="3200" dirty="0" smtClean="0"/>
              <a:t> </a:t>
            </a:r>
            <a:r>
              <a:rPr lang="hr-HR" sz="3200" dirty="0" err="1" smtClean="0"/>
              <a:t>also</a:t>
            </a:r>
            <a:r>
              <a:rPr lang="hr-HR" sz="3200" dirty="0" smtClean="0"/>
              <a:t> </a:t>
            </a:r>
            <a:r>
              <a:rPr lang="hr-HR" sz="3200" dirty="0" err="1" smtClean="0"/>
              <a:t>be</a:t>
            </a:r>
            <a:r>
              <a:rPr lang="hr-HR" sz="3200" dirty="0" smtClean="0"/>
              <a:t> </a:t>
            </a:r>
            <a:r>
              <a:rPr lang="hr-HR" sz="3200" dirty="0" err="1" smtClean="0"/>
              <a:t>used</a:t>
            </a:r>
            <a:r>
              <a:rPr lang="hr-HR" sz="3200" dirty="0" smtClean="0"/>
              <a:t> as a game</a:t>
            </a:r>
          </a:p>
          <a:p>
            <a:pPr>
              <a:lnSpc>
                <a:spcPct val="90000"/>
              </a:lnSpc>
            </a:pPr>
            <a:endParaRPr lang="hr-HR" sz="3200" dirty="0" smtClean="0"/>
          </a:p>
          <a:p>
            <a:pPr>
              <a:lnSpc>
                <a:spcPct val="90000"/>
              </a:lnSpc>
            </a:pPr>
            <a:endParaRPr lang="hr-HR" sz="3200" dirty="0"/>
          </a:p>
        </p:txBody>
      </p:sp>
      <p:sp>
        <p:nvSpPr>
          <p:cNvPr id="4" name="Desna vitičasta zagrada 3"/>
          <p:cNvSpPr/>
          <p:nvPr/>
        </p:nvSpPr>
        <p:spPr>
          <a:xfrm>
            <a:off x="7229131" y="2387893"/>
            <a:ext cx="548640" cy="9559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7971906" y="2371324"/>
            <a:ext cx="3283527" cy="972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err="1" smtClean="0">
                <a:solidFill>
                  <a:schemeClr val="tx1"/>
                </a:solidFill>
              </a:rPr>
              <a:t>feelings</a:t>
            </a:r>
            <a:r>
              <a:rPr lang="hr-HR" sz="3200" dirty="0" smtClean="0">
                <a:solidFill>
                  <a:schemeClr val="tx1"/>
                </a:solidFill>
              </a:rPr>
              <a:t> </a:t>
            </a:r>
            <a:r>
              <a:rPr lang="hr-HR" sz="3200" dirty="0" err="1" smtClean="0">
                <a:solidFill>
                  <a:schemeClr val="tx1"/>
                </a:solidFill>
              </a:rPr>
              <a:t>and</a:t>
            </a:r>
            <a:r>
              <a:rPr lang="hr-HR" sz="3200" dirty="0" smtClean="0">
                <a:solidFill>
                  <a:schemeClr val="tx1"/>
                </a:solidFill>
              </a:rPr>
              <a:t> </a:t>
            </a:r>
            <a:r>
              <a:rPr lang="hr-HR" sz="3200" dirty="0" err="1" smtClean="0">
                <a:solidFill>
                  <a:schemeClr val="tx1"/>
                </a:solidFill>
              </a:rPr>
              <a:t>expectations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Riddles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3221" y="2111433"/>
            <a:ext cx="8260080" cy="4298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 </a:t>
            </a:r>
            <a:r>
              <a:rPr lang="en-US" sz="3200" dirty="0"/>
              <a:t>thinking ability and </a:t>
            </a:r>
            <a:r>
              <a:rPr lang="en-US" sz="3200" dirty="0" smtClean="0"/>
              <a:t>creativity</a:t>
            </a:r>
            <a:endParaRPr lang="hr-HR" sz="3200" dirty="0" smtClean="0"/>
          </a:p>
          <a:p>
            <a:r>
              <a:rPr lang="hr-HR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find the answer, </a:t>
            </a:r>
            <a:r>
              <a:rPr lang="hr-HR" sz="3200" dirty="0" err="1" smtClean="0"/>
              <a:t>we</a:t>
            </a:r>
            <a:r>
              <a:rPr lang="hr-HR" sz="3200" dirty="0" smtClean="0"/>
              <a:t> </a:t>
            </a:r>
            <a:r>
              <a:rPr lang="hr-HR" sz="3200" dirty="0" err="1" smtClean="0"/>
              <a:t>have</a:t>
            </a:r>
            <a:r>
              <a:rPr lang="hr-HR" sz="3200" dirty="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form associations, link ideas and think, be creative and make </a:t>
            </a:r>
            <a:r>
              <a:rPr lang="en-US" sz="3200" dirty="0" smtClean="0"/>
              <a:t>conclusions</a:t>
            </a:r>
            <a:endParaRPr lang="hr-HR" sz="3200" dirty="0" smtClean="0"/>
          </a:p>
          <a:p>
            <a:r>
              <a:rPr lang="hr-HR" sz="3200" dirty="0" err="1" smtClean="0"/>
              <a:t>great</a:t>
            </a:r>
            <a:r>
              <a:rPr lang="hr-HR" sz="3200" dirty="0" smtClean="0"/>
              <a:t> </a:t>
            </a:r>
            <a:r>
              <a:rPr lang="hr-HR" sz="3200" dirty="0" err="1" smtClean="0"/>
              <a:t>warm-up</a:t>
            </a:r>
            <a:r>
              <a:rPr lang="hr-HR" sz="3200" dirty="0" smtClean="0"/>
              <a:t> </a:t>
            </a:r>
            <a:r>
              <a:rPr lang="hr-HR" sz="3200" dirty="0" err="1" smtClean="0"/>
              <a:t>activity</a:t>
            </a:r>
            <a:r>
              <a:rPr lang="hr-HR" sz="3200" dirty="0" smtClean="0"/>
              <a:t> – </a:t>
            </a:r>
            <a:r>
              <a:rPr lang="hr-HR" sz="3200" dirty="0" err="1" smtClean="0"/>
              <a:t>students</a:t>
            </a:r>
            <a:r>
              <a:rPr lang="hr-HR" sz="3200" dirty="0" smtClean="0"/>
              <a:t> are </a:t>
            </a:r>
            <a:r>
              <a:rPr lang="hr-HR" sz="3200" dirty="0" err="1" smtClean="0"/>
              <a:t>involved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attentive</a:t>
            </a:r>
            <a:endParaRPr lang="hr-HR" sz="3200" dirty="0" smtClean="0"/>
          </a:p>
          <a:p>
            <a:endParaRPr lang="hr-HR" sz="3200" dirty="0" smtClean="0"/>
          </a:p>
          <a:p>
            <a:endParaRPr lang="hr-HR" sz="3200" dirty="0" smtClean="0"/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39" y="2793075"/>
            <a:ext cx="3466407" cy="34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AC5D68-5176-43B4-A80B-2D6656AA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380337"/>
            <a:ext cx="9710531" cy="6856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ourier New" pitchFamily="18" charset="0"/>
              <a:buChar char="o"/>
            </a:pPr>
            <a:r>
              <a:rPr lang="hr-HR" sz="2400" b="1" i="1" dirty="0">
                <a:ea typeface="+mn-lt"/>
                <a:cs typeface="+mn-lt"/>
              </a:rPr>
              <a:t>I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no </a:t>
            </a:r>
            <a:r>
              <a:rPr lang="hr-HR" sz="2400" b="1" i="1" dirty="0" err="1">
                <a:ea typeface="+mn-lt"/>
                <a:cs typeface="+mn-lt"/>
              </a:rPr>
              <a:t>doors</a:t>
            </a:r>
            <a:r>
              <a:rPr lang="hr-HR" sz="2400" b="1" i="1" dirty="0">
                <a:ea typeface="+mn-lt"/>
                <a:cs typeface="+mn-lt"/>
              </a:rPr>
              <a:t> but I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keys</a:t>
            </a:r>
            <a:r>
              <a:rPr lang="hr-HR" sz="2400" b="1" i="1" dirty="0">
                <a:ea typeface="+mn-lt"/>
                <a:cs typeface="+mn-lt"/>
              </a:rPr>
              <a:t>, I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no </a:t>
            </a:r>
            <a:r>
              <a:rPr lang="hr-HR" sz="2400" b="1" i="1" dirty="0" err="1">
                <a:ea typeface="+mn-lt"/>
                <a:cs typeface="+mn-lt"/>
              </a:rPr>
              <a:t>rooms</a:t>
            </a:r>
            <a:r>
              <a:rPr lang="hr-HR" sz="2400" b="1" i="1" dirty="0">
                <a:ea typeface="+mn-lt"/>
                <a:cs typeface="+mn-lt"/>
              </a:rPr>
              <a:t> but I do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a </a:t>
            </a:r>
            <a:r>
              <a:rPr lang="hr-HR" sz="2400" b="1" i="1" dirty="0" err="1">
                <a:ea typeface="+mn-lt"/>
                <a:cs typeface="+mn-lt"/>
              </a:rPr>
              <a:t>space</a:t>
            </a:r>
            <a:r>
              <a:rPr lang="hr-HR" sz="2400" b="1" i="1" dirty="0">
                <a:ea typeface="+mn-lt"/>
                <a:cs typeface="+mn-lt"/>
              </a:rPr>
              <a:t>, </a:t>
            </a:r>
            <a:r>
              <a:rPr lang="hr-HR" sz="2400" b="1" i="1" dirty="0" err="1">
                <a:ea typeface="+mn-lt"/>
                <a:cs typeface="+mn-lt"/>
              </a:rPr>
              <a:t>you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can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enter</a:t>
            </a:r>
            <a:r>
              <a:rPr lang="hr-HR" sz="2400" b="1" i="1" dirty="0">
                <a:ea typeface="+mn-lt"/>
                <a:cs typeface="+mn-lt"/>
              </a:rPr>
              <a:t> but </a:t>
            </a:r>
            <a:r>
              <a:rPr lang="hr-HR" sz="2400" b="1" i="1" dirty="0" err="1">
                <a:ea typeface="+mn-lt"/>
                <a:cs typeface="+mn-lt"/>
              </a:rPr>
              <a:t>you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can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never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leave</a:t>
            </a:r>
            <a:r>
              <a:rPr lang="hr-HR" sz="2400" b="1" i="1" dirty="0">
                <a:ea typeface="+mn-lt"/>
                <a:cs typeface="+mn-lt"/>
              </a:rPr>
              <a:t>. </a:t>
            </a: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am I?</a:t>
            </a:r>
            <a:endParaRPr lang="hr-HR" sz="2400" b="1" i="1" dirty="0"/>
          </a:p>
          <a:p>
            <a:endParaRPr lang="hr-HR" i="1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i="1" dirty="0">
              <a:ea typeface="+mn-lt"/>
              <a:cs typeface="+mn-lt"/>
            </a:endParaRPr>
          </a:p>
          <a:p>
            <a:endParaRPr lang="hr-HR" i="1" dirty="0">
              <a:ea typeface="+mn-lt"/>
              <a:cs typeface="+mn-lt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58F9FA3-32DF-461F-B89E-081AF50F5DEA}"/>
              </a:ext>
            </a:extLst>
          </p:cNvPr>
          <p:cNvSpPr txBox="1"/>
          <p:nvPr/>
        </p:nvSpPr>
        <p:spPr>
          <a:xfrm>
            <a:off x="516835" y="134509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/>
              <a:t>A </a:t>
            </a:r>
            <a:r>
              <a:rPr lang="hr-HR" sz="2400" b="1" dirty="0" err="1"/>
              <a:t>keyboard</a:t>
            </a:r>
            <a:endParaRPr lang="hr-HR" sz="2000" b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41B13A4-229F-443C-92CD-7EFD2D2D173D}"/>
              </a:ext>
            </a:extLst>
          </p:cNvPr>
          <p:cNvSpPr txBox="1"/>
          <p:nvPr/>
        </p:nvSpPr>
        <p:spPr>
          <a:xfrm>
            <a:off x="386384" y="2175427"/>
            <a:ext cx="80937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hr-HR" sz="2400" b="1" i="1" dirty="0">
                <a:ea typeface="+mn-lt"/>
                <a:cs typeface="+mn-lt"/>
              </a:rPr>
              <a:t>I </a:t>
            </a:r>
            <a:r>
              <a:rPr lang="hr-HR" sz="2400" b="1" i="1" dirty="0" err="1">
                <a:ea typeface="+mn-lt"/>
                <a:cs typeface="+mn-lt"/>
              </a:rPr>
              <a:t>call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trees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my</a:t>
            </a:r>
            <a:r>
              <a:rPr lang="hr-HR" sz="2400" b="1" i="1" dirty="0">
                <a:ea typeface="+mn-lt"/>
                <a:cs typeface="+mn-lt"/>
              </a:rPr>
              <a:t> home, </a:t>
            </a:r>
            <a:r>
              <a:rPr lang="hr-HR" sz="2400" b="1" i="1" dirty="0" err="1">
                <a:ea typeface="+mn-lt"/>
                <a:cs typeface="+mn-lt"/>
              </a:rPr>
              <a:t>yet</a:t>
            </a:r>
            <a:r>
              <a:rPr lang="hr-HR" sz="2400" b="1" i="1" dirty="0">
                <a:ea typeface="+mn-lt"/>
                <a:cs typeface="+mn-lt"/>
              </a:rPr>
              <a:t> I </a:t>
            </a:r>
            <a:r>
              <a:rPr lang="hr-HR" sz="2400" b="1" i="1" dirty="0" err="1">
                <a:ea typeface="+mn-lt"/>
                <a:cs typeface="+mn-lt"/>
              </a:rPr>
              <a:t>never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go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inside</a:t>
            </a:r>
            <a:r>
              <a:rPr lang="hr-HR" sz="2400" b="1" i="1" dirty="0">
                <a:ea typeface="+mn-lt"/>
                <a:cs typeface="+mn-lt"/>
              </a:rPr>
              <a:t>,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if</a:t>
            </a:r>
            <a:r>
              <a:rPr lang="hr-HR" sz="2400" b="1" i="1" dirty="0">
                <a:ea typeface="+mn-lt"/>
                <a:cs typeface="+mn-lt"/>
              </a:rPr>
              <a:t> I </a:t>
            </a:r>
            <a:r>
              <a:rPr lang="hr-HR" sz="2400" b="1" i="1" dirty="0" err="1">
                <a:ea typeface="+mn-lt"/>
                <a:cs typeface="+mn-lt"/>
              </a:rPr>
              <a:t>ever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fall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off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tree</a:t>
            </a:r>
            <a:r>
              <a:rPr lang="hr-HR" sz="2400" b="1" i="1" dirty="0">
                <a:ea typeface="+mn-lt"/>
                <a:cs typeface="+mn-lt"/>
              </a:rPr>
              <a:t> I </a:t>
            </a:r>
            <a:r>
              <a:rPr lang="hr-HR" sz="2400" b="1" i="1" dirty="0" err="1">
                <a:ea typeface="+mn-lt"/>
                <a:cs typeface="+mn-lt"/>
              </a:rPr>
              <a:t>will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be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surely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be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dead</a:t>
            </a:r>
            <a:r>
              <a:rPr lang="hr-HR" sz="2400" b="1" i="1" dirty="0">
                <a:ea typeface="+mn-lt"/>
                <a:cs typeface="+mn-lt"/>
              </a:rPr>
              <a:t>.</a:t>
            </a:r>
            <a:endParaRPr lang="sr-Latn-RS" sz="2400" b="1" i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061C641-BD54-428C-94E1-F6D4B68EC79E}"/>
              </a:ext>
            </a:extLst>
          </p:cNvPr>
          <p:cNvSpPr txBox="1"/>
          <p:nvPr/>
        </p:nvSpPr>
        <p:spPr>
          <a:xfrm>
            <a:off x="744606" y="3245954"/>
            <a:ext cx="42009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err="1"/>
              <a:t>The</a:t>
            </a:r>
            <a:r>
              <a:rPr lang="hr-HR" sz="2400" b="1" dirty="0"/>
              <a:t> </a:t>
            </a:r>
            <a:r>
              <a:rPr lang="hr-HR" sz="2400" b="1" err="1"/>
              <a:t>leaves</a:t>
            </a:r>
            <a:endParaRPr lang="hr-HR" sz="2000" b="1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717C93-0528-4474-A933-97FE7BB534C9}"/>
              </a:ext>
            </a:extLst>
          </p:cNvPr>
          <p:cNvSpPr txBox="1"/>
          <p:nvPr/>
        </p:nvSpPr>
        <p:spPr>
          <a:xfrm>
            <a:off x="390525" y="4101134"/>
            <a:ext cx="970887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hr-HR" sz="2400" b="1" i="1" dirty="0" err="1">
                <a:ea typeface="+mn-lt"/>
                <a:cs typeface="+mn-lt"/>
              </a:rPr>
              <a:t>Math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teacher</a:t>
            </a:r>
            <a:r>
              <a:rPr lang="hr-HR" sz="2400" b="1" i="1" dirty="0">
                <a:ea typeface="+mn-lt"/>
                <a:cs typeface="+mn-lt"/>
              </a:rPr>
              <a:t>: I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2 </a:t>
            </a:r>
            <a:r>
              <a:rPr lang="hr-HR" sz="2400" b="1" i="1" dirty="0" err="1">
                <a:ea typeface="+mn-lt"/>
                <a:cs typeface="+mn-lt"/>
              </a:rPr>
              <a:t>apples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in</a:t>
            </a:r>
            <a:r>
              <a:rPr lang="hr-HR" sz="2400" b="1" i="1" dirty="0">
                <a:ea typeface="+mn-lt"/>
                <a:cs typeface="+mn-lt"/>
              </a:rPr>
              <a:t> one </a:t>
            </a:r>
            <a:r>
              <a:rPr lang="hr-HR" sz="2400" b="1" i="1" dirty="0" err="1">
                <a:ea typeface="+mn-lt"/>
                <a:cs typeface="+mn-lt"/>
              </a:rPr>
              <a:t>hand</a:t>
            </a:r>
            <a:r>
              <a:rPr lang="hr-HR" sz="2400" b="1" i="1" dirty="0">
                <a:ea typeface="+mn-lt"/>
                <a:cs typeface="+mn-lt"/>
              </a:rPr>
              <a:t>, one </a:t>
            </a:r>
            <a:r>
              <a:rPr lang="hr-HR" sz="2400" b="1" i="1" dirty="0" err="1">
                <a:ea typeface="+mn-lt"/>
                <a:cs typeface="+mn-lt"/>
              </a:rPr>
              <a:t>in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other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one on </a:t>
            </a:r>
            <a:r>
              <a:rPr lang="hr-HR" sz="2400" b="1" i="1" dirty="0" err="1">
                <a:ea typeface="+mn-lt"/>
                <a:cs typeface="+mn-lt"/>
              </a:rPr>
              <a:t>my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lap</a:t>
            </a:r>
            <a:r>
              <a:rPr lang="hr-HR" sz="2400" b="1" i="1" dirty="0">
                <a:ea typeface="+mn-lt"/>
                <a:cs typeface="+mn-lt"/>
              </a:rPr>
              <a:t> but </a:t>
            </a:r>
            <a:r>
              <a:rPr lang="hr-HR" sz="2400" b="1" i="1" dirty="0" err="1">
                <a:ea typeface="+mn-lt"/>
                <a:cs typeface="+mn-lt"/>
              </a:rPr>
              <a:t>it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doesn’t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keep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doctor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away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cannot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be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safely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eaten</a:t>
            </a:r>
            <a:r>
              <a:rPr lang="hr-HR" sz="2400" b="1" i="1" dirty="0">
                <a:ea typeface="+mn-lt"/>
                <a:cs typeface="+mn-lt"/>
              </a:rPr>
              <a:t>. </a:t>
            </a: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kind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of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apples</a:t>
            </a:r>
            <a:r>
              <a:rPr lang="hr-HR" sz="2400" b="1" i="1" dirty="0">
                <a:ea typeface="+mn-lt"/>
                <a:cs typeface="+mn-lt"/>
              </a:rPr>
              <a:t> do I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?</a:t>
            </a:r>
            <a:endParaRPr lang="sr-Latn-RS" sz="2400" b="1" i="1" dirty="0">
              <a:ea typeface="+mn-lt"/>
              <a:cs typeface="+mn-lt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646FB1C-C99C-4492-8110-0E5B55900B83}"/>
              </a:ext>
            </a:extLst>
          </p:cNvPr>
          <p:cNvSpPr txBox="1"/>
          <p:nvPr/>
        </p:nvSpPr>
        <p:spPr>
          <a:xfrm>
            <a:off x="491987" y="5486400"/>
            <a:ext cx="48221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>
                <a:ea typeface="+mn-lt"/>
                <a:cs typeface="+mn-lt"/>
              </a:rPr>
              <a:t>Apple </a:t>
            </a:r>
            <a:r>
              <a:rPr lang="hr-HR" sz="2400" b="1" err="1">
                <a:ea typeface="+mn-lt"/>
                <a:cs typeface="+mn-lt"/>
              </a:rPr>
              <a:t>products</a:t>
            </a:r>
            <a:r>
              <a:rPr lang="hr-HR" sz="2400" b="1" dirty="0">
                <a:ea typeface="+mn-lt"/>
                <a:cs typeface="+mn-lt"/>
              </a:rPr>
              <a:t> (iPhone, Mac, </a:t>
            </a:r>
            <a:r>
              <a:rPr lang="hr-HR" sz="2400" b="1" err="1">
                <a:ea typeface="+mn-lt"/>
                <a:cs typeface="+mn-lt"/>
              </a:rPr>
              <a:t>etc</a:t>
            </a:r>
            <a:r>
              <a:rPr lang="hr-HR" sz="2400" b="1" dirty="0">
                <a:ea typeface="+mn-lt"/>
                <a:cs typeface="+mn-lt"/>
              </a:rPr>
              <a:t>.)</a:t>
            </a:r>
            <a:endParaRPr lang="sr-Latn-R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3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D67D0-F638-45CB-87C3-9A80E257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39" y="529425"/>
            <a:ext cx="7697855" cy="8099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ourier New" pitchFamily="18" charset="0"/>
              <a:buChar char="o"/>
            </a:pPr>
            <a:r>
              <a:rPr lang="hr-HR" sz="2400" b="1" i="1" dirty="0" err="1">
                <a:ea typeface="+mn-lt"/>
                <a:cs typeface="+mn-lt"/>
              </a:rPr>
              <a:t>Alcohol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makes</a:t>
            </a:r>
            <a:r>
              <a:rPr lang="hr-HR" sz="2400" b="1" i="1" dirty="0">
                <a:ea typeface="+mn-lt"/>
                <a:cs typeface="+mn-lt"/>
              </a:rPr>
              <a:t> me </a:t>
            </a:r>
            <a:r>
              <a:rPr lang="hr-HR" sz="2400" b="1" i="1" dirty="0" err="1">
                <a:ea typeface="+mn-lt"/>
                <a:cs typeface="+mn-lt"/>
              </a:rPr>
              <a:t>thrive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multiply</a:t>
            </a:r>
            <a:r>
              <a:rPr lang="hr-HR" sz="2400" b="1" i="1" dirty="0">
                <a:ea typeface="+mn-lt"/>
                <a:cs typeface="+mn-lt"/>
              </a:rPr>
              <a:t>, </a:t>
            </a:r>
            <a:r>
              <a:rPr lang="hr-HR" sz="2400" b="1" i="1" dirty="0" err="1">
                <a:ea typeface="+mn-lt"/>
                <a:cs typeface="+mn-lt"/>
              </a:rPr>
              <a:t>yet</a:t>
            </a:r>
            <a:r>
              <a:rPr lang="hr-HR" sz="2400" b="1" i="1" dirty="0">
                <a:ea typeface="+mn-lt"/>
                <a:cs typeface="+mn-lt"/>
              </a:rPr>
              <a:t> water </a:t>
            </a:r>
            <a:r>
              <a:rPr lang="hr-HR" sz="2400" b="1" i="1" dirty="0" err="1">
                <a:ea typeface="+mn-lt"/>
                <a:cs typeface="+mn-lt"/>
              </a:rPr>
              <a:t>will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kill</a:t>
            </a:r>
            <a:r>
              <a:rPr lang="hr-HR" sz="2400" b="1" i="1" dirty="0">
                <a:ea typeface="+mn-lt"/>
                <a:cs typeface="+mn-lt"/>
              </a:rPr>
              <a:t> me. </a:t>
            </a: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am I?</a:t>
            </a:r>
            <a:endParaRPr lang="hr-HR" sz="2400" b="1" i="1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0AE99DA-719A-4BC3-BD4B-76ECBE567DC0}"/>
              </a:ext>
            </a:extLst>
          </p:cNvPr>
          <p:cNvSpPr txBox="1"/>
          <p:nvPr/>
        </p:nvSpPr>
        <p:spPr>
          <a:xfrm>
            <a:off x="665923" y="1717814"/>
            <a:ext cx="29751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800" b="1" err="1">
                <a:ea typeface="+mn-lt"/>
                <a:cs typeface="+mn-lt"/>
              </a:rPr>
              <a:t>Fire</a:t>
            </a:r>
            <a:endParaRPr lang="sr-Latn-RS" sz="2800" dirty="0" err="1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8D7AD5C-75EB-40C2-995A-6CA7455BF840}"/>
              </a:ext>
            </a:extLst>
          </p:cNvPr>
          <p:cNvSpPr txBox="1"/>
          <p:nvPr/>
        </p:nvSpPr>
        <p:spPr>
          <a:xfrm>
            <a:off x="425726" y="2786270"/>
            <a:ext cx="103300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did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teenager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say</a:t>
            </a:r>
            <a:r>
              <a:rPr lang="hr-HR" sz="2400" b="1" i="1" dirty="0">
                <a:ea typeface="+mn-lt"/>
                <a:cs typeface="+mn-lt"/>
              </a:rPr>
              <a:t> to </a:t>
            </a:r>
            <a:r>
              <a:rPr lang="hr-HR" sz="2400" b="1" i="1" dirty="0" err="1">
                <a:ea typeface="+mn-lt"/>
                <a:cs typeface="+mn-lt"/>
              </a:rPr>
              <a:t>another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teenager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when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they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got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arrested</a:t>
            </a:r>
            <a:r>
              <a:rPr lang="hr-HR" sz="2400" b="1" i="1" dirty="0">
                <a:ea typeface="+mn-lt"/>
                <a:cs typeface="+mn-lt"/>
              </a:rPr>
              <a:t> for </a:t>
            </a:r>
            <a:r>
              <a:rPr lang="hr-HR" sz="2400" b="1" i="1" dirty="0" err="1">
                <a:ea typeface="+mn-lt"/>
                <a:cs typeface="+mn-lt"/>
              </a:rPr>
              <a:t>stealing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diapers</a:t>
            </a:r>
            <a:r>
              <a:rPr lang="hr-HR" sz="2400" b="1" i="1" dirty="0">
                <a:ea typeface="+mn-lt"/>
                <a:cs typeface="+mn-lt"/>
              </a:rPr>
              <a:t>?</a:t>
            </a:r>
            <a:endParaRPr lang="sr-Latn-RS" sz="2400" i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1F1F3D6-6A47-476A-9C54-249D198C9AD8}"/>
              </a:ext>
            </a:extLst>
          </p:cNvPr>
          <p:cNvSpPr txBox="1"/>
          <p:nvPr/>
        </p:nvSpPr>
        <p:spPr>
          <a:xfrm>
            <a:off x="667992" y="3848514"/>
            <a:ext cx="73897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err="1">
                <a:ea typeface="+mn-lt"/>
                <a:cs typeface="+mn-lt"/>
              </a:rPr>
              <a:t>We’re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getting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too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old</a:t>
            </a:r>
            <a:r>
              <a:rPr lang="hr-HR" sz="2400" b="1" dirty="0">
                <a:ea typeface="+mn-lt"/>
                <a:cs typeface="+mn-lt"/>
              </a:rPr>
              <a:t> for </a:t>
            </a:r>
            <a:r>
              <a:rPr lang="hr-HR" sz="2400" b="1" err="1">
                <a:ea typeface="+mn-lt"/>
                <a:cs typeface="+mn-lt"/>
              </a:rPr>
              <a:t>this</a:t>
            </a:r>
            <a:endParaRPr lang="sr-Latn-RS" sz="2800" dirty="0" err="1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32703F0-B1DA-4F1E-AFF1-5C480804A3C3}"/>
              </a:ext>
            </a:extLst>
          </p:cNvPr>
          <p:cNvSpPr txBox="1"/>
          <p:nvPr/>
        </p:nvSpPr>
        <p:spPr>
          <a:xfrm>
            <a:off x="429868" y="4637434"/>
            <a:ext cx="71743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has</a:t>
            </a:r>
            <a:r>
              <a:rPr lang="hr-HR" sz="2400" b="1" i="1" dirty="0">
                <a:ea typeface="+mn-lt"/>
                <a:cs typeface="+mn-lt"/>
              </a:rPr>
              <a:t> a </a:t>
            </a:r>
            <a:r>
              <a:rPr lang="hr-HR" sz="2400" b="1" i="1" dirty="0" err="1">
                <a:ea typeface="+mn-lt"/>
                <a:cs typeface="+mn-lt"/>
              </a:rPr>
              <a:t>thumb</a:t>
            </a:r>
            <a:r>
              <a:rPr lang="hr-HR" sz="2400" b="1" i="1" dirty="0">
                <a:ea typeface="+mn-lt"/>
                <a:cs typeface="+mn-lt"/>
              </a:rPr>
              <a:t> but no </a:t>
            </a:r>
            <a:r>
              <a:rPr lang="hr-HR" sz="2400" b="1" i="1" dirty="0" err="1">
                <a:ea typeface="+mn-lt"/>
                <a:cs typeface="+mn-lt"/>
              </a:rPr>
              <a:t>fingers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is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not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living</a:t>
            </a:r>
            <a:r>
              <a:rPr lang="hr-HR" sz="2400" b="1" i="1" dirty="0">
                <a:ea typeface="+mn-lt"/>
                <a:cs typeface="+mn-lt"/>
              </a:rPr>
              <a:t>?</a:t>
            </a:r>
            <a:endParaRPr lang="sr-Latn-RS" sz="2400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73BCE99-2174-43B0-AD33-1EA60CCDA6E6}"/>
              </a:ext>
            </a:extLst>
          </p:cNvPr>
          <p:cNvSpPr txBox="1"/>
          <p:nvPr/>
        </p:nvSpPr>
        <p:spPr>
          <a:xfrm>
            <a:off x="779808" y="5376656"/>
            <a:ext cx="38199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>
                <a:ea typeface="+mn-lt"/>
                <a:cs typeface="+mn-lt"/>
              </a:rPr>
              <a:t>A </a:t>
            </a:r>
            <a:r>
              <a:rPr lang="hr-HR" sz="2400" b="1" err="1">
                <a:ea typeface="+mn-lt"/>
                <a:cs typeface="+mn-lt"/>
              </a:rPr>
              <a:t>mitten</a:t>
            </a:r>
            <a:endParaRPr lang="sr-Latn-RS" sz="2400" b="1" err="1"/>
          </a:p>
        </p:txBody>
      </p:sp>
    </p:spTree>
    <p:extLst>
      <p:ext uri="{BB962C8B-B14F-4D97-AF65-F5344CB8AC3E}">
        <p14:creationId xmlns:p14="http://schemas.microsoft.com/office/powerpoint/2010/main" val="4931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A93601-D1E4-466B-B12C-0D3E07DC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70" y="562555"/>
            <a:ext cx="9635987" cy="594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itchFamily="18" charset="0"/>
              <a:buChar char="o"/>
            </a:pPr>
            <a:r>
              <a:rPr lang="hr-HR" sz="2800" b="1" i="1" dirty="0" err="1">
                <a:ea typeface="+mn-lt"/>
                <a:cs typeface="+mn-lt"/>
              </a:rPr>
              <a:t>What</a:t>
            </a:r>
            <a:r>
              <a:rPr lang="hr-HR" sz="2800" b="1" i="1" dirty="0">
                <a:ea typeface="+mn-lt"/>
                <a:cs typeface="+mn-lt"/>
              </a:rPr>
              <a:t> do </a:t>
            </a:r>
            <a:r>
              <a:rPr lang="hr-HR" sz="2800" b="1" i="1" dirty="0" err="1">
                <a:ea typeface="+mn-lt"/>
                <a:cs typeface="+mn-lt"/>
              </a:rPr>
              <a:t>you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find</a:t>
            </a:r>
            <a:r>
              <a:rPr lang="hr-HR" sz="2800" b="1" i="1" dirty="0">
                <a:ea typeface="+mn-lt"/>
                <a:cs typeface="+mn-lt"/>
              </a:rPr>
              <a:t> at </a:t>
            </a:r>
            <a:r>
              <a:rPr lang="hr-HR" sz="2800" b="1" i="1" dirty="0" err="1">
                <a:ea typeface="+mn-lt"/>
                <a:cs typeface="+mn-lt"/>
              </a:rPr>
              <a:t>the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end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of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the</a:t>
            </a:r>
            <a:r>
              <a:rPr lang="hr-HR" sz="2800" b="1" i="1" dirty="0">
                <a:ea typeface="+mn-lt"/>
                <a:cs typeface="+mn-lt"/>
              </a:rPr>
              <a:t> line?</a:t>
            </a:r>
            <a:endParaRPr lang="hr-HR" sz="2800" b="1" i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927D8BD-3DBB-45EE-A24A-74747BE14484}"/>
              </a:ext>
            </a:extLst>
          </p:cNvPr>
          <p:cNvSpPr txBox="1"/>
          <p:nvPr/>
        </p:nvSpPr>
        <p:spPr>
          <a:xfrm>
            <a:off x="607943" y="127883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err="1">
                <a:ea typeface="+mn-lt"/>
                <a:cs typeface="+mn-lt"/>
              </a:rPr>
              <a:t>The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letter</a:t>
            </a:r>
            <a:r>
              <a:rPr lang="hr-HR" sz="2400" b="1" dirty="0">
                <a:ea typeface="+mn-lt"/>
                <a:cs typeface="+mn-lt"/>
              </a:rPr>
              <a:t> E</a:t>
            </a:r>
            <a:endParaRPr lang="sr-Latn-RS" sz="2000" b="1" dirty="0">
              <a:ea typeface="+mn-lt"/>
              <a:cs typeface="+mn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D84911B-8576-495E-ABD0-1BCFCC81EF59}"/>
              </a:ext>
            </a:extLst>
          </p:cNvPr>
          <p:cNvSpPr txBox="1"/>
          <p:nvPr/>
        </p:nvSpPr>
        <p:spPr>
          <a:xfrm>
            <a:off x="460928" y="2191993"/>
            <a:ext cx="74560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ourier New"/>
              <a:buChar char="o"/>
            </a:pPr>
            <a:r>
              <a:rPr lang="hr-HR" sz="2800" b="1" i="1" dirty="0" err="1">
                <a:ea typeface="+mn-lt"/>
                <a:cs typeface="+mn-lt"/>
              </a:rPr>
              <a:t>What</a:t>
            </a:r>
            <a:r>
              <a:rPr lang="hr-HR" sz="2800" b="1" i="1" dirty="0">
                <a:ea typeface="+mn-lt"/>
                <a:cs typeface="+mn-lt"/>
              </a:rPr>
              <a:t> word </a:t>
            </a:r>
            <a:r>
              <a:rPr lang="hr-HR" sz="2800" b="1" i="1" dirty="0" err="1">
                <a:ea typeface="+mn-lt"/>
                <a:cs typeface="+mn-lt"/>
              </a:rPr>
              <a:t>in</a:t>
            </a:r>
            <a:r>
              <a:rPr lang="hr-HR" sz="2800" b="1" i="1" dirty="0">
                <a:ea typeface="+mn-lt"/>
                <a:cs typeface="+mn-lt"/>
              </a:rPr>
              <a:t> the </a:t>
            </a:r>
            <a:r>
              <a:rPr lang="hr-HR" sz="2800" b="1" i="1" dirty="0" err="1">
                <a:ea typeface="+mn-lt"/>
                <a:cs typeface="+mn-lt"/>
              </a:rPr>
              <a:t>dictionary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is</a:t>
            </a:r>
            <a:r>
              <a:rPr lang="hr-HR" sz="2800" b="1" i="1" dirty="0">
                <a:ea typeface="+mn-lt"/>
                <a:cs typeface="+mn-lt"/>
              </a:rPr>
              <a:t> </a:t>
            </a:r>
            <a:r>
              <a:rPr lang="hr-HR" sz="2800" b="1" i="1" dirty="0" err="1">
                <a:ea typeface="+mn-lt"/>
                <a:cs typeface="+mn-lt"/>
              </a:rPr>
              <a:t>hilarious</a:t>
            </a:r>
            <a:r>
              <a:rPr lang="hr-HR" sz="2800" b="1" i="1" dirty="0">
                <a:ea typeface="+mn-lt"/>
                <a:cs typeface="+mn-lt"/>
              </a:rPr>
              <a:t>?</a:t>
            </a:r>
            <a:endParaRPr lang="sr-Latn-RS" b="1" i="1" dirty="0">
              <a:ea typeface="+mn-lt"/>
              <a:cs typeface="+mn-lt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DD924EA-6937-4100-986C-C1E5F444B10C}"/>
              </a:ext>
            </a:extLst>
          </p:cNvPr>
          <p:cNvSpPr txBox="1"/>
          <p:nvPr/>
        </p:nvSpPr>
        <p:spPr>
          <a:xfrm>
            <a:off x="620367" y="303060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2400" b="1" err="1">
                <a:ea typeface="+mn-lt"/>
                <a:cs typeface="+mn-lt"/>
              </a:rPr>
              <a:t>Hilarious</a:t>
            </a:r>
            <a:endParaRPr lang="hr-HR" sz="2400" b="1">
              <a:ea typeface="+mn-lt"/>
              <a:cs typeface="+mn-lt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768A575-B0CA-4DE8-8DC0-74C2E6D7760E}"/>
              </a:ext>
            </a:extLst>
          </p:cNvPr>
          <p:cNvSpPr txBox="1"/>
          <p:nvPr/>
        </p:nvSpPr>
        <p:spPr>
          <a:xfrm>
            <a:off x="614155" y="5211003"/>
            <a:ext cx="42175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err="1">
                <a:ea typeface="+mn-lt"/>
                <a:cs typeface="+mn-lt"/>
              </a:rPr>
              <a:t>They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all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have</a:t>
            </a:r>
            <a:r>
              <a:rPr lang="hr-HR" sz="2400" b="1" dirty="0">
                <a:ea typeface="+mn-lt"/>
                <a:cs typeface="+mn-lt"/>
              </a:rPr>
              <a:t> a </a:t>
            </a:r>
            <a:r>
              <a:rPr lang="hr-HR" sz="2400" b="1" err="1">
                <a:ea typeface="+mn-lt"/>
                <a:cs typeface="+mn-lt"/>
              </a:rPr>
              <a:t>new</a:t>
            </a:r>
            <a:r>
              <a:rPr lang="hr-HR" sz="2400" b="1" dirty="0">
                <a:ea typeface="+mn-lt"/>
                <a:cs typeface="+mn-lt"/>
              </a:rPr>
              <a:t> </a:t>
            </a:r>
            <a:r>
              <a:rPr lang="hr-HR" sz="2400" b="1" err="1">
                <a:ea typeface="+mn-lt"/>
                <a:cs typeface="+mn-lt"/>
              </a:rPr>
              <a:t>version</a:t>
            </a:r>
            <a:endParaRPr lang="sr-Latn-RS" sz="2400" b="1" err="1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FF7B921-62D8-4FB8-93E9-BB8BF169B52D}"/>
              </a:ext>
            </a:extLst>
          </p:cNvPr>
          <p:cNvSpPr txBox="1"/>
          <p:nvPr/>
        </p:nvSpPr>
        <p:spPr>
          <a:xfrm>
            <a:off x="458857" y="4003813"/>
            <a:ext cx="85658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hr-HR" sz="2400" b="1" i="1" dirty="0" err="1">
                <a:ea typeface="+mn-lt"/>
                <a:cs typeface="+mn-lt"/>
              </a:rPr>
              <a:t>What</a:t>
            </a:r>
            <a:r>
              <a:rPr lang="hr-HR" sz="2400" b="1" i="1" dirty="0">
                <a:ea typeface="+mn-lt"/>
                <a:cs typeface="+mn-lt"/>
              </a:rPr>
              <a:t> do Delhi, Mexico, </a:t>
            </a:r>
            <a:r>
              <a:rPr lang="hr-HR" sz="2400" b="1" i="1" dirty="0" err="1">
                <a:ea typeface="+mn-lt"/>
                <a:cs typeface="+mn-lt"/>
              </a:rPr>
              <a:t>Guinea</a:t>
            </a:r>
            <a:r>
              <a:rPr lang="hr-HR" sz="2400" b="1" i="1" dirty="0">
                <a:ea typeface="+mn-lt"/>
                <a:cs typeface="+mn-lt"/>
              </a:rPr>
              <a:t>, </a:t>
            </a:r>
            <a:r>
              <a:rPr lang="hr-HR" sz="2400" b="1" i="1" dirty="0" err="1">
                <a:ea typeface="+mn-lt"/>
                <a:cs typeface="+mn-lt"/>
              </a:rPr>
              <a:t>Castle</a:t>
            </a:r>
            <a:r>
              <a:rPr lang="hr-HR" sz="2400" b="1" i="1" dirty="0">
                <a:ea typeface="+mn-lt"/>
                <a:cs typeface="+mn-lt"/>
              </a:rPr>
              <a:t>, Jersey </a:t>
            </a:r>
            <a:r>
              <a:rPr lang="hr-HR" sz="2400" b="1" i="1" dirty="0" err="1">
                <a:ea typeface="+mn-lt"/>
                <a:cs typeface="+mn-lt"/>
              </a:rPr>
              <a:t>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Foundland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have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in</a:t>
            </a:r>
            <a:r>
              <a:rPr lang="hr-HR" sz="2400" b="1" i="1" dirty="0">
                <a:ea typeface="+mn-lt"/>
                <a:cs typeface="+mn-lt"/>
              </a:rPr>
              <a:t> </a:t>
            </a:r>
            <a:r>
              <a:rPr lang="hr-HR" sz="2400" b="1" i="1" dirty="0" err="1">
                <a:ea typeface="+mn-lt"/>
                <a:cs typeface="+mn-lt"/>
              </a:rPr>
              <a:t>common</a:t>
            </a:r>
            <a:r>
              <a:rPr lang="hr-HR" sz="2400" b="1" i="1" dirty="0">
                <a:ea typeface="+mn-lt"/>
                <a:cs typeface="+mn-lt"/>
              </a:rPr>
              <a:t>?</a:t>
            </a:r>
            <a:endParaRPr lang="sr-Latn-RS" sz="2400" b="1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7F1EC59-4467-445D-94FC-4C3782A2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0D53BE-01F0-4E5F-95AA-221923B43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D44167-0E7E-44F2-B91B-73D0F96558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2F13EC-BE69-4C73-AD13-129C53A1D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03B1513E-4756-4002-A9DF-82F5E841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60" y="1465288"/>
            <a:ext cx="3044697" cy="163652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31FA10A-2E44-4D64-AD47-3EEC26AEE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5" y="650015"/>
            <a:ext cx="2765758" cy="2142694"/>
          </a:xfrm>
          <a:prstGeom prst="rect">
            <a:avLst/>
          </a:prstGeom>
          <a:solidFill>
            <a:srgbClr val="323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83EFFB-E3B2-4AF9-A542-1A4030FA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zrcalo&#10;&#10;Opis je generiran uz vrlo visoku pouzdanost">
            <a:extLst>
              <a:ext uri="{FF2B5EF4-FFF2-40B4-BE49-F238E27FC236}">
                <a16:creationId xmlns:a16="http://schemas.microsoft.com/office/drawing/2014/main" id="{BE97A5DC-8BED-4460-B229-0092E4A0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0" y="4551849"/>
            <a:ext cx="3044697" cy="121787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E63397E-9222-4BCE-A1CE-733CC8D73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 descr="Slika na kojoj se prikazuje tekst, znak&#10;&#10;Opis je generiran uz vrlo visoku pouzdanost">
            <a:extLst>
              <a:ext uri="{FF2B5EF4-FFF2-40B4-BE49-F238E27FC236}">
                <a16:creationId xmlns:a16="http://schemas.microsoft.com/office/drawing/2014/main" id="{9684E866-589C-4DF1-AA8D-DA3DFBD20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874" y="3096468"/>
            <a:ext cx="2091583" cy="295630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83B50-6BB9-401D-A805-E9887861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40" y="1663848"/>
            <a:ext cx="4761918" cy="41099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</a:pP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Project-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Motivating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the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learning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engine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to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increase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student's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school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,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professional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and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social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success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and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reduce</a:t>
            </a:r>
            <a:r>
              <a:rPr lang="hr-HR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absenteeism</a:t>
            </a:r>
            <a:endParaRPr lang="en-US" sz="24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hr-HR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hr-HR" sz="2400" b="1" dirty="0" err="1">
                <a:solidFill>
                  <a:srgbClr val="FFFFFF"/>
                </a:solidFill>
                <a:ea typeface="+mn-lt"/>
                <a:cs typeface="+mn-lt"/>
              </a:rPr>
              <a:t>School</a:t>
            </a:r>
            <a:r>
              <a:rPr lang="hr-HR" sz="2400" dirty="0" err="1">
                <a:solidFill>
                  <a:srgbClr val="FFFFFF"/>
                </a:solidFill>
                <a:ea typeface="+mn-lt"/>
                <a:cs typeface="+mn-lt"/>
              </a:rPr>
              <a:t>-</a:t>
            </a: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lang="hr-HR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eodesy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endParaRPr lang="hr-HR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hr-HR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lang="hr-HR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ocational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hr-HR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chool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400" dirty="0" smtClean="0">
                <a:solidFill>
                  <a:srgbClr val="FFFFFF"/>
                </a:solidFill>
                <a:latin typeface="Calibri"/>
                <a:cs typeface="Calibri"/>
              </a:rPr>
              <a:t>Osijek, Croatia</a:t>
            </a:r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hr-HR" sz="2400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Author:Luka</a:t>
            </a:r>
            <a:r>
              <a:rPr lang="hr-HR" sz="24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400" dirty="0" err="1">
                <a:solidFill>
                  <a:srgbClr val="FFFFFF"/>
                </a:solidFill>
                <a:latin typeface="Calibri"/>
                <a:cs typeface="Calibri"/>
              </a:rPr>
              <a:t>Šokčić</a:t>
            </a:r>
            <a:endParaRPr lang="hr-HR" sz="24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3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Široki zaslon</PresentationFormat>
  <Paragraphs>50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Courier New</vt:lpstr>
      <vt:lpstr>Garamond</vt:lpstr>
      <vt:lpstr>SavonVTI</vt:lpstr>
      <vt:lpstr>Tellers and riddles</vt:lpstr>
      <vt:lpstr>Living library and fable</vt:lpstr>
      <vt:lpstr>Story cubes</vt:lpstr>
      <vt:lpstr>Dixit</vt:lpstr>
      <vt:lpstr>Riddles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357</cp:revision>
  <dcterms:created xsi:type="dcterms:W3CDTF">2012-08-15T22:37:15Z</dcterms:created>
  <dcterms:modified xsi:type="dcterms:W3CDTF">2020-02-21T09:28:00Z</dcterms:modified>
</cp:coreProperties>
</file>