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88" r:id="rId4"/>
  </p:sldMasterIdLst>
  <p:notesMasterIdLst>
    <p:notesMasterId r:id="rId44"/>
  </p:notesMasterIdLst>
  <p:sldIdLst>
    <p:sldId id="268" r:id="rId5"/>
    <p:sldId id="283" r:id="rId6"/>
    <p:sldId id="274" r:id="rId7"/>
    <p:sldId id="297" r:id="rId8"/>
    <p:sldId id="275" r:id="rId9"/>
    <p:sldId id="298" r:id="rId10"/>
    <p:sldId id="276" r:id="rId11"/>
    <p:sldId id="299" r:id="rId12"/>
    <p:sldId id="277" r:id="rId13"/>
    <p:sldId id="300" r:id="rId14"/>
    <p:sldId id="293" r:id="rId15"/>
    <p:sldId id="301" r:id="rId16"/>
    <p:sldId id="278" r:id="rId17"/>
    <p:sldId id="302" r:id="rId18"/>
    <p:sldId id="279" r:id="rId19"/>
    <p:sldId id="303" r:id="rId20"/>
    <p:sldId id="280" r:id="rId21"/>
    <p:sldId id="305" r:id="rId22"/>
    <p:sldId id="284" r:id="rId23"/>
    <p:sldId id="306" r:id="rId24"/>
    <p:sldId id="286" r:id="rId25"/>
    <p:sldId id="307" r:id="rId26"/>
    <p:sldId id="287" r:id="rId27"/>
    <p:sldId id="308" r:id="rId28"/>
    <p:sldId id="288" r:id="rId29"/>
    <p:sldId id="309" r:id="rId30"/>
    <p:sldId id="289" r:id="rId31"/>
    <p:sldId id="310" r:id="rId32"/>
    <p:sldId id="294" r:id="rId33"/>
    <p:sldId id="311" r:id="rId34"/>
    <p:sldId id="295" r:id="rId35"/>
    <p:sldId id="312" r:id="rId36"/>
    <p:sldId id="296" r:id="rId37"/>
    <p:sldId id="313" r:id="rId38"/>
    <p:sldId id="290" r:id="rId39"/>
    <p:sldId id="291" r:id="rId40"/>
    <p:sldId id="292" r:id="rId41"/>
    <p:sldId id="304" r:id="rId42"/>
    <p:sldId id="31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D32B"/>
    <a:srgbClr val="FF0066"/>
    <a:srgbClr val="E0EE58"/>
    <a:srgbClr val="FF6699"/>
    <a:srgbClr val="008000"/>
    <a:srgbClr val="660066"/>
    <a:srgbClr val="00FFFF"/>
    <a:srgbClr val="9DC284"/>
    <a:srgbClr val="EECA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6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pPr/>
              <a:t>3/11/2020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pPr/>
              <a:t>‹#›</a:t>
            </a:fld>
            <a:endParaRPr lang="en-US" dirty="0"/>
          </a:p>
        </p:txBody>
      </p:sp>
    </p:spTree>
    <p:extLst>
      <p:ext uri="{BB962C8B-B14F-4D97-AF65-F5344CB8AC3E}">
        <p14:creationId xmlns=""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60ADF3C0-B1FB-42DC-B478-AF84C3CE5C3C}" type="datetime1">
              <a:rPr lang="en-US" smtClean="0"/>
              <a:pPr/>
              <a:t>3/11/2020</a:t>
            </a:fld>
            <a:endParaRPr lang="en-US" dirty="0"/>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1DA58D-CE36-42FB-A681-D4975774D88C}" type="datetime1">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05E26B-855B-4DB6-BFA6-A35E4D51FCF3}" type="datetime1">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80EDD5F4-8AF8-46B9-B655-FECF27EF63FD}" type="datetime1">
              <a:rPr lang="en-US" smtClean="0"/>
              <a:pPr/>
              <a:t>3/11/2020</a:t>
            </a:fld>
            <a:endParaRPr lang="en-US" dirty="0"/>
          </a:p>
        </p:txBody>
      </p:sp>
      <p:sp>
        <p:nvSpPr>
          <p:cNvPr id="5" name="Footer Placeholder 4"/>
          <p:cNvSpPr>
            <a:spLocks noGrp="1"/>
          </p:cNvSpPr>
          <p:nvPr>
            <p:ph type="ftr" sz="quarter" idx="11"/>
          </p:nvPr>
        </p:nvSpPr>
        <p:spPr>
          <a:xfrm>
            <a:off x="609600" y="6480970"/>
            <a:ext cx="5680075" cy="300831"/>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fld id="{8C119408-9C27-42D0-A3E3-2484768A8F22}" type="datetime1">
              <a:rPr lang="en-US" smtClean="0"/>
              <a:pPr/>
              <a:t>3/11/2020</a:t>
            </a:fld>
            <a:endParaRPr lang="en-US" dirty="0"/>
          </a:p>
        </p:txBody>
      </p:sp>
      <p:sp>
        <p:nvSpPr>
          <p:cNvPr id="5" name="Footer Placeholder 4"/>
          <p:cNvSpPr>
            <a:spLocks noGrp="1"/>
          </p:cNvSpPr>
          <p:nvPr>
            <p:ph type="ftr" sz="quarter" idx="11"/>
          </p:nvPr>
        </p:nvSpPr>
        <p:spPr>
          <a:xfrm>
            <a:off x="3492501" y="6480970"/>
            <a:ext cx="5680075" cy="300831"/>
          </a:xfrm>
        </p:spPr>
        <p:txBody>
          <a:bodyPr/>
          <a:lstStyle/>
          <a:p>
            <a:endParaRPr lang="en-US" dirty="0"/>
          </a:p>
        </p:txBody>
      </p:sp>
      <p:sp>
        <p:nvSpPr>
          <p:cNvPr id="6" name="Slide Number Placeholder 5"/>
          <p:cNvSpPr>
            <a:spLocks noGrp="1"/>
          </p:cNvSpPr>
          <p:nvPr>
            <p:ph type="sldNum" sz="quarter" idx="12"/>
          </p:nvPr>
        </p:nvSpPr>
        <p:spPr>
          <a:xfrm>
            <a:off x="11268075" y="809625"/>
            <a:ext cx="670560" cy="300831"/>
          </a:xfrm>
        </p:spPr>
        <p:txBody>
          <a:bodyPr/>
          <a:lstStyle/>
          <a:p>
            <a:fld id="{4FAB73BC-B049-4115-A692-8D63A059BFB8}" type="slidenum">
              <a:rPr lang="en-US" smtClean="0"/>
              <a:pPr/>
              <a:t>‹#›</a:t>
            </a:fld>
            <a:endParaRPr lang="en-US" dirty="0"/>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409DC33F-8D7B-46CC-9F59-1A17976147CE}" type="datetime1">
              <a:rPr lang="en-US" smtClean="0"/>
              <a:pPr/>
              <a:t>3/11/2020</a:t>
            </a:fld>
            <a:endParaRPr lang="en-US" dirty="0"/>
          </a:p>
        </p:txBody>
      </p:sp>
      <p:sp>
        <p:nvSpPr>
          <p:cNvPr id="6" name="Footer Placeholder 5"/>
          <p:cNvSpPr>
            <a:spLocks noGrp="1"/>
          </p:cNvSpPr>
          <p:nvPr>
            <p:ph type="ftr" sz="quarter" idx="11"/>
          </p:nvPr>
        </p:nvSpPr>
        <p:spPr>
          <a:xfrm>
            <a:off x="609600" y="6480969"/>
            <a:ext cx="5680075" cy="301752"/>
          </a:xfrm>
        </p:spPr>
        <p:txBody>
          <a:bodyPr/>
          <a:lstStyle/>
          <a:p>
            <a:endParaRPr lang="en-US" dirty="0"/>
          </a:p>
        </p:txBody>
      </p:sp>
      <p:sp>
        <p:nvSpPr>
          <p:cNvPr id="7" name="Slide Number Placeholder 6"/>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4082513A-523B-4CD2-9C8B-D457F28F4ABD}" type="datetime1">
              <a:rPr lang="en-US" smtClean="0"/>
              <a:pPr/>
              <a:t>3/11/2020</a:t>
            </a:fld>
            <a:endParaRPr lang="en-US" dirty="0"/>
          </a:p>
        </p:txBody>
      </p:sp>
      <p:sp>
        <p:nvSpPr>
          <p:cNvPr id="8" name="Footer Placeholder 7"/>
          <p:cNvSpPr>
            <a:spLocks noGrp="1"/>
          </p:cNvSpPr>
          <p:nvPr>
            <p:ph type="ftr" sz="quarter" idx="11"/>
          </p:nvPr>
        </p:nvSpPr>
        <p:spPr>
          <a:xfrm>
            <a:off x="609600" y="6480969"/>
            <a:ext cx="5681472" cy="301752"/>
          </a:xfrm>
        </p:spPr>
        <p:txBody>
          <a:bodyPr/>
          <a:lstStyle/>
          <a:p>
            <a:endParaRPr lang="en-US" dirty="0"/>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5548E7-81A7-49BE-B31E-01672C55CDBE}" type="datetime1">
              <a:rPr lang="en-US" smtClean="0"/>
              <a:pPr/>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C408A03C-BA82-4F79-A730-B582D55F1D51}" type="datetime1">
              <a:rPr lang="en-US" smtClean="0"/>
              <a:pPr/>
              <a:t>3/11/2020</a:t>
            </a:fld>
            <a:endParaRPr lang="en-US" dirty="0"/>
          </a:p>
        </p:txBody>
      </p:sp>
      <p:sp>
        <p:nvSpPr>
          <p:cNvPr id="3" name="Footer Placeholder 2"/>
          <p:cNvSpPr>
            <a:spLocks noGrp="1"/>
          </p:cNvSpPr>
          <p:nvPr>
            <p:ph type="ftr" sz="quarter" idx="11"/>
          </p:nvPr>
        </p:nvSpPr>
        <p:spPr>
          <a:xfrm>
            <a:off x="609600" y="6481891"/>
            <a:ext cx="5680075" cy="300831"/>
          </a:xfrm>
        </p:spPr>
        <p:txBody>
          <a:bodyPr/>
          <a:lstStyle/>
          <a:p>
            <a:endParaRPr lang="en-US" dirty="0"/>
          </a:p>
        </p:txBody>
      </p:sp>
      <p:sp>
        <p:nvSpPr>
          <p:cNvPr id="4" name="Slide Number Placeholder 3"/>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8E417FC7-A8BD-4D51-8A8C-57C129BB2ED5}" type="datetime1">
              <a:rPr lang="en-US" smtClean="0"/>
              <a:pPr/>
              <a:t>3/11/2020</a:t>
            </a:fld>
            <a:endParaRPr lang="en-US" dirty="0"/>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AB91B8F2-452F-47BB-A0B0-A22052EA7BBF}" type="datetime1">
              <a:rPr lang="en-US" smtClean="0"/>
              <a:pPr/>
              <a:t>3/11/2020</a:t>
            </a:fld>
            <a:endParaRPr lang="en-US" dirty="0"/>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EA4FA73F-E3AE-4666-833E-DAC3CC7447FA}" type="datetime1">
              <a:rPr lang="en-US" smtClean="0"/>
              <a:pPr/>
              <a:t>3/11/2020</a:t>
            </a:fld>
            <a:endParaRPr lang="en-US" dirty="0"/>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search?q=elev+spre+scoala&amp;tbm=isch&amp;ved=2ahUKEwjBqvfluJPoAhVEs6QKHf2eCKsQ2-cCegQIABAA&amp;oq=elev+spre+scoala&amp;gs_l=img.3...1914237.1917902..1918220...0.0..0.659.4758.2-13j0j1j2......0....1..gws-wiz-img.......0j0i67j0i30j0i8i30j0i5i30j0i10i24.uBBLsrcRzaM&amp;ei=mWJpXoH6CsTmkgX9vaLYCg&amp;bih=657&amp;biw=1366&amp;rlz=1C1AVFC_enRO829RO830" TargetMode="External"/><Relationship Id="rId2" Type="http://schemas.openxmlformats.org/officeDocument/2006/relationships/hyperlink" Target="https://www.google.com/search?q=DORMI&amp;tbm=isch&amp;ved=2ahUKEwjW3eD4tZPoAhVHM-wKHciOCFgQ2-cCegQIABAA&amp;oq=DORMI&amp;gs_l=img.12..0l10.1713.4318..7200...0.0..0.1679.3918.6-1j1j1......0....1..gws-wiz-img.TApAY7ICOvw&amp;ei=m19pXpakFcfmsAfInaLABQ&amp;bih=657&amp;biw=1366&amp;rlz=1C1AVFC_enRO829RO830" TargetMode="External"/><Relationship Id="rId1" Type="http://schemas.openxmlformats.org/officeDocument/2006/relationships/slideLayout" Target="../slideLayouts/slideLayout3.xml"/><Relationship Id="rId4" Type="http://schemas.openxmlformats.org/officeDocument/2006/relationships/hyperlink" Target="https://www.google.com/search?q=MULTUMESC+IN+ARTA&amp;rlz=1C1AVFC_enRO829RO830&amp;source=lnms&amp;tbm=isch&amp;sa=X&amp;ved=2ahUKEwjbuObFwpPoAhWFjqQKHcKgDMoQ_AUoAXoECAsQAw"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313899" y="1790392"/>
            <a:ext cx="5643239" cy="3440999"/>
          </a:xfrm>
          <a:prstGeom prst="rect">
            <a:avLst/>
          </a:prstGeom>
          <a:ln w="88900" cap="sq" cmpd="thickThin">
            <a:solidFill>
              <a:schemeClr val="tx1"/>
            </a:solidFill>
            <a:prstDash val="solid"/>
            <a:miter lim="800000"/>
          </a:ln>
          <a:effectLst>
            <a:innerShdw blurRad="76200">
              <a:srgbClr val="000000"/>
            </a:innerShdw>
          </a:effectLst>
        </p:spPr>
      </p:pic>
      <p:sp>
        <p:nvSpPr>
          <p:cNvPr id="2" name="Title 1">
            <a:extLst>
              <a:ext uri="{FF2B5EF4-FFF2-40B4-BE49-F238E27FC236}">
                <a16:creationId xmlns="" xmlns:a16="http://schemas.microsoft.com/office/drawing/2014/main" id="{DAE48B8D-7A59-42A4-A61B-B66E6063DD0D}"/>
              </a:ext>
            </a:extLst>
          </p:cNvPr>
          <p:cNvSpPr>
            <a:spLocks noGrp="1"/>
          </p:cNvSpPr>
          <p:nvPr>
            <p:ph type="ctrTitle"/>
          </p:nvPr>
        </p:nvSpPr>
        <p:spPr>
          <a:xfrm>
            <a:off x="3766782" y="-504967"/>
            <a:ext cx="7656393" cy="4041648"/>
          </a:xfrm>
        </p:spPr>
        <p:txBody>
          <a:bodyPr>
            <a:norm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r>
              <a:rPr lang="en-US" b="1" dirty="0" smtClean="0"/>
              <a:t>15 EASY QUESTIONS BUT WITH LOGICAL TRAPS</a:t>
            </a:r>
            <a:endParaRPr lang="en-US" b="1" spc="50" dirty="0">
              <a:ln w="19050">
                <a:solidFill>
                  <a:schemeClr val="accent1">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4" name="Image 1"/>
          <p:cNvPicPr>
            <a:picLocks/>
          </p:cNvPicPr>
          <p:nvPr/>
        </p:nvPicPr>
        <p:blipFill>
          <a:blip r:embed="rId3"/>
          <a:srcRect/>
          <a:stretch>
            <a:fillRect/>
          </a:stretch>
        </p:blipFill>
        <p:spPr bwMode="auto">
          <a:xfrm>
            <a:off x="6404544" y="4658294"/>
            <a:ext cx="4572000" cy="147637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8443415" y="409432"/>
            <a:ext cx="1093699" cy="1549021"/>
          </a:xfrm>
          <a:prstGeom prst="rect">
            <a:avLst/>
          </a:prstGeom>
          <a:noFill/>
          <a:ln w="9525">
            <a:noFill/>
            <a:miter lim="800000"/>
            <a:headEnd/>
            <a:tailEnd/>
          </a:ln>
        </p:spPr>
      </p:pic>
    </p:spTree>
    <p:extLst>
      <p:ext uri="{BB962C8B-B14F-4D97-AF65-F5344CB8AC3E}">
        <p14:creationId xmlns="" xmlns:p14="http://schemas.microsoft.com/office/powerpoint/2010/main" val="322664401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nodeType="clickEffect">
                                  <p:stCondLst>
                                    <p:cond delay="0"/>
                                  </p:stCondLst>
                                  <p:childTnLst>
                                    <p:animEffect transition="out" filter="barn(in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strVal val="#ppt_w*0.05"/>
                                          </p:val>
                                        </p:tav>
                                        <p:tav tm="100000">
                                          <p:val>
                                            <p:strVal val="#ppt_w"/>
                                          </p:val>
                                        </p:tav>
                                      </p:tavLst>
                                    </p:anim>
                                    <p:anim calcmode="lin" valueType="num">
                                      <p:cBhvr>
                                        <p:cTn id="36" dur="500" fill="hold"/>
                                        <p:tgtEl>
                                          <p:spTgt spid="4"/>
                                        </p:tgtEl>
                                        <p:attrNameLst>
                                          <p:attrName>ppt_h</p:attrName>
                                        </p:attrNameLst>
                                      </p:cBhvr>
                                      <p:tavLst>
                                        <p:tav tm="0">
                                          <p:val>
                                            <p:strVal val="#ppt_h"/>
                                          </p:val>
                                        </p:tav>
                                        <p:tav tm="100000">
                                          <p:val>
                                            <p:strVal val="#ppt_h"/>
                                          </p:val>
                                        </p:tav>
                                      </p:tavLst>
                                    </p:anim>
                                    <p:anim calcmode="lin" valueType="num">
                                      <p:cBhvr>
                                        <p:cTn id="37" dur="500" fill="hold"/>
                                        <p:tgtEl>
                                          <p:spTgt spid="4"/>
                                        </p:tgtEl>
                                        <p:attrNameLst>
                                          <p:attrName>ppt_x</p:attrName>
                                        </p:attrNameLst>
                                      </p:cBhvr>
                                      <p:tavLst>
                                        <p:tav tm="0">
                                          <p:val>
                                            <p:strVal val="#ppt_x-.2"/>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b="1" dirty="0" smtClean="0"/>
              <a:t>Answer: the name</a:t>
            </a:r>
            <a:r>
              <a:rPr lang="en-US" dirty="0" smtClean="0"/>
              <a:t>.</a:t>
            </a:r>
          </a:p>
          <a:p>
            <a:endParaRPr lang="en-US" dirty="0" smtClean="0"/>
          </a:p>
          <a:p>
            <a:endParaRPr lang="en-US" dirty="0" smtClean="0"/>
          </a:p>
          <a:p>
            <a:endParaRPr lang="en-US" dirty="0" smtClean="0"/>
          </a:p>
          <a:p>
            <a:endParaRPr lang="en-US" dirty="0" smtClean="0"/>
          </a:p>
          <a:p>
            <a:r>
              <a:rPr lang="vi-VN" b="1" dirty="0" smtClean="0"/>
              <a:t>Răspuns</a:t>
            </a:r>
            <a:r>
              <a:rPr lang="vi-VN" b="1" dirty="0" smtClean="0"/>
              <a:t>: numele.</a:t>
            </a:r>
            <a:endParaRPr lang="en-US" b="1" dirty="0" smtClean="0">
              <a:ln w="12700">
                <a:solidFill>
                  <a:schemeClr val="tx1"/>
                </a:solidFill>
              </a:ln>
              <a:solidFill>
                <a:srgbClr val="E0EE58"/>
              </a:solidFill>
              <a:latin typeface="Forte" pitchFamily="66"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60648"/>
            <a:ext cx="10468864" cy="1512168"/>
          </a:xfrm>
        </p:spPr>
        <p:txBody>
          <a:bodyPr/>
          <a:lstStyle/>
          <a:p>
            <a:pPr algn="ctr" fontAlgn="auto">
              <a:spcAft>
                <a:spcPts val="0"/>
              </a:spcAft>
              <a:defRPr/>
            </a:pPr>
            <a:r>
              <a:rPr lang="en-US" b="1" dirty="0" smtClean="0"/>
              <a:t>5 EASY QUESTION BUT WITH LOGICAL TRAPS</a:t>
            </a:r>
            <a:endParaRPr lang="ro-RO" dirty="0"/>
          </a:p>
        </p:txBody>
      </p:sp>
      <p:sp>
        <p:nvSpPr>
          <p:cNvPr id="3075" name="Rectangle 3"/>
          <p:cNvSpPr>
            <a:spLocks noGrp="1" noChangeArrowheads="1"/>
          </p:cNvSpPr>
          <p:nvPr>
            <p:ph type="subTitle" idx="1"/>
          </p:nvPr>
        </p:nvSpPr>
        <p:spPr>
          <a:xfrm>
            <a:off x="711200" y="1989138"/>
            <a:ext cx="10473267" cy="4608512"/>
          </a:xfrm>
        </p:spPr>
        <p:txBody>
          <a:bodyPr>
            <a:normAutofit/>
          </a:bodyPr>
          <a:lstStyle/>
          <a:p>
            <a:pPr marR="0" algn="ctr">
              <a:lnSpc>
                <a:spcPct val="80000"/>
              </a:lnSpc>
            </a:pPr>
            <a:endParaRPr lang="en-US" sz="2800" dirty="0" smtClean="0"/>
          </a:p>
          <a:p>
            <a:pPr marR="0" algn="ctr">
              <a:lnSpc>
                <a:spcPct val="80000"/>
              </a:lnSpc>
            </a:pPr>
            <a:endParaRPr lang="en-US" sz="2800" dirty="0" smtClean="0"/>
          </a:p>
          <a:p>
            <a:pPr marR="0" algn="ctr">
              <a:lnSpc>
                <a:spcPct val="80000"/>
              </a:lnSpc>
            </a:pPr>
            <a:r>
              <a:rPr lang="en-US" sz="2800" b="1" dirty="0" smtClean="0"/>
              <a:t>What is between the Sun and the Earth?</a:t>
            </a: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endParaRPr lang="en-US" sz="2800" b="1" dirty="0" smtClean="0"/>
          </a:p>
          <a:p>
            <a:pPr marR="0" algn="ctr">
              <a:lnSpc>
                <a:spcPct val="80000"/>
              </a:lnSpc>
            </a:pPr>
            <a:r>
              <a:rPr lang="vi-VN" sz="2800" b="1" dirty="0" smtClean="0"/>
              <a:t>Ce </a:t>
            </a:r>
            <a:r>
              <a:rPr lang="vi-VN" sz="2800" b="1" dirty="0" smtClean="0"/>
              <a:t>se află între Soare şi Pământ? </a:t>
            </a:r>
            <a:endParaRPr lang="en-US" sz="2800" b="1"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en-US" sz="2800" dirty="0" smtClean="0"/>
          </a:p>
          <a:p>
            <a:pPr marR="0" algn="ctr">
              <a:lnSpc>
                <a:spcPct val="80000"/>
              </a:lnSpc>
            </a:pPr>
            <a:endParaRPr lang="ro-RO" sz="2800" b="1" dirty="0" smtClean="0"/>
          </a:p>
          <a:p>
            <a:pPr marR="0" algn="ctr">
              <a:lnSpc>
                <a:spcPct val="80000"/>
              </a:lnSpc>
            </a:pPr>
            <a:endParaRPr lang="ro-RO" sz="2800" b="1" dirty="0" smtClean="0"/>
          </a:p>
          <a:p>
            <a:pPr marR="0" algn="ctr">
              <a:lnSpc>
                <a:spcPct val="80000"/>
              </a:lnSpc>
            </a:pPr>
            <a:endParaRPr lang="ro-RO" sz="2800" b="1" dirty="0" smtClean="0"/>
          </a:p>
        </p:txBody>
      </p:sp>
      <p:pic>
        <p:nvPicPr>
          <p:cNvPr id="8196" name="Picture 5" descr="download.png"/>
          <p:cNvPicPr>
            <a:picLocks noChangeAspect="1"/>
          </p:cNvPicPr>
          <p:nvPr/>
        </p:nvPicPr>
        <p:blipFill>
          <a:blip r:embed="rId2"/>
          <a:srcRect/>
          <a:stretch>
            <a:fillRect/>
          </a:stretch>
        </p:blipFill>
        <p:spPr bwMode="auto">
          <a:xfrm>
            <a:off x="1380635" y="3755813"/>
            <a:ext cx="1580929" cy="1184561"/>
          </a:xfrm>
          <a:prstGeom prst="rect">
            <a:avLst/>
          </a:prstGeom>
          <a:noFill/>
          <a:ln w="9525">
            <a:noFill/>
            <a:miter lim="800000"/>
            <a:headEnd/>
            <a:tailEnd/>
          </a:ln>
        </p:spPr>
      </p:pic>
      <p:pic>
        <p:nvPicPr>
          <p:cNvPr id="6" name="Picture 5" descr="download (2).jpg"/>
          <p:cNvPicPr>
            <a:picLocks noChangeAspect="1"/>
          </p:cNvPicPr>
          <p:nvPr/>
        </p:nvPicPr>
        <p:blipFill>
          <a:blip r:embed="rId3"/>
          <a:stretch>
            <a:fillRect/>
          </a:stretch>
        </p:blipFill>
        <p:spPr>
          <a:xfrm>
            <a:off x="6250390" y="3338583"/>
            <a:ext cx="3592287" cy="2011680"/>
          </a:xfrm>
          <a:prstGeom prst="rect">
            <a:avLst/>
          </a:prstGeom>
          <a:ln w="88900" cap="sq" cmpd="thickThin">
            <a:solidFill>
              <a:srgbClr val="FFFF00"/>
            </a:solidFill>
            <a:prstDash val="solid"/>
            <a:miter lim="800000"/>
          </a:ln>
          <a:effectLst>
            <a:innerShdw blurRad="76200">
              <a:srgbClr val="000000"/>
            </a:innerShdw>
          </a:effectLst>
        </p:spPr>
      </p:pic>
      <p:cxnSp>
        <p:nvCxnSpPr>
          <p:cNvPr id="8" name="Straight Arrow Connector 7"/>
          <p:cNvCxnSpPr/>
          <p:nvPr/>
        </p:nvCxnSpPr>
        <p:spPr>
          <a:xfrm>
            <a:off x="3698543" y="3029803"/>
            <a:ext cx="2142699" cy="125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Notched Right Arrow 8"/>
          <p:cNvSpPr/>
          <p:nvPr/>
        </p:nvSpPr>
        <p:spPr>
          <a:xfrm>
            <a:off x="3794078" y="3452884"/>
            <a:ext cx="2210937" cy="155584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4"/>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1" end="11"/>
                                            </p:txEl>
                                          </p:spTgt>
                                        </p:tgtEl>
                                        <p:attrNameLst>
                                          <p:attrName>style.visibility</p:attrName>
                                        </p:attrNameLst>
                                      </p:cBhvr>
                                      <p:to>
                                        <p:strVal val="visible"/>
                                      </p:to>
                                    </p:set>
                                    <p:anim calcmode="lin" valueType="num">
                                      <p:cBhvr additive="base">
                                        <p:cTn id="7" dur="5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ppt_w</p:attrName>
                                        </p:attrNameLst>
                                      </p:cBhvr>
                                      <p:tavLst>
                                        <p:tav tm="0">
                                          <p:val>
                                            <p:fltVal val="0"/>
                                          </p:val>
                                        </p:tav>
                                        <p:tav tm="100000">
                                          <p:val>
                                            <p:strVal val="#ppt_w"/>
                                          </p:val>
                                        </p:tav>
                                      </p:tavLst>
                                    </p:anim>
                                    <p:anim calcmode="lin" valueType="num">
                                      <p:cBhvr>
                                        <p:cTn id="20" dur="1000" fill="hold"/>
                                        <p:tgtEl>
                                          <p:spTgt spid="8196"/>
                                        </p:tgtEl>
                                        <p:attrNameLst>
                                          <p:attrName>ppt_h</p:attrName>
                                        </p:attrNameLst>
                                      </p:cBhvr>
                                      <p:tavLst>
                                        <p:tav tm="0">
                                          <p:val>
                                            <p:fltVal val="0"/>
                                          </p:val>
                                        </p:tav>
                                        <p:tav tm="100000">
                                          <p:val>
                                            <p:strVal val="#ppt_h"/>
                                          </p:val>
                                        </p:tav>
                                      </p:tavLst>
                                    </p:anim>
                                    <p:anim calcmode="lin" valueType="num">
                                      <p:cBhvr>
                                        <p:cTn id="21"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sz="3200" dirty="0" smtClean="0"/>
          </a:p>
          <a:p>
            <a:r>
              <a:rPr lang="en-US" sz="3200" b="1" dirty="0" smtClean="0"/>
              <a:t>Answer: and.</a:t>
            </a:r>
          </a:p>
          <a:p>
            <a:endParaRPr lang="en-US" sz="3200" dirty="0" smtClean="0"/>
          </a:p>
          <a:p>
            <a:endParaRPr lang="en-US" sz="3200" dirty="0" smtClean="0"/>
          </a:p>
          <a:p>
            <a:endParaRPr lang="en-US" sz="3200" dirty="0" smtClean="0"/>
          </a:p>
          <a:p>
            <a:r>
              <a:rPr lang="vi-VN" sz="3200" dirty="0" smtClean="0"/>
              <a:t>Răspuns: și.</a:t>
            </a:r>
            <a:endParaRPr lang="ro-RO" sz="3200" b="1" dirty="0" smtClean="0"/>
          </a:p>
          <a:p>
            <a:endParaRPr lang="en-US" dirty="0"/>
          </a:p>
        </p:txBody>
      </p:sp>
      <p:sp>
        <p:nvSpPr>
          <p:cNvPr id="4" name="Rectangle 3"/>
          <p:cNvSpPr/>
          <p:nvPr/>
        </p:nvSpPr>
        <p:spPr>
          <a:xfrm>
            <a:off x="5248652" y="2967335"/>
            <a:ext cx="1694696" cy="923330"/>
          </a:xfrm>
          <a:prstGeom prst="rect">
            <a:avLst/>
          </a:prstGeom>
          <a:solidFill>
            <a:schemeClr val="accent1"/>
          </a:solidFill>
          <a:ln>
            <a:solidFill>
              <a:srgbClr val="92D050"/>
            </a:solidFill>
          </a:ln>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plus(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prst="divot"/>
              <a:contourClr>
                <a:schemeClr val="accent2">
                  <a:shade val="75000"/>
                </a:schemeClr>
              </a:contourClr>
            </a:sp3d>
          </a:bodyPr>
          <a:lstStyle/>
          <a:p>
            <a:pPr algn="ctr"/>
            <a:r>
              <a:rPr lang="en-US" sz="4000" b="1" dirty="0" smtClean="0"/>
              <a:t>5 EASY QUESTION BUT WITH LOGICAL TRAPS</a:t>
            </a:r>
            <a:endParaRPr lang="en-US" b="1" i="1" dirty="0">
              <a:ln w="1905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4">
                    <a:satMod val="175000"/>
                    <a:alpha val="40000"/>
                  </a:schemeClr>
                </a:glow>
                <a:outerShdw blurRad="50800" dist="39000" dir="5460000" algn="tl">
                  <a:srgbClr val="000000">
                    <a:alpha val="38000"/>
                  </a:srgbClr>
                </a:outerShdw>
                <a:reflection blurRad="6350" stA="60000" endA="900" endPos="60000" dist="29997" dir="5400000" sy="-100000" algn="bl" rotWithShape="0"/>
              </a:effectLst>
            </a:endParaRPr>
          </a:p>
        </p:txBody>
      </p:sp>
      <p:sp>
        <p:nvSpPr>
          <p:cNvPr id="3" name="Content Placeholder 2"/>
          <p:cNvSpPr>
            <a:spLocks noGrp="1"/>
          </p:cNvSpPr>
          <p:nvPr>
            <p:ph idx="1"/>
          </p:nvPr>
        </p:nvSpPr>
        <p:spPr>
          <a:xfrm>
            <a:off x="418531" y="1814569"/>
            <a:ext cx="6077803" cy="4572000"/>
          </a:xfrm>
        </p:spPr>
        <p:txBody>
          <a:bodyPr>
            <a:normAutofit fontScale="77500" lnSpcReduction="20000"/>
          </a:bodyPr>
          <a:lstStyle/>
          <a:p>
            <a:pPr algn="just">
              <a:buNone/>
            </a:pPr>
            <a:r>
              <a:rPr lang="en-US" dirty="0" smtClean="0"/>
              <a:t>	</a:t>
            </a:r>
            <a:endParaRPr lang="en-US" dirty="0" smtClean="0"/>
          </a:p>
          <a:p>
            <a:pPr algn="just">
              <a:buNone/>
            </a:pPr>
            <a:r>
              <a:rPr lang="en-US" sz="4000" b="1" dirty="0" smtClean="0"/>
              <a:t>    Who </a:t>
            </a:r>
            <a:r>
              <a:rPr lang="en-US" sz="4000" b="1" dirty="0" smtClean="0"/>
              <a:t>does not ask any questions but needs an answer?</a:t>
            </a:r>
          </a:p>
          <a:p>
            <a:pPr algn="just">
              <a:buNone/>
            </a:pPr>
            <a:endParaRPr lang="en-US" sz="2400" b="1" dirty="0" smtClean="0"/>
          </a:p>
          <a:p>
            <a:pPr algn="just">
              <a:buNone/>
            </a:pPr>
            <a:endParaRPr lang="en-US" sz="2400" b="1" dirty="0" smtClean="0"/>
          </a:p>
          <a:p>
            <a:pPr algn="just">
              <a:buNone/>
            </a:pPr>
            <a:endParaRPr lang="en-US" sz="2400" b="1" dirty="0" smtClean="0"/>
          </a:p>
          <a:p>
            <a:pPr algn="just">
              <a:buNone/>
            </a:pPr>
            <a:endParaRPr lang="en-US" sz="2400" b="1" dirty="0" smtClean="0"/>
          </a:p>
          <a:p>
            <a:pPr algn="just">
              <a:buNone/>
            </a:pPr>
            <a:endParaRPr lang="en-US" sz="2400" b="1" dirty="0" smtClean="0"/>
          </a:p>
          <a:p>
            <a:pPr algn="just">
              <a:buNone/>
            </a:pPr>
            <a:endParaRPr lang="en-US" sz="2400" b="1" dirty="0" smtClean="0"/>
          </a:p>
          <a:p>
            <a:pPr algn="just">
              <a:buNone/>
            </a:pPr>
            <a:r>
              <a:rPr lang="en-US" sz="3800" b="1" dirty="0" smtClean="0"/>
              <a:t>    </a:t>
            </a:r>
            <a:r>
              <a:rPr lang="vi-VN" sz="3800" b="1" dirty="0" smtClean="0"/>
              <a:t>Cine </a:t>
            </a:r>
            <a:r>
              <a:rPr lang="vi-VN" sz="3800" b="1" dirty="0" smtClean="0"/>
              <a:t>nu pune nicio întrebare, dar are nevoie de răspuns? </a:t>
            </a:r>
            <a:endParaRPr lang="en-US" sz="3800" b="1" dirty="0" smtClean="0"/>
          </a:p>
          <a:p>
            <a:pPr algn="just">
              <a:buNone/>
            </a:pPr>
            <a:endParaRPr lang="en-US" sz="2400" b="1" dirty="0" smtClean="0"/>
          </a:p>
          <a:p>
            <a:pPr algn="just">
              <a:buNone/>
            </a:pPr>
            <a:endParaRPr lang="en-US" sz="2400" b="1" dirty="0" smtClean="0"/>
          </a:p>
          <a:p>
            <a:pPr algn="just">
              <a:buNone/>
            </a:pPr>
            <a:endParaRPr lang="en-US" sz="2400" b="1" dirty="0" smtClean="0"/>
          </a:p>
          <a:p>
            <a:pPr algn="just">
              <a:buNone/>
            </a:pPr>
            <a:endParaRPr lang="en-US" sz="2400" dirty="0" smtClean="0"/>
          </a:p>
          <a:p>
            <a:pPr algn="just">
              <a:buNone/>
            </a:pPr>
            <a:endParaRPr lang="en-US" sz="2400" dirty="0" smtClean="0"/>
          </a:p>
        </p:txBody>
      </p:sp>
      <p:pic>
        <p:nvPicPr>
          <p:cNvPr id="19458" name="Picture 2" descr="Image result for unique person in group"/>
          <p:cNvPicPr>
            <a:picLocks noChangeAspect="1" noChangeArrowheads="1"/>
          </p:cNvPicPr>
          <p:nvPr/>
        </p:nvPicPr>
        <p:blipFill>
          <a:blip r:embed="rId2">
            <a:lum contrast="10000"/>
          </a:blip>
          <a:srcRect/>
          <a:stretch>
            <a:fillRect/>
          </a:stretch>
        </p:blipFill>
        <p:spPr bwMode="auto">
          <a:xfrm>
            <a:off x="6589130" y="2292823"/>
            <a:ext cx="5432928" cy="3305031"/>
          </a:xfrm>
          <a:prstGeom prst="rect">
            <a:avLst/>
          </a:prstGeom>
          <a:noFill/>
        </p:spPr>
      </p:pic>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strips(downLeft)">
                                      <p:cBhvr>
                                        <p:cTn id="23" dur="1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9458"/>
                                        </p:tgtEl>
                                        <p:attrNameLst>
                                          <p:attrName>style.visibility</p:attrName>
                                        </p:attrNameLst>
                                      </p:cBhvr>
                                      <p:to>
                                        <p:strVal val="visible"/>
                                      </p:to>
                                    </p:set>
                                    <p:animEffect transition="in" filter="wedge">
                                      <p:cBhvr>
                                        <p:cTn id="28"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3200" dirty="0" smtClean="0"/>
          </a:p>
          <a:p>
            <a:r>
              <a:rPr lang="en-US" sz="3200" dirty="0" smtClean="0"/>
              <a:t> </a:t>
            </a:r>
            <a:r>
              <a:rPr lang="en-US" sz="3200" b="1" dirty="0" smtClean="0"/>
              <a:t>Answer: a phone call or ringtone.</a:t>
            </a:r>
            <a:endParaRPr lang="en-US" sz="3200" b="1" dirty="0" smtClean="0"/>
          </a:p>
          <a:p>
            <a:pPr>
              <a:buNone/>
            </a:pPr>
            <a:endParaRPr lang="en-US" sz="3200" dirty="0" smtClean="0"/>
          </a:p>
          <a:p>
            <a:endParaRPr lang="en-US" sz="3200" dirty="0" smtClean="0"/>
          </a:p>
          <a:p>
            <a:endParaRPr lang="en-US" sz="3200" dirty="0" smtClean="0"/>
          </a:p>
          <a:p>
            <a:r>
              <a:rPr lang="vi-VN" sz="3200" b="1" dirty="0" smtClean="0"/>
              <a:t>Răspuns</a:t>
            </a:r>
            <a:r>
              <a:rPr lang="vi-VN" sz="3200" b="1" dirty="0" smtClean="0"/>
              <a:t>: un apel telefonic sau soneria.</a:t>
            </a:r>
            <a:endParaRPr lang="en-US" b="1" dirty="0"/>
          </a:p>
        </p:txBody>
      </p:sp>
      <p:pic>
        <p:nvPicPr>
          <p:cNvPr id="5" name="Picture 4" descr="images (1).jpg"/>
          <p:cNvPicPr>
            <a:picLocks noChangeAspect="1"/>
          </p:cNvPicPr>
          <p:nvPr/>
        </p:nvPicPr>
        <p:blipFill>
          <a:blip r:embed="rId2"/>
          <a:stretch>
            <a:fillRect/>
          </a:stretch>
        </p:blipFill>
        <p:spPr>
          <a:xfrm>
            <a:off x="8682036" y="1852470"/>
            <a:ext cx="2651760" cy="26517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plus(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6 EASY QUESTION BUT WITH LOGICAL TRAPS</a:t>
            </a:r>
            <a:endParaRPr lang="en-US" b="1" i="1" cap="all" dirty="0">
              <a:ln w="19050" cmpd="sng">
                <a:solidFill>
                  <a:srgbClr val="00FFFF"/>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09600" y="1882808"/>
            <a:ext cx="10458734" cy="4572000"/>
          </a:xfrm>
        </p:spPr>
        <p:txBody>
          <a:bodyPr>
            <a:normAutofit/>
          </a:bodyPr>
          <a:lstStyle/>
          <a:p>
            <a:pPr>
              <a:buNone/>
            </a:pPr>
            <a:r>
              <a:rPr lang="ro-RO" dirty="0" smtClean="0">
                <a:latin typeface="Harlow Solid Italic" pitchFamily="82" charset="0"/>
              </a:rPr>
              <a:t>		</a:t>
            </a:r>
            <a:endParaRPr lang="en-US" dirty="0">
              <a:solidFill>
                <a:srgbClr val="FF0066"/>
              </a:solidFill>
              <a:latin typeface="Harlow Solid Italic" pitchFamily="82" charset="0"/>
            </a:endParaRPr>
          </a:p>
        </p:txBody>
      </p:sp>
      <p:sp>
        <p:nvSpPr>
          <p:cNvPr id="4" name="Rectangle 3"/>
          <p:cNvSpPr/>
          <p:nvPr/>
        </p:nvSpPr>
        <p:spPr>
          <a:xfrm>
            <a:off x="873457" y="1801504"/>
            <a:ext cx="10740788" cy="3416320"/>
          </a:xfrm>
          <a:prstGeom prst="rect">
            <a:avLst/>
          </a:prstGeom>
        </p:spPr>
        <p:txBody>
          <a:bodyPr wrap="square">
            <a:spAutoFit/>
          </a:bodyPr>
          <a:lstStyle/>
          <a:p>
            <a:endParaRPr lang="en-US" sz="2400" b="1" dirty="0" smtClean="0"/>
          </a:p>
          <a:p>
            <a:r>
              <a:rPr lang="en-US" sz="2400" b="1" dirty="0" smtClean="0"/>
              <a:t>What </a:t>
            </a:r>
            <a:r>
              <a:rPr lang="en-US" sz="2400" b="1" dirty="0" smtClean="0"/>
              <a:t>is the only question that is answered with NO because it would be impossible to answer with YES</a:t>
            </a:r>
            <a:r>
              <a:rPr lang="en-US" sz="2400" b="1" dirty="0" smtClean="0"/>
              <a:t>?</a:t>
            </a:r>
          </a:p>
          <a:p>
            <a:endParaRPr lang="en-US" sz="2400" b="1" dirty="0" smtClean="0"/>
          </a:p>
          <a:p>
            <a:endParaRPr lang="en-US" sz="2400" b="1" dirty="0" smtClean="0"/>
          </a:p>
          <a:p>
            <a:endParaRPr lang="en-US" sz="2400" b="1" dirty="0" smtClean="0"/>
          </a:p>
          <a:p>
            <a:endParaRPr lang="en-US" sz="2400" b="1" dirty="0" smtClean="0"/>
          </a:p>
          <a:p>
            <a:r>
              <a:rPr lang="en-US" sz="2400" b="1" dirty="0" smtClean="0"/>
              <a:t> </a:t>
            </a:r>
            <a:r>
              <a:rPr lang="vi-VN" sz="2400" b="1" dirty="0" smtClean="0"/>
              <a:t>Care este singura întrebare la care se răspunde cu NU pentru că ar fi imposibil să se răspundă cu DA? </a:t>
            </a:r>
            <a:endParaRPr lang="en-US" sz="2400" b="1" dirty="0"/>
          </a:p>
        </p:txBody>
      </p:sp>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t>Answer: Do you sleep</a:t>
            </a:r>
            <a:r>
              <a:rPr lang="en-US" sz="3200" b="1" dirty="0" smtClean="0"/>
              <a:t>?</a:t>
            </a:r>
          </a:p>
          <a:p>
            <a:endParaRPr lang="en-US" sz="3200" b="1" dirty="0" smtClean="0"/>
          </a:p>
          <a:p>
            <a:endParaRPr lang="en-US" sz="3200" b="1" dirty="0" smtClean="0"/>
          </a:p>
          <a:p>
            <a:endParaRPr lang="en-US" sz="3200" b="1" dirty="0" smtClean="0"/>
          </a:p>
          <a:p>
            <a:endParaRPr lang="en-US" sz="3200" b="1" dirty="0" smtClean="0"/>
          </a:p>
          <a:p>
            <a:r>
              <a:rPr lang="vi-VN" sz="3200" b="1" dirty="0" smtClean="0"/>
              <a:t>Răspuns: Dormi?</a:t>
            </a:r>
            <a:endParaRPr lang="en-US" sz="3200" b="1" dirty="0" smtClean="0"/>
          </a:p>
          <a:p>
            <a:endParaRPr lang="en-US" dirty="0"/>
          </a:p>
        </p:txBody>
      </p:sp>
      <p:pic>
        <p:nvPicPr>
          <p:cNvPr id="4" name="Picture 3" descr="images (2).jpg"/>
          <p:cNvPicPr>
            <a:picLocks noChangeAspect="1"/>
          </p:cNvPicPr>
          <p:nvPr/>
        </p:nvPicPr>
        <p:blipFill>
          <a:blip r:embed="rId2"/>
          <a:stretch>
            <a:fillRect/>
          </a:stretch>
        </p:blipFill>
        <p:spPr>
          <a:xfrm>
            <a:off x="6154572" y="2708224"/>
            <a:ext cx="3566160" cy="2292533"/>
          </a:xfrm>
          <a:prstGeom prst="rect">
            <a:avLst/>
          </a:prstGeom>
          <a:ln w="2286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7 EASY QUESTION BUT WITH LOGICAL TRAPS</a:t>
            </a:r>
            <a:endParaRPr lang="en-US" b="1" i="1" dirty="0">
              <a:ln w="12700" cmpd="dbl">
                <a:solidFill>
                  <a:schemeClr val="accent2">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1">
                    <a:satMod val="175000"/>
                    <a:alpha val="40000"/>
                  </a:schemeClr>
                </a:glow>
                <a:outerShdw blurRad="38100" dist="38100" dir="7020000" algn="tl">
                  <a:srgbClr val="000000">
                    <a:alpha val="35000"/>
                  </a:srgbClr>
                </a:outerShdw>
                <a:reflection blurRad="6350" stA="60000" endA="900" endPos="58000" dir="5400000" sy="-100000" algn="bl" rotWithShape="0"/>
              </a:effectLst>
            </a:endParaRPr>
          </a:p>
        </p:txBody>
      </p:sp>
      <p:sp>
        <p:nvSpPr>
          <p:cNvPr id="3" name="Content Placeholder 2"/>
          <p:cNvSpPr>
            <a:spLocks noGrp="1"/>
          </p:cNvSpPr>
          <p:nvPr>
            <p:ph idx="1"/>
          </p:nvPr>
        </p:nvSpPr>
        <p:spPr>
          <a:xfrm>
            <a:off x="368489" y="1882808"/>
            <a:ext cx="10986448" cy="4572000"/>
          </a:xfrm>
        </p:spPr>
        <p:txBody>
          <a:bodyPr>
            <a:normAutofit fontScale="55000" lnSpcReduction="20000"/>
          </a:bodyPr>
          <a:lstStyle/>
          <a:p>
            <a:pPr>
              <a:buNone/>
            </a:pPr>
            <a:r>
              <a:rPr lang="ro-RO" dirty="0" smtClean="0"/>
              <a:t>		</a:t>
            </a:r>
            <a:endParaRPr lang="en-US" dirty="0" smtClean="0"/>
          </a:p>
          <a:p>
            <a:pPr>
              <a:buNone/>
            </a:pPr>
            <a:r>
              <a:rPr lang="en-US" sz="5100" b="1" dirty="0" smtClean="0"/>
              <a:t>What is harder, one kilogram of lead or one of hay?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vi-VN" sz="4400" b="1" dirty="0" smtClean="0"/>
              <a:t>Ce </a:t>
            </a:r>
            <a:r>
              <a:rPr lang="vi-VN" sz="4400" b="1" dirty="0" smtClean="0"/>
              <a:t>este mai greu, un kilogram de plumb sau unul de fân? </a:t>
            </a:r>
            <a:endParaRPr lang="en-US" sz="4400" b="1" dirty="0" smtClean="0"/>
          </a:p>
          <a:p>
            <a:pPr>
              <a:buNone/>
            </a:pPr>
            <a:endParaRPr lang="en-US" sz="4400" b="1"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solidFill>
                <a:srgbClr val="FF6699"/>
              </a:solidFill>
            </a:endParaRPr>
          </a:p>
        </p:txBody>
      </p:sp>
      <p:pic>
        <p:nvPicPr>
          <p:cNvPr id="4" name="Picture 3" descr="download (3).jpg"/>
          <p:cNvPicPr>
            <a:picLocks noChangeAspect="1"/>
          </p:cNvPicPr>
          <p:nvPr/>
        </p:nvPicPr>
        <p:blipFill>
          <a:blip r:embed="rId2"/>
          <a:stretch>
            <a:fillRect/>
          </a:stretch>
        </p:blipFill>
        <p:spPr>
          <a:xfrm>
            <a:off x="8125251" y="2789475"/>
            <a:ext cx="2628900" cy="1743075"/>
          </a:xfrm>
          <a:prstGeom prst="rect">
            <a:avLst/>
          </a:prstGeom>
          <a:ln w="88900" cap="sq" cmpd="thickThin">
            <a:solidFill>
              <a:schemeClr val="tx1"/>
            </a:solidFill>
            <a:prstDash val="solid"/>
            <a:miter lim="800000"/>
          </a:ln>
          <a:effectLst>
            <a:innerShdw blurRad="76200">
              <a:srgbClr val="000000"/>
            </a:innerShdw>
          </a:effectLst>
        </p:spPr>
      </p:pic>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5" dur="10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30" dur="1000"/>
                                        <p:tgtEl>
                                          <p:spTgt spid="3">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plus(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t>Answer: They are equal</a:t>
            </a:r>
          </a:p>
          <a:p>
            <a:endParaRPr lang="en-US" dirty="0" smtClean="0"/>
          </a:p>
          <a:p>
            <a:endParaRPr lang="en-US" dirty="0" smtClean="0"/>
          </a:p>
          <a:p>
            <a:endParaRPr lang="en-US" dirty="0" smtClean="0"/>
          </a:p>
          <a:p>
            <a:r>
              <a:rPr lang="vi-VN" sz="3200" b="1" dirty="0" smtClean="0"/>
              <a:t>Răspuns: Sunt egale</a:t>
            </a:r>
            <a:endParaRPr lang="en-US" dirty="0"/>
          </a:p>
        </p:txBody>
      </p:sp>
      <p:sp>
        <p:nvSpPr>
          <p:cNvPr id="4" name="Equal 3"/>
          <p:cNvSpPr/>
          <p:nvPr/>
        </p:nvSpPr>
        <p:spPr>
          <a:xfrm>
            <a:off x="5609230" y="2620371"/>
            <a:ext cx="3862316" cy="1405719"/>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88641"/>
            <a:ext cx="10363200" cy="1584176"/>
          </a:xfrm>
        </p:spPr>
        <p:txBody>
          <a:bodyPr/>
          <a:lstStyle/>
          <a:p>
            <a:pPr algn="ctr" fontAlgn="auto">
              <a:spcAft>
                <a:spcPts val="0"/>
              </a:spcAft>
              <a:defRPr/>
            </a:pPr>
            <a:r>
              <a:rPr lang="ro-RO" dirty="0" smtClean="0"/>
              <a:t> </a:t>
            </a:r>
            <a:r>
              <a:rPr lang="en-US" b="1" dirty="0" smtClean="0"/>
              <a:t>8 EASY QUESTION BUT WITH LOGICAL TRAPS</a:t>
            </a:r>
            <a:endParaRPr lang="ro-RO" dirty="0"/>
          </a:p>
        </p:txBody>
      </p:sp>
      <p:sp>
        <p:nvSpPr>
          <p:cNvPr id="7171" name="Rectangle 3"/>
          <p:cNvSpPr>
            <a:spLocks noGrp="1" noChangeArrowheads="1"/>
          </p:cNvSpPr>
          <p:nvPr>
            <p:ph type="subTitle" idx="1"/>
          </p:nvPr>
        </p:nvSpPr>
        <p:spPr>
          <a:xfrm>
            <a:off x="464025" y="2060575"/>
            <a:ext cx="10904560" cy="4032250"/>
          </a:xfrm>
        </p:spPr>
        <p:txBody>
          <a:bodyPr>
            <a:normAutofit/>
          </a:bodyPr>
          <a:lstStyle/>
          <a:p>
            <a:pPr marR="0" algn="ctr">
              <a:lnSpc>
                <a:spcPct val="90000"/>
              </a:lnSpc>
            </a:pPr>
            <a:endParaRPr lang="pt-BR" sz="2800" dirty="0" smtClean="0"/>
          </a:p>
          <a:p>
            <a:pPr marR="0" algn="ctr">
              <a:lnSpc>
                <a:spcPct val="90000"/>
              </a:lnSpc>
            </a:pPr>
            <a:endParaRPr lang="pt-BR" sz="2800" dirty="0" smtClean="0"/>
          </a:p>
          <a:p>
            <a:pPr marR="0" algn="ctr">
              <a:lnSpc>
                <a:spcPct val="90000"/>
              </a:lnSpc>
              <a:buFont typeface="Wingdings" pitchFamily="2" charset="2"/>
              <a:buChar char="v"/>
            </a:pPr>
            <a:r>
              <a:rPr lang="en-US" sz="2800" b="1" dirty="0" smtClean="0"/>
              <a:t>A white cat climbs into the tree. How do you get </a:t>
            </a:r>
            <a:r>
              <a:rPr lang="en-US" sz="2800" b="1" dirty="0" smtClean="0"/>
              <a:t>off?</a:t>
            </a:r>
          </a:p>
          <a:p>
            <a:pPr marR="0" algn="ctr">
              <a:lnSpc>
                <a:spcPct val="90000"/>
              </a:lnSpc>
            </a:pPr>
            <a:endParaRPr lang="pt-BR" sz="2800" b="1" dirty="0" smtClean="0"/>
          </a:p>
          <a:p>
            <a:pPr marR="0" algn="ctr">
              <a:lnSpc>
                <a:spcPct val="90000"/>
              </a:lnSpc>
              <a:buFont typeface="Wingdings" pitchFamily="2" charset="2"/>
              <a:buChar char="v"/>
            </a:pPr>
            <a:r>
              <a:rPr lang="pt-BR" sz="2800" b="1" dirty="0" smtClean="0"/>
              <a:t>O </a:t>
            </a:r>
            <a:r>
              <a:rPr lang="pt-BR" sz="2800" b="1" dirty="0" smtClean="0"/>
              <a:t>pisică albă se urcă în pom. Cum se dă jos?</a:t>
            </a:r>
            <a:br>
              <a:rPr lang="pt-BR" sz="2800" b="1" dirty="0" smtClean="0"/>
            </a:br>
            <a:r>
              <a:rPr lang="pt-BR" sz="2800" dirty="0" smtClean="0"/>
              <a:t/>
            </a:r>
            <a:br>
              <a:rPr lang="pt-BR" sz="2800" dirty="0" smtClean="0"/>
            </a:br>
            <a:endParaRPr lang="pt-BR" sz="2800" dirty="0" smtClean="0"/>
          </a:p>
          <a:p>
            <a:pPr marR="0" algn="ctr">
              <a:lnSpc>
                <a:spcPct val="90000"/>
              </a:lnSpc>
            </a:pPr>
            <a:endParaRPr lang="pt-BR" sz="2800" dirty="0" smtClean="0"/>
          </a:p>
          <a:p>
            <a:pPr marR="0" algn="ctr">
              <a:lnSpc>
                <a:spcPct val="90000"/>
              </a:lnSpc>
            </a:pPr>
            <a:endParaRPr lang="pt-BR" sz="2800" dirty="0" smtClean="0"/>
          </a:p>
          <a:p>
            <a:pPr marR="0" algn="ctr">
              <a:lnSpc>
                <a:spcPct val="90000"/>
              </a:lnSpc>
            </a:pPr>
            <a:endParaRPr lang="pt-BR" sz="2800" dirty="0" smtClean="0"/>
          </a:p>
        </p:txBody>
      </p:sp>
      <p:pic>
        <p:nvPicPr>
          <p:cNvPr id="4" name="Picture 3" descr="download (4).jpg"/>
          <p:cNvPicPr>
            <a:picLocks noChangeAspect="1"/>
          </p:cNvPicPr>
          <p:nvPr/>
        </p:nvPicPr>
        <p:blipFill>
          <a:blip r:embed="rId2"/>
          <a:stretch>
            <a:fillRect/>
          </a:stretch>
        </p:blipFill>
        <p:spPr>
          <a:xfrm>
            <a:off x="4328400" y="4398345"/>
            <a:ext cx="2800014" cy="2103120"/>
          </a:xfrm>
          <a:prstGeom prst="rect">
            <a:avLst/>
          </a:prstGeom>
          <a:ln w="88900" cap="sq" cmpd="thickThin">
            <a:solidFill>
              <a:schemeClr val="tx1"/>
            </a:solidFill>
            <a:prstDash val="solid"/>
            <a:miter lim="800000"/>
          </a:ln>
          <a:effectLst>
            <a:innerShdw blurRad="76200">
              <a:srgbClr val="000000"/>
            </a:innerShdw>
          </a:effectLst>
        </p:spPr>
      </p:pic>
      <p:sp>
        <p:nvSpPr>
          <p:cNvPr id="5" name="Notched Right Arrow 4"/>
          <p:cNvSpPr/>
          <p:nvPr/>
        </p:nvSpPr>
        <p:spPr>
          <a:xfrm>
            <a:off x="1023582" y="5076967"/>
            <a:ext cx="2961564" cy="114641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Left Arrow 5"/>
          <p:cNvSpPr/>
          <p:nvPr/>
        </p:nvSpPr>
        <p:spPr>
          <a:xfrm rot="2481163">
            <a:off x="8120418" y="4333165"/>
            <a:ext cx="1883391" cy="2647665"/>
          </a:xfrm>
          <a:prstGeom prst="curvedLeftArrow">
            <a:avLst/>
          </a:prstGeom>
          <a:solidFill>
            <a:srgbClr val="33D3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p:cTn id="7" dur="5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717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anim calcmode="lin" valueType="num">
                                      <p:cBhvr>
                                        <p:cTn id="16"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17" dur="5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18" dur="500" fill="hold"/>
                                        <p:tgtEl>
                                          <p:spTgt spid="7171">
                                            <p:txEl>
                                              <p:pRg st="4" end="4"/>
                                            </p:txEl>
                                          </p:spTgt>
                                        </p:tgtEl>
                                        <p:attrNameLst>
                                          <p:attrName>style.rotation</p:attrName>
                                        </p:attrNameLst>
                                      </p:cBhvr>
                                      <p:tavLst>
                                        <p:tav tm="0">
                                          <p:val>
                                            <p:fltVal val="360"/>
                                          </p:val>
                                        </p:tav>
                                        <p:tav tm="100000">
                                          <p:val>
                                            <p:fltVal val="0"/>
                                          </p:val>
                                        </p:tav>
                                      </p:tavLst>
                                    </p:anim>
                                    <p:animEffect transition="in" filter="fade">
                                      <p:cBhvr>
                                        <p:cTn id="19" dur="500"/>
                                        <p:tgtEl>
                                          <p:spTgt spid="717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21600000">
                                      <p:cBhvr>
                                        <p:cTn id="3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9726"/>
            <a:ext cx="10261600" cy="3470275"/>
          </a:xfrm>
        </p:spPr>
        <p:txBody>
          <a:bodyPr>
            <a:normAutofit/>
          </a:bodyPr>
          <a:lstStyle/>
          <a:p>
            <a:pPr algn="ctr" fontAlgn="auto">
              <a:spcAft>
                <a:spcPts val="0"/>
              </a:spcAft>
              <a:defRPr/>
            </a:pPr>
            <a:r>
              <a:rPr lang="en-US" sz="3600" b="1" dirty="0" smtClean="0">
                <a:solidFill>
                  <a:srgbClr val="FFFF00"/>
                </a:solidFill>
              </a:rPr>
              <a:t>„Motivating the </a:t>
            </a:r>
            <a:r>
              <a:rPr lang="ro-RO" sz="3600" b="1" dirty="0" smtClean="0">
                <a:solidFill>
                  <a:srgbClr val="FFFF00"/>
                </a:solidFill>
              </a:rPr>
              <a:t>L</a:t>
            </a:r>
            <a:r>
              <a:rPr lang="en-US" sz="3600" b="1" dirty="0" smtClean="0">
                <a:solidFill>
                  <a:srgbClr val="FFFF00"/>
                </a:solidFill>
              </a:rPr>
              <a:t>earning </a:t>
            </a:r>
            <a:r>
              <a:rPr lang="ro-RO" sz="3600" b="1" dirty="0" smtClean="0">
                <a:solidFill>
                  <a:srgbClr val="FFFF00"/>
                </a:solidFill>
              </a:rPr>
              <a:t>E</a:t>
            </a:r>
            <a:r>
              <a:rPr lang="en-US" sz="3600" b="1" dirty="0" err="1" smtClean="0">
                <a:solidFill>
                  <a:srgbClr val="FFFF00"/>
                </a:solidFill>
              </a:rPr>
              <a:t>ngine</a:t>
            </a:r>
            <a:r>
              <a:rPr lang="en-US" sz="3600" b="1" dirty="0" smtClean="0">
                <a:solidFill>
                  <a:srgbClr val="FFFF00"/>
                </a:solidFill>
              </a:rPr>
              <a:t> to </a:t>
            </a:r>
            <a:r>
              <a:rPr lang="ro-RO" sz="3600" b="1" dirty="0" smtClean="0">
                <a:solidFill>
                  <a:srgbClr val="FFFF00"/>
                </a:solidFill>
              </a:rPr>
              <a:t>I</a:t>
            </a:r>
            <a:r>
              <a:rPr lang="en-US" sz="3600" b="1" dirty="0" err="1" smtClean="0">
                <a:solidFill>
                  <a:srgbClr val="FFFF00"/>
                </a:solidFill>
              </a:rPr>
              <a:t>ncrease</a:t>
            </a:r>
            <a:r>
              <a:rPr lang="en-US" sz="3600" b="1" dirty="0" smtClean="0">
                <a:solidFill>
                  <a:srgbClr val="FFFF00"/>
                </a:solidFill>
              </a:rPr>
              <a:t> </a:t>
            </a:r>
            <a:r>
              <a:rPr lang="ro-RO" sz="3600" b="1" dirty="0" smtClean="0">
                <a:solidFill>
                  <a:srgbClr val="FFFF00"/>
                </a:solidFill>
              </a:rPr>
              <a:t>S</a:t>
            </a:r>
            <a:r>
              <a:rPr lang="en-US" sz="3600" b="1" dirty="0" err="1" smtClean="0">
                <a:solidFill>
                  <a:srgbClr val="FFFF00"/>
                </a:solidFill>
              </a:rPr>
              <a:t>tudent's</a:t>
            </a:r>
            <a:r>
              <a:rPr lang="en-US" sz="3600" b="1" dirty="0" smtClean="0">
                <a:solidFill>
                  <a:srgbClr val="FFFF00"/>
                </a:solidFill>
              </a:rPr>
              <a:t> </a:t>
            </a:r>
            <a:r>
              <a:rPr lang="ro-RO" sz="3600" b="1" dirty="0" smtClean="0">
                <a:solidFill>
                  <a:srgbClr val="FFFF00"/>
                </a:solidFill>
              </a:rPr>
              <a:t>S</a:t>
            </a:r>
            <a:r>
              <a:rPr lang="en-US" sz="3600" b="1" dirty="0" err="1" smtClean="0">
                <a:solidFill>
                  <a:srgbClr val="FFFF00"/>
                </a:solidFill>
              </a:rPr>
              <a:t>chool</a:t>
            </a:r>
            <a:r>
              <a:rPr lang="en-US" sz="3600" b="1" dirty="0" smtClean="0">
                <a:solidFill>
                  <a:srgbClr val="FFFF00"/>
                </a:solidFill>
              </a:rPr>
              <a:t>, </a:t>
            </a:r>
            <a:r>
              <a:rPr lang="ro-RO" sz="3600" b="1" dirty="0" smtClean="0">
                <a:solidFill>
                  <a:srgbClr val="FFFF00"/>
                </a:solidFill>
              </a:rPr>
              <a:t>P</a:t>
            </a:r>
            <a:r>
              <a:rPr lang="en-US" sz="3600" b="1" dirty="0" err="1" smtClean="0">
                <a:solidFill>
                  <a:srgbClr val="FFFF00"/>
                </a:solidFill>
              </a:rPr>
              <a:t>rofessional</a:t>
            </a:r>
            <a:r>
              <a:rPr lang="en-US" sz="3600" b="1" dirty="0" smtClean="0">
                <a:solidFill>
                  <a:srgbClr val="FFFF00"/>
                </a:solidFill>
              </a:rPr>
              <a:t> and </a:t>
            </a:r>
            <a:r>
              <a:rPr lang="ro-RO" sz="3600" b="1" dirty="0" smtClean="0">
                <a:solidFill>
                  <a:srgbClr val="FFFF00"/>
                </a:solidFill>
              </a:rPr>
              <a:t>S</a:t>
            </a:r>
            <a:r>
              <a:rPr lang="en-US" sz="3600" b="1" dirty="0" err="1" smtClean="0">
                <a:solidFill>
                  <a:srgbClr val="FFFF00"/>
                </a:solidFill>
              </a:rPr>
              <a:t>ocial</a:t>
            </a:r>
            <a:r>
              <a:rPr lang="en-US" sz="3600" b="1" dirty="0" smtClean="0">
                <a:solidFill>
                  <a:srgbClr val="FFFF00"/>
                </a:solidFill>
              </a:rPr>
              <a:t> </a:t>
            </a:r>
            <a:r>
              <a:rPr lang="ro-RO" sz="3600" b="1" dirty="0" smtClean="0">
                <a:solidFill>
                  <a:srgbClr val="FFFF00"/>
                </a:solidFill>
              </a:rPr>
              <a:t>S</a:t>
            </a:r>
            <a:r>
              <a:rPr lang="en-US" sz="3600" b="1" dirty="0" err="1" smtClean="0">
                <a:solidFill>
                  <a:srgbClr val="FFFF00"/>
                </a:solidFill>
              </a:rPr>
              <a:t>uccess</a:t>
            </a:r>
            <a:r>
              <a:rPr lang="en-US" sz="3600" b="1" dirty="0" smtClean="0">
                <a:solidFill>
                  <a:srgbClr val="FFFF00"/>
                </a:solidFill>
              </a:rPr>
              <a:t> and </a:t>
            </a:r>
            <a:r>
              <a:rPr lang="ro-RO" sz="3600" b="1" dirty="0" smtClean="0">
                <a:solidFill>
                  <a:srgbClr val="FFFF00"/>
                </a:solidFill>
              </a:rPr>
              <a:t>R</a:t>
            </a:r>
            <a:r>
              <a:rPr lang="en-US" sz="3600" b="1" dirty="0" smtClean="0">
                <a:solidFill>
                  <a:srgbClr val="FFFF00"/>
                </a:solidFill>
              </a:rPr>
              <a:t>educe </a:t>
            </a:r>
            <a:r>
              <a:rPr lang="ro-RO" sz="3600" b="1" dirty="0" smtClean="0">
                <a:solidFill>
                  <a:srgbClr val="FFFF00"/>
                </a:solidFill>
              </a:rPr>
              <a:t>A</a:t>
            </a:r>
            <a:r>
              <a:rPr lang="en-US" sz="3600" b="1" dirty="0" err="1" smtClean="0">
                <a:solidFill>
                  <a:srgbClr val="FFFF00"/>
                </a:solidFill>
              </a:rPr>
              <a:t>bsenteeism</a:t>
            </a:r>
            <a:r>
              <a:rPr lang="en-US" sz="3600" b="1" dirty="0" smtClean="0">
                <a:solidFill>
                  <a:srgbClr val="FFFF00"/>
                </a:solidFill>
              </a:rPr>
              <a:t> </a:t>
            </a:r>
            <a:r>
              <a:rPr lang="en-US" sz="3600" dirty="0" smtClean="0">
                <a:solidFill>
                  <a:srgbClr val="FFFF00"/>
                </a:solidFill>
              </a:rPr>
              <a:t>“</a:t>
            </a:r>
            <a:r>
              <a:rPr lang="ro-RO" sz="3200" dirty="0" smtClean="0">
                <a:solidFill>
                  <a:srgbClr val="FFFF00"/>
                </a:solidFill>
              </a:rPr>
              <a:t/>
            </a:r>
            <a:br>
              <a:rPr lang="ro-RO" sz="3200" dirty="0" smtClean="0">
                <a:solidFill>
                  <a:srgbClr val="FFFF00"/>
                </a:solidFill>
              </a:rPr>
            </a:br>
            <a:r>
              <a:rPr lang="ro-RO" sz="3100" dirty="0" smtClean="0"/>
              <a:t/>
            </a:r>
            <a:br>
              <a:rPr lang="ro-RO" sz="3100" dirty="0" smtClean="0"/>
            </a:br>
            <a:r>
              <a:rPr lang="ro-RO" sz="3100" dirty="0" smtClean="0"/>
              <a:t/>
            </a:r>
            <a:br>
              <a:rPr lang="ro-RO" sz="3100" dirty="0" smtClean="0"/>
            </a:br>
            <a:r>
              <a:rPr lang="en-US" sz="3100" b="1" dirty="0" smtClean="0"/>
              <a:t> </a:t>
            </a:r>
            <a:r>
              <a:rPr lang="bg-BG" sz="3100" b="1" dirty="0" smtClean="0"/>
              <a:t>№ </a:t>
            </a:r>
            <a:r>
              <a:rPr lang="ro-RO" sz="3200" b="1" dirty="0" smtClean="0"/>
              <a:t>2019-1-RO01-KA229-063851_1</a:t>
            </a:r>
            <a:endParaRPr lang="en-US" b="1" dirty="0"/>
          </a:p>
        </p:txBody>
      </p:sp>
      <p:sp>
        <p:nvSpPr>
          <p:cNvPr id="6147" name="Subtitle 2"/>
          <p:cNvSpPr>
            <a:spLocks noGrp="1"/>
          </p:cNvSpPr>
          <p:nvPr>
            <p:ph type="subTitle" idx="1"/>
          </p:nvPr>
        </p:nvSpPr>
        <p:spPr>
          <a:xfrm>
            <a:off x="2336801" y="3962400"/>
            <a:ext cx="8786284" cy="2438400"/>
          </a:xfrm>
        </p:spPr>
        <p:txBody>
          <a:bodyPr/>
          <a:lstStyle/>
          <a:p>
            <a:pPr marR="0"/>
            <a:r>
              <a:rPr lang="ro-RO" b="1" dirty="0" smtClean="0"/>
              <a:t>2019-2021</a:t>
            </a:r>
          </a:p>
          <a:p>
            <a:pPr marR="0"/>
            <a:r>
              <a:rPr lang="en-US" b="1" dirty="0" smtClean="0"/>
              <a:t>Secondary school</a:t>
            </a:r>
            <a:br>
              <a:rPr lang="en-US" b="1" dirty="0" smtClean="0"/>
            </a:br>
            <a:r>
              <a:rPr lang="en-US" b="1" dirty="0" smtClean="0"/>
              <a:t>"PROF. UNIV. DR. ION STOIA”</a:t>
            </a:r>
          </a:p>
        </p:txBody>
      </p:sp>
      <p:pic>
        <p:nvPicPr>
          <p:cNvPr id="4" name="Image 1"/>
          <p:cNvPicPr>
            <a:picLocks/>
          </p:cNvPicPr>
          <p:nvPr/>
        </p:nvPicPr>
        <p:blipFill>
          <a:blip r:embed="rId2"/>
          <a:srcRect/>
          <a:stretch>
            <a:fillRect/>
          </a:stretch>
        </p:blipFill>
        <p:spPr bwMode="auto">
          <a:xfrm>
            <a:off x="0" y="5381625"/>
            <a:ext cx="4572000" cy="14763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0" y="0"/>
            <a:ext cx="1498600" cy="21224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7">
                                            <p:txEl>
                                              <p:pRg st="0" end="0"/>
                                            </p:txEl>
                                          </p:spTgt>
                                        </p:tgtEl>
                                        <p:attrNameLst>
                                          <p:attrName>style.visibility</p:attrName>
                                        </p:attrNameLst>
                                      </p:cBhvr>
                                      <p:to>
                                        <p:strVal val="visible"/>
                                      </p:to>
                                    </p:set>
                                    <p:anim calcmode="lin" valueType="num">
                                      <p:cBhvr additive="base">
                                        <p:cTn id="28"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147">
                                            <p:txEl>
                                              <p:pRg st="1" end="1"/>
                                            </p:txEl>
                                          </p:spTgt>
                                        </p:tgtEl>
                                        <p:attrNameLst>
                                          <p:attrName>style.visibility</p:attrName>
                                        </p:attrNameLst>
                                      </p:cBhvr>
                                      <p:to>
                                        <p:strVal val="visible"/>
                                      </p:to>
                                    </p:set>
                                    <p:anim calcmode="lin" valueType="num">
                                      <p:cBhvr additive="base">
                                        <p:cTn id="32"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pt-BR" sz="3200" dirty="0" smtClean="0"/>
          </a:p>
          <a:p>
            <a:r>
              <a:rPr lang="pt-BR" sz="3200" dirty="0" smtClean="0"/>
              <a:t>Answer: White.</a:t>
            </a:r>
          </a:p>
          <a:p>
            <a:endParaRPr lang="pt-BR" sz="3200" dirty="0" smtClean="0"/>
          </a:p>
          <a:p>
            <a:endParaRPr lang="pt-BR" sz="3200" dirty="0" smtClean="0"/>
          </a:p>
          <a:p>
            <a:endParaRPr lang="pt-BR" sz="3200" dirty="0" smtClean="0"/>
          </a:p>
          <a:p>
            <a:endParaRPr lang="pt-BR" sz="3200" dirty="0" smtClean="0"/>
          </a:p>
          <a:p>
            <a:r>
              <a:rPr lang="pt-BR" sz="3200" dirty="0" smtClean="0"/>
              <a:t>Răspuns</a:t>
            </a:r>
            <a:r>
              <a:rPr lang="pt-BR" sz="3200" dirty="0" smtClean="0"/>
              <a:t>: Albă.</a:t>
            </a:r>
            <a:endParaRPr lang="en-US" sz="3200"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92500" lnSpcReduction="10000"/>
          </a:bodyPr>
          <a:lstStyle/>
          <a:p>
            <a:pPr marL="274320" indent="-274320" algn="ctr" fontAlgn="auto">
              <a:spcAft>
                <a:spcPts val="0"/>
              </a:spcAft>
              <a:buClr>
                <a:schemeClr val="accent3"/>
              </a:buClr>
              <a:buFont typeface="Wingdings 2"/>
              <a:buChar char=""/>
              <a:defRPr/>
            </a:pPr>
            <a:endParaRPr lang="en-US" sz="3200" b="1" dirty="0" smtClean="0"/>
          </a:p>
          <a:p>
            <a:pPr marL="274320" indent="-274320" algn="ctr">
              <a:buClr>
                <a:schemeClr val="accent3"/>
              </a:buClr>
              <a:buFont typeface="Wingdings 2"/>
              <a:buChar char=""/>
              <a:defRPr/>
            </a:pPr>
            <a:r>
              <a:rPr lang="en-US" sz="3200" b="1" dirty="0" smtClean="0"/>
              <a:t>In the Mediterranean, tourism is a </a:t>
            </a:r>
            <a:r>
              <a:rPr lang="en-US" sz="3200" b="1" dirty="0" smtClean="0"/>
              <a:t>Big </a:t>
            </a:r>
            <a:r>
              <a:rPr lang="en-US" sz="3200" b="1" dirty="0" smtClean="0"/>
              <a:t>bang</a:t>
            </a:r>
            <a:r>
              <a:rPr lang="en-US" sz="3200" b="1" dirty="0" smtClean="0"/>
              <a:t>.</a:t>
            </a:r>
          </a:p>
          <a:p>
            <a:pPr marL="274320" indent="-274320" algn="ctr">
              <a:buClr>
                <a:schemeClr val="accent3"/>
              </a:buClr>
              <a:buFont typeface="Wingdings 2"/>
              <a:buChar char=""/>
              <a:defRPr/>
            </a:pPr>
            <a:r>
              <a:rPr lang="en-US" sz="3200" b="1" dirty="0" smtClean="0"/>
              <a:t> </a:t>
            </a:r>
            <a:r>
              <a:rPr lang="en-US" sz="3200" b="1" dirty="0" smtClean="0"/>
              <a:t>Why doesn't Macedonia develop its coastal tourism?</a:t>
            </a:r>
          </a:p>
          <a:p>
            <a:pPr marL="274320" indent="-274320" algn="ctr" fontAlgn="auto">
              <a:spcAft>
                <a:spcPts val="0"/>
              </a:spcAft>
              <a:buClr>
                <a:schemeClr val="accent3"/>
              </a:buClr>
              <a:buFont typeface="Wingdings 2"/>
              <a:buChar char=""/>
              <a:defRPr/>
            </a:pPr>
            <a:endParaRPr lang="en-US" sz="3200" b="1" dirty="0" smtClean="0"/>
          </a:p>
          <a:p>
            <a:pPr marL="274320" indent="-274320" algn="ctr" fontAlgn="auto">
              <a:spcAft>
                <a:spcPts val="0"/>
              </a:spcAft>
              <a:buClr>
                <a:schemeClr val="accent3"/>
              </a:buClr>
              <a:buFont typeface="Wingdings 2"/>
              <a:buChar char=""/>
              <a:defRPr/>
            </a:pPr>
            <a:endParaRPr lang="en-US" sz="3200" b="1" dirty="0" smtClean="0"/>
          </a:p>
          <a:p>
            <a:pPr marL="274320" indent="-274320" algn="ctr" fontAlgn="auto">
              <a:spcAft>
                <a:spcPts val="0"/>
              </a:spcAft>
              <a:buClr>
                <a:schemeClr val="accent3"/>
              </a:buClr>
              <a:buFont typeface="Wingdings 2"/>
              <a:buChar char=""/>
              <a:defRPr/>
            </a:pPr>
            <a:endParaRPr lang="en-US" sz="3200" b="1" dirty="0" smtClean="0"/>
          </a:p>
          <a:p>
            <a:pPr marL="274320" indent="-274320" algn="ctr" fontAlgn="auto">
              <a:spcAft>
                <a:spcPts val="0"/>
              </a:spcAft>
              <a:buClr>
                <a:schemeClr val="accent3"/>
              </a:buClr>
              <a:buFont typeface="Wingdings 2"/>
              <a:buChar char=""/>
              <a:defRPr/>
            </a:pPr>
            <a:endParaRPr lang="en-US" sz="3200" b="1" dirty="0" smtClean="0"/>
          </a:p>
          <a:p>
            <a:pPr marL="274320" indent="-274320" algn="ctr" fontAlgn="auto">
              <a:spcAft>
                <a:spcPts val="0"/>
              </a:spcAft>
              <a:buClr>
                <a:schemeClr val="accent3"/>
              </a:buClr>
              <a:buFont typeface="Wingdings 2"/>
              <a:buChar char=""/>
              <a:defRPr/>
            </a:pPr>
            <a:r>
              <a:rPr lang="en-US" sz="3200" b="1" dirty="0" smtClean="0"/>
              <a:t>La Mare</a:t>
            </a:r>
            <a:r>
              <a:rPr lang="ro-RO" sz="3200" b="1" dirty="0" smtClean="0"/>
              <a:t>a</a:t>
            </a:r>
            <a:r>
              <a:rPr lang="en-US" sz="3200" b="1" dirty="0" smtClean="0"/>
              <a:t> </a:t>
            </a:r>
            <a:r>
              <a:rPr lang="ro-RO" sz="3200" b="1" dirty="0" smtClean="0"/>
              <a:t>Mediterană</a:t>
            </a:r>
            <a:r>
              <a:rPr lang="en-US" sz="3200" b="1" dirty="0" smtClean="0"/>
              <a:t> </a:t>
            </a:r>
            <a:r>
              <a:rPr lang="en-US" sz="3200" b="1" dirty="0" err="1" smtClean="0"/>
              <a:t>turismul</a:t>
            </a:r>
            <a:r>
              <a:rPr lang="en-US" sz="3200" b="1" dirty="0" smtClean="0"/>
              <a:t> </a:t>
            </a:r>
            <a:r>
              <a:rPr lang="en-US" sz="3200" b="1" dirty="0" err="1" smtClean="0"/>
              <a:t>este</a:t>
            </a:r>
            <a:r>
              <a:rPr lang="en-US" sz="3200" b="1" dirty="0" smtClean="0"/>
              <a:t> un Big-bang. </a:t>
            </a:r>
          </a:p>
          <a:p>
            <a:pPr marL="274320" indent="-274320" algn="ctr" fontAlgn="auto">
              <a:spcAft>
                <a:spcPts val="0"/>
              </a:spcAft>
              <a:buClr>
                <a:schemeClr val="accent3"/>
              </a:buClr>
              <a:buFont typeface="Wingdings 2"/>
              <a:buChar char=""/>
              <a:defRPr/>
            </a:pPr>
            <a:r>
              <a:rPr lang="en-US" sz="3200" b="1" dirty="0" smtClean="0"/>
              <a:t>De </a:t>
            </a:r>
            <a:r>
              <a:rPr lang="en-US" sz="3200" b="1" dirty="0" err="1" smtClean="0"/>
              <a:t>ce</a:t>
            </a:r>
            <a:r>
              <a:rPr lang="en-US" sz="3200" b="1" dirty="0" smtClean="0"/>
              <a:t> nu</a:t>
            </a:r>
            <a:r>
              <a:rPr lang="ro-RO" sz="3200" b="1" dirty="0" smtClean="0"/>
              <a:t> </a:t>
            </a:r>
            <a:r>
              <a:rPr lang="ro-RO" sz="3200" b="1" dirty="0" smtClean="0"/>
              <a:t>își dezvoltă turismul litoral Macedonia?.</a:t>
            </a:r>
          </a:p>
          <a:p>
            <a:pPr marL="274320" indent="-274320" algn="ctr" fontAlgn="auto">
              <a:spcAft>
                <a:spcPts val="0"/>
              </a:spcAft>
              <a:buClr>
                <a:schemeClr val="accent3"/>
              </a:buClr>
              <a:buFont typeface="Wingdings 2"/>
              <a:buChar char=""/>
              <a:defRPr/>
            </a:pPr>
            <a:endParaRPr lang="ro-RO" sz="3200" dirty="0" smtClean="0"/>
          </a:p>
          <a:p>
            <a:pPr marL="274320" indent="-274320" algn="ctr" fontAlgn="auto">
              <a:spcAft>
                <a:spcPts val="0"/>
              </a:spcAft>
              <a:buClr>
                <a:schemeClr val="accent3"/>
              </a:buClr>
              <a:buFont typeface="Wingdings 2"/>
              <a:buNone/>
              <a:defRPr/>
            </a:pPr>
            <a:endParaRPr lang="ro-RO" sz="3200" dirty="0" smtClean="0"/>
          </a:p>
        </p:txBody>
      </p:sp>
      <p:pic>
        <p:nvPicPr>
          <p:cNvPr id="9219" name="Picture 5" descr="IMG_20191101_125311.jpg"/>
          <p:cNvPicPr>
            <a:picLocks noChangeAspect="1"/>
          </p:cNvPicPr>
          <p:nvPr/>
        </p:nvPicPr>
        <p:blipFill>
          <a:blip r:embed="rId2"/>
          <a:stretch>
            <a:fillRect/>
          </a:stretch>
        </p:blipFill>
        <p:spPr bwMode="auto">
          <a:xfrm>
            <a:off x="5249111" y="3442412"/>
            <a:ext cx="2997200" cy="1976414"/>
          </a:xfrm>
          <a:prstGeom prst="rect">
            <a:avLst/>
          </a:prstGeom>
          <a:noFill/>
          <a:ln w="9525">
            <a:solidFill>
              <a:schemeClr val="accent2"/>
            </a:solidFill>
            <a:miter lim="800000"/>
            <a:headEnd/>
            <a:tailEnd/>
          </a:ln>
        </p:spPr>
      </p:pic>
      <p:sp>
        <p:nvSpPr>
          <p:cNvPr id="9220" name="Rectangle 2"/>
          <p:cNvSpPr>
            <a:spLocks noGrp="1" noChangeArrowheads="1"/>
          </p:cNvSpPr>
          <p:nvPr>
            <p:ph type="title"/>
          </p:nvPr>
        </p:nvSpPr>
        <p:spPr/>
        <p:txBody>
          <a:bodyPr/>
          <a:lstStyle/>
          <a:p>
            <a:pPr algn="ctr"/>
            <a:r>
              <a:rPr lang="en-US" sz="4000" b="1" dirty="0" smtClean="0"/>
              <a:t>9 EASY QUESTION BUT WITH LOGICAL TRAPS</a:t>
            </a:r>
            <a:endParaRPr lang="ro-RO" dirty="0" smtClean="0">
              <a:solidFill>
                <a:srgbClr val="FF0000"/>
              </a:solidFill>
            </a:endParaRPr>
          </a:p>
        </p:txBody>
      </p:sp>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7" end="7"/>
                                            </p:txEl>
                                          </p:spTgt>
                                        </p:tgtEl>
                                        <p:attrNameLst>
                                          <p:attrName>style.visibility</p:attrName>
                                        </p:attrNameLst>
                                      </p:cBhvr>
                                      <p:to>
                                        <p:strVal val="visible"/>
                                      </p:to>
                                    </p:set>
                                    <p:animEffect transition="in" filter="box(in)">
                                      <p:cBhvr>
                                        <p:cTn id="7" dur="500"/>
                                        <p:tgtEl>
                                          <p:spTgt spid="1126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8" end="8"/>
                                            </p:txEl>
                                          </p:spTgt>
                                        </p:tgtEl>
                                        <p:attrNameLst>
                                          <p:attrName>style.visibility</p:attrName>
                                        </p:attrNameLst>
                                      </p:cBhvr>
                                      <p:to>
                                        <p:strVal val="visible"/>
                                      </p:to>
                                    </p:set>
                                    <p:animEffect transition="in" filter="box(in)">
                                      <p:cBhvr>
                                        <p:cTn id="12" dur="500"/>
                                        <p:tgtEl>
                                          <p:spTgt spid="1126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box(in)">
                                      <p:cBhvr>
                                        <p:cTn id="17" dur="5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box(in)">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plus(in)">
                                      <p:cBhvr>
                                        <p:cTn id="2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Answer: </a:t>
            </a:r>
            <a:r>
              <a:rPr lang="en-US" b="1" dirty="0" smtClean="0"/>
              <a:t>Macedonia has no opening to the </a:t>
            </a:r>
            <a:r>
              <a:rPr lang="en-US" b="1" dirty="0" smtClean="0"/>
              <a:t>sea.</a:t>
            </a:r>
          </a:p>
          <a:p>
            <a:pPr>
              <a:buNone/>
            </a:pPr>
            <a:endParaRPr lang="en-US" b="1" dirty="0" smtClean="0"/>
          </a:p>
          <a:p>
            <a:r>
              <a:rPr lang="it-IT" b="1" dirty="0" smtClean="0"/>
              <a:t>Raspuns: </a:t>
            </a:r>
            <a:r>
              <a:rPr lang="it-IT" b="1" dirty="0" smtClean="0"/>
              <a:t>Macedonia nu are deschidere la </a:t>
            </a:r>
            <a:r>
              <a:rPr lang="it-IT" b="1" dirty="0" smtClean="0"/>
              <a:t>mare.</a:t>
            </a:r>
            <a:endParaRPr lang="en-US" b="1" dirty="0"/>
          </a:p>
        </p:txBody>
      </p:sp>
      <p:pic>
        <p:nvPicPr>
          <p:cNvPr id="4" name="Picture 3" descr="download (6).jpg"/>
          <p:cNvPicPr>
            <a:picLocks noChangeAspect="1"/>
          </p:cNvPicPr>
          <p:nvPr/>
        </p:nvPicPr>
        <p:blipFill>
          <a:blip r:embed="rId2"/>
          <a:stretch>
            <a:fillRect/>
          </a:stretch>
        </p:blipFill>
        <p:spPr>
          <a:xfrm>
            <a:off x="4234714" y="4006328"/>
            <a:ext cx="3017520" cy="2260229"/>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plus(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a:r>
              <a:rPr lang="en-US" sz="4800" b="1" dirty="0" smtClean="0"/>
              <a:t>10 EASY QUESTION BUT WITH LOGICAL TRAPS</a:t>
            </a:r>
            <a:endParaRPr lang="ro-RO" sz="4800" b="1" dirty="0" smtClean="0">
              <a:solidFill>
                <a:srgbClr val="FF0000"/>
              </a:solidFill>
            </a:endParaRPr>
          </a:p>
        </p:txBody>
      </p:sp>
      <p:sp>
        <p:nvSpPr>
          <p:cNvPr id="10243" name="Rectangle 3"/>
          <p:cNvSpPr>
            <a:spLocks noGrp="1" noChangeArrowheads="1"/>
          </p:cNvSpPr>
          <p:nvPr>
            <p:ph idx="1"/>
          </p:nvPr>
        </p:nvSpPr>
        <p:spPr/>
        <p:txBody>
          <a:bodyPr>
            <a:normAutofit/>
          </a:bodyPr>
          <a:lstStyle/>
          <a:p>
            <a:endParaRPr lang="ro-RO" dirty="0" smtClean="0"/>
          </a:p>
          <a:p>
            <a:pPr algn="ctr">
              <a:buFont typeface="Wingdings 2" pitchFamily="18" charset="2"/>
              <a:buNone/>
            </a:pPr>
            <a:r>
              <a:rPr lang="en-US" b="1" dirty="0" smtClean="0"/>
              <a:t>The highest mountain peak is Elbrus in Europe, it is 5462 m, do we allow the Serbs to climb it?</a:t>
            </a:r>
            <a:endParaRPr lang="en-US" b="1" dirty="0" smtClean="0"/>
          </a:p>
          <a:p>
            <a:pPr algn="ctr">
              <a:buFont typeface="Wingdings 2" pitchFamily="18" charset="2"/>
              <a:buNone/>
            </a:pPr>
            <a:endParaRPr lang="en-US" b="1" dirty="0" smtClean="0"/>
          </a:p>
          <a:p>
            <a:pPr algn="ctr">
              <a:buFont typeface="Wingdings 2" pitchFamily="18" charset="2"/>
              <a:buNone/>
            </a:pPr>
            <a:endParaRPr lang="en-US" b="1" dirty="0" smtClean="0"/>
          </a:p>
          <a:p>
            <a:pPr algn="ctr">
              <a:buFont typeface="Wingdings 2" pitchFamily="18" charset="2"/>
              <a:buNone/>
            </a:pPr>
            <a:r>
              <a:rPr lang="ro-RO" b="1" dirty="0" smtClean="0"/>
              <a:t>Cel </a:t>
            </a:r>
            <a:r>
              <a:rPr lang="ro-RO" b="1" dirty="0" smtClean="0"/>
              <a:t>mai înalt vârf- Elbrus din Europa este de 5462 m, ne permit sârbii să-l escaladăm?</a:t>
            </a:r>
            <a:endParaRPr lang="en-US" b="1" dirty="0" smtClean="0"/>
          </a:p>
          <a:p>
            <a:pPr algn="ctr">
              <a:buFont typeface="Wingdings 2" pitchFamily="18" charset="2"/>
              <a:buNone/>
            </a:pPr>
            <a:endParaRPr lang="en-US" b="1" dirty="0" smtClean="0"/>
          </a:p>
          <a:p>
            <a:pPr algn="ctr">
              <a:buFont typeface="Wingdings 2" pitchFamily="18" charset="2"/>
              <a:buNone/>
            </a:pPr>
            <a:endParaRPr lang="en-US" b="1" dirty="0" smtClean="0"/>
          </a:p>
          <a:p>
            <a:pPr algn="ctr">
              <a:buFont typeface="Wingdings 2" pitchFamily="18" charset="2"/>
              <a:buNone/>
            </a:pPr>
            <a:endParaRPr lang="en-US" b="1" dirty="0" smtClean="0"/>
          </a:p>
        </p:txBody>
      </p:sp>
      <p:pic>
        <p:nvPicPr>
          <p:cNvPr id="4" name="Picture 3"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smtClean="0"/>
          </a:p>
          <a:p>
            <a:r>
              <a:rPr lang="en-US" b="1" dirty="0" smtClean="0"/>
              <a:t>Answer: it is not in Serbia</a:t>
            </a:r>
          </a:p>
          <a:p>
            <a:endParaRPr lang="en-US" b="1" dirty="0" smtClean="0"/>
          </a:p>
          <a:p>
            <a:endParaRPr lang="en-US" b="1" dirty="0" smtClean="0"/>
          </a:p>
          <a:p>
            <a:endParaRPr lang="en-US" b="1" dirty="0" smtClean="0"/>
          </a:p>
          <a:p>
            <a:r>
              <a:rPr lang="en-US" b="1" dirty="0" smtClean="0"/>
              <a:t>R</a:t>
            </a:r>
            <a:r>
              <a:rPr lang="ro-RO" b="1" dirty="0" smtClean="0"/>
              <a:t>ă</a:t>
            </a:r>
            <a:r>
              <a:rPr lang="en-US" b="1" dirty="0" err="1" smtClean="0"/>
              <a:t>spuns</a:t>
            </a:r>
            <a:r>
              <a:rPr lang="ro-RO" b="1" dirty="0" smtClean="0"/>
              <a:t>: nu este în Serbia</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31800" y="188914"/>
            <a:ext cx="11260667" cy="6362011"/>
          </a:xfrm>
        </p:spPr>
        <p:txBody>
          <a:bodyPr/>
          <a:lstStyle/>
          <a:p>
            <a:pPr algn="ctr"/>
            <a:r>
              <a:rPr lang="en-US" sz="4000" b="1" dirty="0" smtClean="0"/>
              <a:t>11 EASY QUESTION BUT WITH LOGICAL TRAPS</a:t>
            </a:r>
            <a:endParaRPr lang="ro-RO" sz="4000" dirty="0" smtClean="0">
              <a:solidFill>
                <a:srgbClr val="002060"/>
              </a:solidFill>
            </a:endParaRPr>
          </a:p>
        </p:txBody>
      </p:sp>
      <p:sp>
        <p:nvSpPr>
          <p:cNvPr id="14339" name="Rectangle 3"/>
          <p:cNvSpPr>
            <a:spLocks noGrp="1" noChangeArrowheads="1"/>
          </p:cNvSpPr>
          <p:nvPr>
            <p:ph idx="1"/>
          </p:nvPr>
        </p:nvSpPr>
        <p:spPr>
          <a:xfrm>
            <a:off x="609600" y="464024"/>
            <a:ext cx="10972800" cy="6060601"/>
          </a:xfrm>
        </p:spPr>
        <p:txBody>
          <a:bodyPr>
            <a:normAutofit/>
          </a:bodyPr>
          <a:lstStyle/>
          <a:p>
            <a:pPr marL="274320" indent="-274320" fontAlgn="auto">
              <a:spcAft>
                <a:spcPts val="0"/>
              </a:spcAft>
              <a:buClr>
                <a:schemeClr val="accent3"/>
              </a:buClr>
              <a:buNone/>
              <a:defRPr/>
            </a:pPr>
            <a:r>
              <a:rPr lang="vi-VN" b="1" dirty="0" smtClean="0"/>
              <a:t>Pot verişorii tăi să aibă o mătuşă comună pe care tu nu o ai? Cum? </a:t>
            </a:r>
            <a:endParaRPr lang="en-US" b="1" dirty="0" smtClean="0"/>
          </a:p>
          <a:p>
            <a:pPr marL="274320" indent="-274320" fontAlgn="auto">
              <a:spcAft>
                <a:spcPts val="0"/>
              </a:spcAft>
              <a:buClr>
                <a:schemeClr val="accent3"/>
              </a:buClr>
              <a:buNone/>
              <a:defRPr/>
            </a:pPr>
            <a:endParaRPr lang="en-US" b="1" dirty="0" smtClean="0">
              <a:solidFill>
                <a:srgbClr val="FF0000"/>
              </a:solidFill>
            </a:endParaRPr>
          </a:p>
          <a:p>
            <a:pPr marL="274320" indent="-274320" fontAlgn="auto">
              <a:spcAft>
                <a:spcPts val="0"/>
              </a:spcAft>
              <a:buClr>
                <a:schemeClr val="accent3"/>
              </a:buClr>
              <a:buNone/>
              <a:defRPr/>
            </a:pPr>
            <a:endParaRPr lang="en-US" b="1" dirty="0" smtClean="0">
              <a:solidFill>
                <a:srgbClr val="FF0000"/>
              </a:solidFill>
            </a:endParaRPr>
          </a:p>
          <a:p>
            <a:pPr marL="274320" indent="-274320" fontAlgn="auto">
              <a:spcAft>
                <a:spcPts val="0"/>
              </a:spcAft>
              <a:buClr>
                <a:schemeClr val="accent3"/>
              </a:buClr>
              <a:buNone/>
              <a:defRPr/>
            </a:pPr>
            <a:endParaRPr lang="en-US" b="1" dirty="0" smtClean="0">
              <a:solidFill>
                <a:srgbClr val="FF0000"/>
              </a:solidFill>
            </a:endParaRPr>
          </a:p>
          <a:p>
            <a:pPr marL="274320" indent="-274320" fontAlgn="auto">
              <a:spcAft>
                <a:spcPts val="0"/>
              </a:spcAft>
              <a:buClr>
                <a:schemeClr val="accent3"/>
              </a:buClr>
              <a:buNone/>
              <a:defRPr/>
            </a:pPr>
            <a:endParaRPr lang="en-US" b="1" dirty="0" smtClean="0">
              <a:solidFill>
                <a:srgbClr val="FF0000"/>
              </a:solidFill>
            </a:endParaRPr>
          </a:p>
          <a:p>
            <a:pPr marL="274320" indent="-274320" fontAlgn="auto">
              <a:spcAft>
                <a:spcPts val="0"/>
              </a:spcAft>
              <a:buClr>
                <a:schemeClr val="accent3"/>
              </a:buClr>
              <a:buNone/>
              <a:defRPr/>
            </a:pPr>
            <a:endParaRPr lang="en-US" b="1" dirty="0" smtClean="0">
              <a:solidFill>
                <a:srgbClr val="FF0000"/>
              </a:solidFill>
            </a:endParaRPr>
          </a:p>
          <a:p>
            <a:pPr marL="274320" indent="-274320" fontAlgn="auto">
              <a:spcAft>
                <a:spcPts val="0"/>
              </a:spcAft>
              <a:buClr>
                <a:schemeClr val="accent3"/>
              </a:buClr>
              <a:buNone/>
              <a:defRPr/>
            </a:pPr>
            <a:r>
              <a:rPr lang="en-US" b="1" dirty="0" smtClean="0"/>
              <a:t>Can </a:t>
            </a:r>
            <a:r>
              <a:rPr lang="en-US" b="1" dirty="0" smtClean="0"/>
              <a:t>your cousins have a common aunt you don't have? </a:t>
            </a:r>
            <a:endParaRPr lang="en-US" b="1" dirty="0" smtClean="0"/>
          </a:p>
          <a:p>
            <a:pPr marL="274320" indent="-274320" fontAlgn="auto">
              <a:spcAft>
                <a:spcPts val="0"/>
              </a:spcAft>
              <a:buClr>
                <a:schemeClr val="accent3"/>
              </a:buClr>
              <a:buNone/>
              <a:defRPr/>
            </a:pPr>
            <a:r>
              <a:rPr lang="en-US" b="1" dirty="0" smtClean="0"/>
              <a:t>How</a:t>
            </a:r>
            <a:r>
              <a:rPr lang="en-US" b="1" dirty="0" smtClean="0"/>
              <a:t>? </a:t>
            </a:r>
            <a:endParaRPr lang="ro-RO" b="1" dirty="0" smtClean="0"/>
          </a:p>
        </p:txBody>
      </p:sp>
      <p:pic>
        <p:nvPicPr>
          <p:cNvPr id="4" name="Picture 3"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204718" y="1637732"/>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animEffect transition="in" filter="plus(in)">
                                      <p:cBhvr>
                                        <p:cTn id="13" dur="2000"/>
                                        <p:tgtEl>
                                          <p:spTgt spid="14339">
                                            <p:txEl>
                                              <p:pRg st="6" end="6"/>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4339">
                                            <p:txEl>
                                              <p:pRg st="7" end="7"/>
                                            </p:txEl>
                                          </p:spTgt>
                                        </p:tgtEl>
                                        <p:attrNameLst>
                                          <p:attrName>style.visibility</p:attrName>
                                        </p:attrNameLst>
                                      </p:cBhvr>
                                      <p:to>
                                        <p:strVal val="visible"/>
                                      </p:to>
                                    </p:set>
                                    <p:animEffect transition="in" filter="plus(in)">
                                      <p:cBhvr>
                                        <p:cTn id="16" dur="20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Answer: Yes, my aunt is my </a:t>
            </a:r>
            <a:r>
              <a:rPr lang="en-US" b="1" dirty="0" smtClean="0"/>
              <a:t>mother</a:t>
            </a:r>
          </a:p>
          <a:p>
            <a:endParaRPr lang="en-US" b="1" dirty="0" smtClean="0"/>
          </a:p>
          <a:p>
            <a:endParaRPr lang="en-US" b="1" dirty="0" smtClean="0"/>
          </a:p>
          <a:p>
            <a:endParaRPr lang="en-US" b="1" dirty="0" smtClean="0"/>
          </a:p>
          <a:p>
            <a:endParaRPr lang="en-US" b="1" dirty="0" smtClean="0"/>
          </a:p>
          <a:p>
            <a:endParaRPr lang="en-US" b="1" dirty="0" smtClean="0"/>
          </a:p>
          <a:p>
            <a:r>
              <a:rPr lang="vi-VN" b="1" dirty="0" smtClean="0"/>
              <a:t>Răspuns: Da, mătușa comună este chiar mama mea</a:t>
            </a:r>
            <a:endParaRPr lang="en-US" dirty="0"/>
          </a:p>
        </p:txBody>
      </p:sp>
      <p:pic>
        <p:nvPicPr>
          <p:cNvPr id="4" name="Picture 3" descr="download (7).jpg"/>
          <p:cNvPicPr>
            <a:picLocks noChangeAspect="1"/>
          </p:cNvPicPr>
          <p:nvPr/>
        </p:nvPicPr>
        <p:blipFill>
          <a:blip r:embed="rId2"/>
          <a:stretch>
            <a:fillRect/>
          </a:stretch>
        </p:blipFill>
        <p:spPr>
          <a:xfrm>
            <a:off x="7424382" y="2706020"/>
            <a:ext cx="3939762" cy="2226818"/>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p:cTn id="16"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0" fill="hold"/>
                                        <p:tgtEl>
                                          <p:spTgt spid="4"/>
                                        </p:tgtEl>
                                        <p:attrNameLst>
                                          <p:attrName>ppt_x</p:attrName>
                                        </p:attrNameLst>
                                      </p:cBhvr>
                                      <p:tavLst>
                                        <p:tav tm="0">
                                          <p:val>
                                            <p:strVal val="#ppt_x"/>
                                          </p:val>
                                        </p:tav>
                                        <p:tav tm="100000">
                                          <p:val>
                                            <p:strVal val="#ppt_x"/>
                                          </p:val>
                                        </p:tav>
                                      </p:tavLst>
                                    </p:anim>
                                    <p:anim calcmode="lin" valueType="num">
                                      <p:cBhvr additive="base">
                                        <p:cTn id="2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sz="4000" b="1" dirty="0" smtClean="0"/>
              <a:t>12 EASY QUESTION BUT WITH LOGICAL TRAPS</a:t>
            </a:r>
            <a:endParaRPr lang="ro-RO" b="1" dirty="0" smtClean="0"/>
          </a:p>
        </p:txBody>
      </p:sp>
      <p:sp>
        <p:nvSpPr>
          <p:cNvPr id="15363" name="Rectangle 3"/>
          <p:cNvSpPr>
            <a:spLocks noGrp="1" noChangeArrowheads="1"/>
          </p:cNvSpPr>
          <p:nvPr>
            <p:ph idx="1"/>
          </p:nvPr>
        </p:nvSpPr>
        <p:spPr/>
        <p:txBody>
          <a:bodyPr/>
          <a:lstStyle/>
          <a:p>
            <a:endParaRPr lang="en-US" dirty="0" smtClean="0"/>
          </a:p>
          <a:p>
            <a:pPr algn="just"/>
            <a:endParaRPr lang="ro-RO" dirty="0" smtClean="0"/>
          </a:p>
          <a:p>
            <a:pPr algn="just"/>
            <a:r>
              <a:rPr lang="en-US" b="1" dirty="0" smtClean="0"/>
              <a:t>What is the sea dressed?</a:t>
            </a:r>
            <a:endParaRPr lang="ro-RO" b="1" dirty="0" smtClean="0"/>
          </a:p>
          <a:p>
            <a:endParaRPr lang="ro-RO" b="1" dirty="0" smtClean="0"/>
          </a:p>
          <a:p>
            <a:endParaRPr lang="ro-RO" b="1" dirty="0" smtClean="0"/>
          </a:p>
          <a:p>
            <a:endParaRPr lang="ro-RO" b="1" dirty="0" smtClean="0"/>
          </a:p>
          <a:p>
            <a:r>
              <a:rPr lang="vi-VN" b="1" dirty="0" smtClean="0"/>
              <a:t>Care este marea îmbrăcată?</a:t>
            </a:r>
            <a:endParaRPr lang="ro-RO" b="1" dirty="0" smtClean="0"/>
          </a:p>
        </p:txBody>
      </p:sp>
      <p:sp>
        <p:nvSpPr>
          <p:cNvPr id="12290" name="AutoShape 2" descr="Image result for creativitat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 (8).jpg"/>
          <p:cNvPicPr>
            <a:picLocks noChangeAspect="1"/>
          </p:cNvPicPr>
          <p:nvPr/>
        </p:nvPicPr>
        <p:blipFill>
          <a:blip r:embed="rId2"/>
          <a:stretch>
            <a:fillRect/>
          </a:stretch>
        </p:blipFill>
        <p:spPr>
          <a:xfrm>
            <a:off x="7324796" y="2229915"/>
            <a:ext cx="3984887" cy="2651760"/>
          </a:xfrm>
          <a:prstGeom prst="rect">
            <a:avLst/>
          </a:prstGeom>
          <a:ln w="88900" cap="sq" cmpd="thickThin">
            <a:solidFill>
              <a:srgbClr val="FF0000"/>
            </a:solidFill>
            <a:prstDash val="solid"/>
            <a:miter lim="800000"/>
          </a:ln>
          <a:effectLst>
            <a:innerShdw blurRad="76200">
              <a:srgbClr val="000000"/>
            </a:innerShdw>
          </a:effectLst>
        </p:spPr>
      </p:pic>
      <p:pic>
        <p:nvPicPr>
          <p:cNvPr id="6" name="Picture 5"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plus(in)">
                                      <p:cBhvr>
                                        <p:cTn id="7" dur="20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363">
                                            <p:txEl>
                                              <p:pRg st="6" end="6"/>
                                            </p:txEl>
                                          </p:spTgt>
                                        </p:tgtEl>
                                        <p:attrNameLst>
                                          <p:attrName>style.visibility</p:attrName>
                                        </p:attrNameLst>
                                      </p:cBhvr>
                                      <p:to>
                                        <p:strVal val="visible"/>
                                      </p:to>
                                    </p:set>
                                    <p:anim calcmode="lin" valueType="num">
                                      <p:cBhvr>
                                        <p:cTn id="12" dur="10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13" dur="1000" fill="hold"/>
                                        <p:tgtEl>
                                          <p:spTgt spid="15363">
                                            <p:txEl>
                                              <p:pRg st="6" end="6"/>
                                            </p:txEl>
                                          </p:spTgt>
                                        </p:tgtEl>
                                        <p:attrNameLst>
                                          <p:attrName>ppt_h</p:attrName>
                                        </p:attrNameLst>
                                      </p:cBhvr>
                                      <p:tavLst>
                                        <p:tav tm="0">
                                          <p:val>
                                            <p:fltVal val="0"/>
                                          </p:val>
                                        </p:tav>
                                        <p:tav tm="100000">
                                          <p:val>
                                            <p:strVal val="#ppt_h"/>
                                          </p:val>
                                        </p:tav>
                                      </p:tavLst>
                                    </p:anim>
                                    <p:anim calcmode="lin" valueType="num">
                                      <p:cBhvr>
                                        <p:cTn id="14" dur="1000" fill="hold"/>
                                        <p:tgtEl>
                                          <p:spTgt spid="1536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36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plus(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Answer</a:t>
            </a:r>
            <a:r>
              <a:rPr lang="en-US" b="1" dirty="0" smtClean="0"/>
              <a:t>:</a:t>
            </a:r>
            <a:r>
              <a:rPr lang="ro-RO" b="1" dirty="0" smtClean="0"/>
              <a:t> Marea Mânecii  (The Sea of </a:t>
            </a:r>
            <a:r>
              <a:rPr lang="ro-RO" b="1" dirty="0" smtClean="0"/>
              <a:t>Sleeve)</a:t>
            </a:r>
            <a:endParaRPr lang="en-US" b="1" dirty="0" smtClean="0"/>
          </a:p>
          <a:p>
            <a:endParaRPr lang="en-US" b="1" dirty="0" smtClean="0"/>
          </a:p>
          <a:p>
            <a:endParaRPr lang="en-US" b="1" dirty="0" smtClean="0"/>
          </a:p>
          <a:p>
            <a:endParaRPr lang="en-US" b="1" dirty="0" smtClean="0"/>
          </a:p>
          <a:p>
            <a:endParaRPr lang="en-US" b="1" dirty="0" smtClean="0"/>
          </a:p>
          <a:p>
            <a:r>
              <a:rPr lang="vi-VN" b="1" dirty="0" smtClean="0"/>
              <a:t>Răspuns: </a:t>
            </a:r>
            <a:r>
              <a:rPr lang="ro-RO" b="1" dirty="0" smtClean="0"/>
              <a:t>Marea Mânecii</a:t>
            </a:r>
            <a:endParaRPr lang="en-US" dirty="0" smtClean="0"/>
          </a:p>
          <a:p>
            <a:endParaRPr lang="en-US" dirty="0"/>
          </a:p>
        </p:txBody>
      </p:sp>
      <p:pic>
        <p:nvPicPr>
          <p:cNvPr id="4" name="Picture 3" descr="images.png"/>
          <p:cNvPicPr>
            <a:picLocks noChangeAspect="1"/>
          </p:cNvPicPr>
          <p:nvPr/>
        </p:nvPicPr>
        <p:blipFill>
          <a:blip r:embed="rId2"/>
          <a:stretch>
            <a:fillRect/>
          </a:stretch>
        </p:blipFill>
        <p:spPr>
          <a:xfrm>
            <a:off x="7649213" y="2812282"/>
            <a:ext cx="4207142" cy="3474720"/>
          </a:xfrm>
          <a:prstGeom prst="rect">
            <a:avLst/>
          </a:prstGeom>
          <a:ln w="88900" cap="sq" cmpd="thickThin">
            <a:solidFill>
              <a:schemeClr val="accent5">
                <a:lumMod val="60000"/>
                <a:lumOff val="40000"/>
              </a:schemeClr>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13 EASY QUESTION BUT WITH LOGICAL TRAPS</a:t>
            </a:r>
            <a:endParaRPr lang="en-US" b="1" dirty="0">
              <a:solidFill>
                <a:srgbClr val="FF0000"/>
              </a:solidFill>
            </a:endParaRPr>
          </a:p>
        </p:txBody>
      </p:sp>
      <p:sp>
        <p:nvSpPr>
          <p:cNvPr id="3" name="Content Placeholder 2"/>
          <p:cNvSpPr>
            <a:spLocks noGrp="1"/>
          </p:cNvSpPr>
          <p:nvPr>
            <p:ph idx="1"/>
          </p:nvPr>
        </p:nvSpPr>
        <p:spPr>
          <a:xfrm>
            <a:off x="609600" y="1882808"/>
            <a:ext cx="11582400" cy="4572000"/>
          </a:xfrm>
        </p:spPr>
        <p:txBody>
          <a:bodyPr>
            <a:normAutofit/>
          </a:bodyPr>
          <a:lstStyle/>
          <a:p>
            <a:endParaRPr lang="ro-RO" b="1" dirty="0" smtClean="0">
              <a:solidFill>
                <a:srgbClr val="FF0000"/>
              </a:solidFill>
            </a:endParaRPr>
          </a:p>
          <a:p>
            <a:pPr>
              <a:buNone/>
            </a:pPr>
            <a:endParaRPr lang="ro-RO" b="1" dirty="0" smtClean="0">
              <a:solidFill>
                <a:srgbClr val="FF0000"/>
              </a:solidFill>
            </a:endParaRPr>
          </a:p>
          <a:p>
            <a:r>
              <a:rPr lang="en-US" sz="3600" b="1" dirty="0" smtClean="0">
                <a:solidFill>
                  <a:srgbClr val="FF0000"/>
                </a:solidFill>
              </a:rPr>
              <a:t>In what bottle can you not put milk?</a:t>
            </a:r>
            <a:endParaRPr lang="en-US" sz="3600" b="1" dirty="0" smtClean="0">
              <a:solidFill>
                <a:srgbClr val="FF0000"/>
              </a:solidFill>
            </a:endParaRPr>
          </a:p>
          <a:p>
            <a:endParaRPr lang="ro-RO" sz="3600" b="1" dirty="0" smtClean="0">
              <a:solidFill>
                <a:srgbClr val="FF0000"/>
              </a:solidFill>
            </a:endParaRPr>
          </a:p>
          <a:p>
            <a:endParaRPr lang="ro-RO" sz="3600" b="1" dirty="0" smtClean="0">
              <a:solidFill>
                <a:srgbClr val="FF0000"/>
              </a:solidFill>
            </a:endParaRPr>
          </a:p>
          <a:p>
            <a:r>
              <a:rPr lang="vi-VN" sz="3600" b="1" dirty="0" smtClean="0">
                <a:solidFill>
                  <a:srgbClr val="FF0000"/>
                </a:solidFill>
              </a:rPr>
              <a:t>In ce sticla nu poti pune lapte?</a:t>
            </a:r>
            <a:endParaRPr lang="en-US" sz="3600" b="1" dirty="0" smtClean="0">
              <a:solidFill>
                <a:srgbClr val="FF0000"/>
              </a:solidFill>
            </a:endParaRPr>
          </a:p>
        </p:txBody>
      </p:sp>
      <p:pic>
        <p:nvPicPr>
          <p:cNvPr id="4" name="Picture 3" descr="images (3).jpg"/>
          <p:cNvPicPr>
            <a:picLocks noChangeAspect="1"/>
          </p:cNvPicPr>
          <p:nvPr/>
        </p:nvPicPr>
        <p:blipFill>
          <a:blip r:embed="rId2"/>
          <a:stretch>
            <a:fillRect/>
          </a:stretch>
        </p:blipFill>
        <p:spPr>
          <a:xfrm>
            <a:off x="8939994" y="1242516"/>
            <a:ext cx="2609850" cy="1752600"/>
          </a:xfrm>
          <a:prstGeom prst="rect">
            <a:avLst/>
          </a:prstGeom>
          <a:ln w="88900" cap="sq" cmpd="thickThin">
            <a:solidFill>
              <a:schemeClr val="accent5">
                <a:lumMod val="40000"/>
                <a:lumOff val="60000"/>
              </a:schemeClr>
            </a:solidFill>
            <a:prstDash val="solid"/>
            <a:miter lim="800000"/>
          </a:ln>
          <a:effectLst>
            <a:innerShdw blurRad="76200">
              <a:srgbClr val="000000"/>
            </a:innerShdw>
          </a:effectLst>
        </p:spPr>
      </p:pic>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0" y="1637733"/>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plus(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charRg st="41" end="74"/>
                                            </p:txEl>
                                          </p:spTgt>
                                        </p:tgtEl>
                                        <p:attrNameLst>
                                          <p:attrName>style.visibility</p:attrName>
                                        </p:attrNameLst>
                                      </p:cBhvr>
                                      <p:to>
                                        <p:strVal val="visible"/>
                                      </p:to>
                                    </p:set>
                                    <p:animEffect transition="in" filter="randombar(horizontal)">
                                      <p:cBhvr>
                                        <p:cTn id="16" dur="500"/>
                                        <p:tgtEl>
                                          <p:spTgt spid="3">
                                            <p:txEl>
                                              <p:charRg st="41" end="7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t>1 EASY QUESTION BUT WITH LOGICAL TRAPS</a:t>
            </a:r>
            <a:endParaRPr lang="en-US"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endParaRPr>
          </a:p>
        </p:txBody>
      </p:sp>
      <p:sp>
        <p:nvSpPr>
          <p:cNvPr id="3" name="Content Placeholder 2"/>
          <p:cNvSpPr>
            <a:spLocks noGrp="1"/>
          </p:cNvSpPr>
          <p:nvPr>
            <p:ph idx="1"/>
          </p:nvPr>
        </p:nvSpPr>
        <p:spPr>
          <a:xfrm>
            <a:off x="614148" y="1746330"/>
            <a:ext cx="5827595" cy="4572000"/>
          </a:xfrm>
          <a:effectLst>
            <a:glow rad="228600">
              <a:schemeClr val="accent2">
                <a:satMod val="175000"/>
                <a:alpha val="40000"/>
              </a:schemeClr>
            </a:glow>
            <a:outerShdw blurRad="63500" dist="25400" dir="14700000" algn="t" rotWithShape="0">
              <a:srgbClr val="000000">
                <a:alpha val="50000"/>
              </a:srgbClr>
            </a:outerShdw>
          </a:effectLst>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a:buNone/>
            </a:pPr>
            <a:r>
              <a:rPr lang="en-US" sz="3200" dirty="0" smtClean="0">
                <a:latin typeface="Harrington" pitchFamily="82" charset="0"/>
              </a:rPr>
              <a:t>		</a:t>
            </a:r>
          </a:p>
          <a:p>
            <a:pPr>
              <a:buNone/>
            </a:pPr>
            <a:r>
              <a:rPr lang="en-US" sz="3200" b="1" dirty="0" smtClean="0">
                <a:latin typeface="Colaborate-Thin" pitchFamily="50" charset="0"/>
              </a:rPr>
              <a:t>    Appoint </a:t>
            </a:r>
            <a:r>
              <a:rPr lang="en-US" sz="3200" b="1" dirty="0" smtClean="0">
                <a:latin typeface="Colaborate-Thin" pitchFamily="50" charset="0"/>
              </a:rPr>
              <a:t>3 consecutive days without using the words Monday, Tuesday, Wednesday, Thursday, Friday, Saturday, Sunday.</a:t>
            </a:r>
            <a:endParaRPr lang="en-US" sz="3200" b="1" dirty="0" smtClean="0">
              <a:latin typeface="Colaborate-Thin" pitchFamily="50" charset="0"/>
            </a:endParaRPr>
          </a:p>
          <a:p>
            <a:pPr>
              <a:buNone/>
            </a:pPr>
            <a:r>
              <a:rPr lang="en-US" sz="3200" b="1" dirty="0" smtClean="0">
                <a:latin typeface="Colaborate-Thin" pitchFamily="50" charset="0"/>
              </a:rPr>
              <a:t>     </a:t>
            </a:r>
            <a:endParaRPr lang="en-US" sz="2800" b="1" dirty="0" smtClean="0">
              <a:latin typeface="Colaborate-Thin" pitchFamily="50" charset="0"/>
            </a:endParaRPr>
          </a:p>
          <a:p>
            <a:pPr>
              <a:buNone/>
            </a:pPr>
            <a:r>
              <a:rPr lang="en-US" sz="2800" dirty="0" smtClean="0"/>
              <a:t>     </a:t>
            </a:r>
            <a:r>
              <a:rPr lang="vi-VN" sz="2800" dirty="0" smtClean="0"/>
              <a:t>Numește </a:t>
            </a:r>
            <a:r>
              <a:rPr lang="vi-VN" sz="2800" dirty="0" smtClean="0"/>
              <a:t>3 zile consecutive fără să folosești cuvintele luni, marți, miercuri, joi, vineri, sâmbătă, duminică. </a:t>
            </a:r>
            <a:endParaRPr lang="en-US" sz="2800" dirty="0" smtClean="0"/>
          </a:p>
          <a:p>
            <a:pPr>
              <a:buNone/>
            </a:pPr>
            <a:r>
              <a:rPr lang="en-US" sz="2800" dirty="0" smtClean="0"/>
              <a:t>     </a:t>
            </a:r>
            <a:endParaRPr lang="en-US" b="1" dirty="0">
              <a:solidFill>
                <a:srgbClr val="FFCCFF"/>
              </a:solidFill>
            </a:endParaRPr>
          </a:p>
        </p:txBody>
      </p:sp>
      <p:pic>
        <p:nvPicPr>
          <p:cNvPr id="4" name="Picture 4" descr="Image result for learning comes from passion"/>
          <p:cNvPicPr>
            <a:picLocks noChangeAspect="1" noChangeArrowheads="1"/>
          </p:cNvPicPr>
          <p:nvPr/>
        </p:nvPicPr>
        <p:blipFill>
          <a:blip r:embed="rId2"/>
          <a:stretch>
            <a:fillRect/>
          </a:stretch>
        </p:blipFill>
        <p:spPr bwMode="auto">
          <a:xfrm rot="21174674">
            <a:off x="7606153" y="1927899"/>
            <a:ext cx="3339723" cy="3339723"/>
          </a:xfrm>
          <a:prstGeom prst="round2DiagRect">
            <a:avLst>
              <a:gd name="adj1" fmla="val 16667"/>
              <a:gd name="adj2" fmla="val 0"/>
            </a:avLst>
          </a:prstGeom>
          <a:ln w="28575" cap="sq">
            <a:solidFill>
              <a:srgbClr val="000066"/>
            </a:solidFill>
            <a:miter lim="800000"/>
          </a:ln>
          <a:effectLst>
            <a:glow rad="63500">
              <a:schemeClr val="accent6">
                <a:satMod val="175000"/>
                <a:alpha val="40000"/>
              </a:schemeClr>
            </a:glow>
            <a:outerShdw blurRad="254000" algn="tl" rotWithShape="0">
              <a:srgbClr val="000000">
                <a:alpha val="43000"/>
              </a:srgbClr>
            </a:outerShdw>
          </a:effectLst>
          <a:scene3d>
            <a:camera prst="orthographicFront"/>
            <a:lightRig rig="threePt" dir="t"/>
          </a:scene3d>
          <a:sp3d>
            <a:bevelT w="114300" prst="artDeco"/>
          </a:sp3d>
        </p:spPr>
      </p:pic>
      <p:pic>
        <p:nvPicPr>
          <p:cNvPr id="5" name="Picture 6" descr="Image result for learning comes from passion"/>
          <p:cNvPicPr>
            <a:picLocks noChangeAspect="1" noChangeArrowheads="1"/>
          </p:cNvPicPr>
          <p:nvPr/>
        </p:nvPicPr>
        <p:blipFill>
          <a:blip r:embed="rId3"/>
          <a:stretch>
            <a:fillRect/>
          </a:stretch>
        </p:blipFill>
        <p:spPr bwMode="auto">
          <a:xfrm rot="324380">
            <a:off x="7745577" y="2748684"/>
            <a:ext cx="3406882" cy="2777919"/>
          </a:xfrm>
          <a:prstGeom prst="round2DiagRect">
            <a:avLst>
              <a:gd name="adj1" fmla="val 16667"/>
              <a:gd name="adj2" fmla="val 0"/>
            </a:avLst>
          </a:prstGeom>
          <a:ln w="28575" cap="sq">
            <a:solidFill>
              <a:srgbClr val="000066"/>
            </a:solidFill>
            <a:miter lim="800000"/>
          </a:ln>
          <a:effectLst>
            <a:glow rad="63500">
              <a:schemeClr val="accent6">
                <a:satMod val="175000"/>
                <a:alpha val="40000"/>
              </a:schemeClr>
            </a:glow>
            <a:outerShdw blurRad="254000" algn="tl" rotWithShape="0">
              <a:srgbClr val="000000">
                <a:alpha val="43000"/>
              </a:srgbClr>
            </a:outerShdw>
          </a:effectLst>
        </p:spPr>
      </p:pic>
      <p:pic>
        <p:nvPicPr>
          <p:cNvPr id="6" name="Picture 5"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4"/>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plus(in)">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plus(in)">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iterate type="lt">
                                    <p:tmPct val="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plus(in)">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iterate type="lt">
                                    <p:tmPct val="0"/>
                                  </p:iterate>
                                  <p:childTnLst>
                                    <p:set>
                                      <p:cBhvr>
                                        <p:cTn id="36" dur="1" fill="hold">
                                          <p:stCondLst>
                                            <p:cond delay="0"/>
                                          </p:stCondLst>
                                        </p:cTn>
                                        <p:tgtEl>
                                          <p:spTgt spid="3">
                                            <p:txEl>
                                              <p:pRg st="4" end="4"/>
                                            </p:txEl>
                                          </p:spTgt>
                                        </p:tgtEl>
                                        <p:attrNameLst>
                                          <p:attrName>style.visibility</p:attrName>
                                        </p:attrNameLst>
                                      </p:cBhvr>
                                      <p:to>
                                        <p:strVal val="visible"/>
                                      </p:to>
                                    </p:set>
                                    <p:animEffect transition="in" filter="plus(in)">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iterate type="lt">
                                    <p:tmPct val="0"/>
                                  </p:iterate>
                                  <p:childTnLst>
                                    <p:animEffect transition="out" filter="box(in)">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xit" presetSubtype="0" fill="hold" nodeType="clickEffect">
                                  <p:stCondLst>
                                    <p:cond delay="0"/>
                                  </p:stCondLst>
                                  <p:childTnLst>
                                    <p:anim calcmode="lin" valueType="num">
                                      <p:cBhvr>
                                        <p:cTn id="66" dur="1000"/>
                                        <p:tgtEl>
                                          <p:spTgt spid="5"/>
                                        </p:tgtEl>
                                        <p:attrNameLst>
                                          <p:attrName>ppt_w</p:attrName>
                                        </p:attrNameLst>
                                      </p:cBhvr>
                                      <p:tavLst>
                                        <p:tav tm="0">
                                          <p:val>
                                            <p:strVal val="ppt_w"/>
                                          </p:val>
                                        </p:tav>
                                        <p:tav tm="100000">
                                          <p:val>
                                            <p:fltVal val="0"/>
                                          </p:val>
                                        </p:tav>
                                      </p:tavLst>
                                    </p:anim>
                                    <p:anim calcmode="lin" valueType="num">
                                      <p:cBhvr>
                                        <p:cTn id="67" dur="1000"/>
                                        <p:tgtEl>
                                          <p:spTgt spid="5"/>
                                        </p:tgtEl>
                                        <p:attrNameLst>
                                          <p:attrName>ppt_h</p:attrName>
                                        </p:attrNameLst>
                                      </p:cBhvr>
                                      <p:tavLst>
                                        <p:tav tm="0">
                                          <p:val>
                                            <p:strVal val="ppt_h"/>
                                          </p:val>
                                        </p:tav>
                                        <p:tav tm="100000">
                                          <p:val>
                                            <p:fltVal val="0"/>
                                          </p:val>
                                        </p:tav>
                                      </p:tavLst>
                                    </p:anim>
                                    <p:anim calcmode="lin" valueType="num">
                                      <p:cBhvr>
                                        <p:cTn id="68"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9"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0" dur="1" fill="hold">
                                          <p:stCondLst>
                                            <p:cond delay="999"/>
                                          </p:stCondLst>
                                        </p:cTn>
                                        <p:tgtEl>
                                          <p:spTgt spid="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8" presetClass="entr" presetSubtype="0" accel="50000" fill="hold" nodeType="clickEffect">
                                  <p:stCondLst>
                                    <p:cond delay="0"/>
                                  </p:stCondLst>
                                  <p:iterate type="lt">
                                    <p:tmPct val="50000"/>
                                  </p:iterate>
                                  <p:childTnLst>
                                    <p:set>
                                      <p:cBhvr>
                                        <p:cTn id="84" dur="1" fill="hold">
                                          <p:stCondLst>
                                            <p:cond delay="0"/>
                                          </p:stCondLst>
                                        </p:cTn>
                                        <p:tgtEl>
                                          <p:spTgt spid="3">
                                            <p:txEl>
                                              <p:pRg st="3" end="3"/>
                                            </p:txEl>
                                          </p:spTgt>
                                        </p:tgtEl>
                                        <p:attrNameLst>
                                          <p:attrName>style.visibility</p:attrName>
                                        </p:attrNameLst>
                                      </p:cBhvr>
                                      <p:to>
                                        <p:strVal val="visible"/>
                                      </p:to>
                                    </p:set>
                                    <p:set>
                                      <p:cBhvr>
                                        <p:cTn id="85" dur="455" fill="hold">
                                          <p:stCondLst>
                                            <p:cond delay="0"/>
                                          </p:stCondLst>
                                        </p:cTn>
                                        <p:tgtEl>
                                          <p:spTgt spid="3">
                                            <p:txEl>
                                              <p:pRg st="3" end="3"/>
                                            </p:txEl>
                                          </p:spTgt>
                                        </p:tgtEl>
                                        <p:attrNameLst>
                                          <p:attrName>style.rotation</p:attrName>
                                        </p:attrNameLst>
                                      </p:cBhvr>
                                      <p:to>
                                        <p:strVal val="-45.0"/>
                                      </p:to>
                                    </p:set>
                                    <p:anim calcmode="lin" valueType="num">
                                      <p:cBhvr>
                                        <p:cTn id="86"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nodeType="withEffect">
                                  <p:stCondLst>
                                    <p:cond delay="0"/>
                                  </p:stCondLst>
                                  <p:iterate type="lt">
                                    <p:tmPct val="50000"/>
                                  </p:iterate>
                                  <p:childTnLst>
                                    <p:set>
                                      <p:cBhvr>
                                        <p:cTn id="91" dur="1" fill="hold">
                                          <p:stCondLst>
                                            <p:cond delay="0"/>
                                          </p:stCondLst>
                                        </p:cTn>
                                        <p:tgtEl>
                                          <p:spTgt spid="3">
                                            <p:txEl>
                                              <p:pRg st="4" end="4"/>
                                            </p:txEl>
                                          </p:spTgt>
                                        </p:tgtEl>
                                        <p:attrNameLst>
                                          <p:attrName>style.visibility</p:attrName>
                                        </p:attrNameLst>
                                      </p:cBhvr>
                                      <p:to>
                                        <p:strVal val="visible"/>
                                      </p:to>
                                    </p:set>
                                    <p:set>
                                      <p:cBhvr>
                                        <p:cTn id="92" dur="455" fill="hold">
                                          <p:stCondLst>
                                            <p:cond delay="0"/>
                                          </p:stCondLst>
                                        </p:cTn>
                                        <p:tgtEl>
                                          <p:spTgt spid="3">
                                            <p:txEl>
                                              <p:pRg st="4" end="4"/>
                                            </p:txEl>
                                          </p:spTgt>
                                        </p:tgtEl>
                                        <p:attrNameLst>
                                          <p:attrName>style.rotation</p:attrName>
                                        </p:attrNameLst>
                                      </p:cBhvr>
                                      <p:to>
                                        <p:strVal val="-45.0"/>
                                      </p:to>
                                    </p:set>
                                    <p:anim calcmode="lin" valueType="num">
                                      <p:cBhvr>
                                        <p:cTn id="93"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6" presetClass="emph" presetSubtype="0" fill="hold" nodeType="clickEffect">
                                  <p:stCondLst>
                                    <p:cond delay="0"/>
                                  </p:stCondLst>
                                  <p:childTnLst>
                                    <p:animScale>
                                      <p:cBhvr>
                                        <p:cTn id="10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ro-RO" b="1" dirty="0" smtClean="0"/>
          </a:p>
          <a:p>
            <a:r>
              <a:rPr lang="en-US" b="1" dirty="0" smtClean="0"/>
              <a:t>Answer</a:t>
            </a:r>
            <a:r>
              <a:rPr lang="en-US" b="1" dirty="0" smtClean="0"/>
              <a:t>:</a:t>
            </a:r>
            <a:r>
              <a:rPr lang="ro-RO" b="1" dirty="0" smtClean="0"/>
              <a:t> In broken glass</a:t>
            </a:r>
            <a:endParaRPr lang="en-US" b="1" dirty="0" smtClean="0"/>
          </a:p>
          <a:p>
            <a:endParaRPr lang="en-US" b="1" dirty="0" smtClean="0"/>
          </a:p>
          <a:p>
            <a:endParaRPr lang="en-US" b="1" dirty="0" smtClean="0"/>
          </a:p>
          <a:p>
            <a:endParaRPr lang="en-US" b="1" dirty="0" smtClean="0"/>
          </a:p>
          <a:p>
            <a:endParaRPr lang="en-US" b="1" dirty="0" smtClean="0"/>
          </a:p>
          <a:p>
            <a:r>
              <a:rPr lang="vi-VN" b="1" dirty="0" smtClean="0"/>
              <a:t>Răspuns: </a:t>
            </a:r>
            <a:r>
              <a:rPr lang="ro-RO" b="1" dirty="0" smtClean="0"/>
              <a:t>În sticlă spartă</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14 EASY QUESTION BUT WITH LOGICAL TRAPS</a:t>
            </a:r>
            <a:endParaRPr lang="en-US" b="1" dirty="0"/>
          </a:p>
        </p:txBody>
      </p:sp>
      <p:sp>
        <p:nvSpPr>
          <p:cNvPr id="3" name="Content Placeholder 2"/>
          <p:cNvSpPr>
            <a:spLocks noGrp="1"/>
          </p:cNvSpPr>
          <p:nvPr>
            <p:ph idx="1"/>
          </p:nvPr>
        </p:nvSpPr>
        <p:spPr/>
        <p:txBody>
          <a:bodyPr/>
          <a:lstStyle/>
          <a:p>
            <a:endParaRPr lang="ro-RO" dirty="0" smtClean="0"/>
          </a:p>
          <a:p>
            <a:r>
              <a:rPr lang="en-US" b="1" dirty="0" smtClean="0"/>
              <a:t>What does a student learn first when he goes to school?</a:t>
            </a:r>
            <a:endParaRPr lang="ro-RO" b="1" dirty="0" smtClean="0"/>
          </a:p>
          <a:p>
            <a:endParaRPr lang="ro-RO" b="1" dirty="0" smtClean="0"/>
          </a:p>
          <a:p>
            <a:endParaRPr lang="ro-RO" b="1" dirty="0" smtClean="0"/>
          </a:p>
          <a:p>
            <a:endParaRPr lang="ro-RO" b="1" dirty="0" smtClean="0"/>
          </a:p>
          <a:p>
            <a:endParaRPr lang="ro-RO" b="1" dirty="0" smtClean="0"/>
          </a:p>
          <a:p>
            <a:r>
              <a:rPr lang="it-IT" b="1" dirty="0" smtClean="0"/>
              <a:t>Ce </a:t>
            </a:r>
            <a:r>
              <a:rPr lang="it-IT" b="1" dirty="0" smtClean="0"/>
              <a:t>invata mai intai un elev cand merge la scoala?</a:t>
            </a:r>
            <a:endParaRPr lang="it-IT" b="1" dirty="0" smtClean="0"/>
          </a:p>
        </p:txBody>
      </p:sp>
      <p:pic>
        <p:nvPicPr>
          <p:cNvPr id="4" name="Picture 3" descr="download (9).jpg"/>
          <p:cNvPicPr>
            <a:picLocks noChangeAspect="1"/>
          </p:cNvPicPr>
          <p:nvPr/>
        </p:nvPicPr>
        <p:blipFill>
          <a:blip r:embed="rId2"/>
          <a:stretch>
            <a:fillRect/>
          </a:stretch>
        </p:blipFill>
        <p:spPr>
          <a:xfrm>
            <a:off x="7416490" y="3169409"/>
            <a:ext cx="3388998" cy="1989445"/>
          </a:xfrm>
          <a:prstGeom prst="rect">
            <a:avLst/>
          </a:prstGeom>
          <a:ln w="88900" cap="sq" cmpd="thickThin">
            <a:solidFill>
              <a:srgbClr val="CC00CC"/>
            </a:solidFill>
            <a:prstDash val="solid"/>
            <a:miter lim="800000"/>
          </a:ln>
          <a:effectLst>
            <a:innerShdw blurRad="76200">
              <a:srgbClr val="000000"/>
            </a:innerShdw>
          </a:effectLst>
        </p:spPr>
      </p:pic>
      <p:sp>
        <p:nvSpPr>
          <p:cNvPr id="5" name="Notched Right Arrow 4"/>
          <p:cNvSpPr/>
          <p:nvPr/>
        </p:nvSpPr>
        <p:spPr>
          <a:xfrm>
            <a:off x="2456597" y="3548418"/>
            <a:ext cx="4626591" cy="1214651"/>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plus(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Answer:</a:t>
            </a:r>
            <a:r>
              <a:rPr lang="ro-RO" b="1" dirty="0" smtClean="0"/>
              <a:t> The road to school</a:t>
            </a:r>
            <a:endParaRPr lang="en-US" b="1" dirty="0" smtClean="0"/>
          </a:p>
          <a:p>
            <a:endParaRPr lang="en-US" b="1" dirty="0" smtClean="0"/>
          </a:p>
          <a:p>
            <a:endParaRPr lang="en-US" b="1" dirty="0" smtClean="0"/>
          </a:p>
          <a:p>
            <a:endParaRPr lang="en-US" b="1" dirty="0" smtClean="0"/>
          </a:p>
          <a:p>
            <a:endParaRPr lang="en-US" b="1" dirty="0" smtClean="0"/>
          </a:p>
          <a:p>
            <a:r>
              <a:rPr lang="vi-VN" b="1" dirty="0" smtClean="0"/>
              <a:t>Răspuns: </a:t>
            </a:r>
            <a:r>
              <a:rPr lang="ro-RO" b="1" dirty="0" smtClean="0"/>
              <a:t>Drumul spre școală</a:t>
            </a:r>
            <a:endParaRPr lang="en-US" dirty="0" smtClean="0"/>
          </a:p>
          <a:p>
            <a:endParaRPr lang="en-US" dirty="0" smtClean="0"/>
          </a:p>
          <a:p>
            <a:endParaRPr lang="en-US" dirty="0"/>
          </a:p>
        </p:txBody>
      </p:sp>
      <p:pic>
        <p:nvPicPr>
          <p:cNvPr id="4" name="Picture 3" descr="download (9).jpg"/>
          <p:cNvPicPr>
            <a:picLocks noChangeAspect="1"/>
          </p:cNvPicPr>
          <p:nvPr/>
        </p:nvPicPr>
        <p:blipFill>
          <a:blip r:embed="rId2"/>
          <a:stretch>
            <a:fillRect/>
          </a:stretch>
        </p:blipFill>
        <p:spPr>
          <a:xfrm>
            <a:off x="6856932" y="2036644"/>
            <a:ext cx="4297680" cy="2522869"/>
          </a:xfrm>
          <a:prstGeom prst="rect">
            <a:avLst/>
          </a:prstGeom>
          <a:ln w="88900" cap="sq" cmpd="thickThin">
            <a:solidFill>
              <a:srgbClr val="CC00CC"/>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15 EASY QUESTION BUT WITH LOGICAL TRAPS</a:t>
            </a:r>
            <a:endParaRPr lang="en-US" dirty="0"/>
          </a:p>
        </p:txBody>
      </p:sp>
      <p:sp>
        <p:nvSpPr>
          <p:cNvPr id="3" name="Content Placeholder 2"/>
          <p:cNvSpPr>
            <a:spLocks noGrp="1"/>
          </p:cNvSpPr>
          <p:nvPr>
            <p:ph idx="1"/>
          </p:nvPr>
        </p:nvSpPr>
        <p:spPr/>
        <p:txBody>
          <a:bodyPr>
            <a:normAutofit/>
          </a:bodyPr>
          <a:lstStyle/>
          <a:p>
            <a:pPr>
              <a:buNone/>
            </a:pPr>
            <a:endParaRPr lang="ro-RO" dirty="0" smtClean="0"/>
          </a:p>
          <a:p>
            <a:r>
              <a:rPr lang="en-US" dirty="0" smtClean="0"/>
              <a:t>The city of Strasbourg has closed its gates. Why did the Germans shut down their city</a:t>
            </a:r>
            <a:r>
              <a:rPr lang="en-US" dirty="0" smtClean="0"/>
              <a:t>?</a:t>
            </a:r>
            <a:endParaRPr lang="ro-RO" dirty="0" smtClean="0"/>
          </a:p>
          <a:p>
            <a:endParaRPr lang="ro-RO" dirty="0" smtClean="0"/>
          </a:p>
          <a:p>
            <a:endParaRPr lang="ro-RO" dirty="0" smtClean="0"/>
          </a:p>
          <a:p>
            <a:r>
              <a:rPr lang="en-US" dirty="0" err="1" smtClean="0"/>
              <a:t>Orașul</a:t>
            </a:r>
            <a:r>
              <a:rPr lang="en-US" dirty="0" smtClean="0"/>
              <a:t> </a:t>
            </a:r>
            <a:r>
              <a:rPr lang="en-US" dirty="0" smtClean="0"/>
              <a:t>Strasbourg </a:t>
            </a:r>
            <a:r>
              <a:rPr lang="en-US" dirty="0" err="1" smtClean="0"/>
              <a:t>și</a:t>
            </a:r>
            <a:r>
              <a:rPr lang="en-US" dirty="0" smtClean="0"/>
              <a:t>-a </a:t>
            </a:r>
            <a:r>
              <a:rPr lang="en-US" dirty="0" err="1" smtClean="0"/>
              <a:t>închis</a:t>
            </a:r>
            <a:r>
              <a:rPr lang="en-US" dirty="0" smtClean="0"/>
              <a:t> </a:t>
            </a:r>
            <a:r>
              <a:rPr lang="en-US" dirty="0" err="1" smtClean="0"/>
              <a:t>porțile</a:t>
            </a:r>
            <a:r>
              <a:rPr lang="en-US" dirty="0" smtClean="0"/>
              <a:t>. De </a:t>
            </a:r>
            <a:r>
              <a:rPr lang="en-US" dirty="0" err="1" smtClean="0"/>
              <a:t>ce</a:t>
            </a:r>
            <a:r>
              <a:rPr lang="en-US" dirty="0" smtClean="0"/>
              <a:t> </a:t>
            </a:r>
            <a:r>
              <a:rPr lang="en-US" dirty="0" err="1" smtClean="0"/>
              <a:t>germanii</a:t>
            </a:r>
            <a:r>
              <a:rPr lang="en-US" dirty="0" smtClean="0"/>
              <a:t> </a:t>
            </a:r>
            <a:r>
              <a:rPr lang="en-US" dirty="0" err="1" smtClean="0"/>
              <a:t>și</a:t>
            </a:r>
            <a:r>
              <a:rPr lang="en-US" dirty="0" smtClean="0"/>
              <a:t>-au </a:t>
            </a:r>
            <a:r>
              <a:rPr lang="en-US" dirty="0" err="1" smtClean="0"/>
              <a:t>închis</a:t>
            </a:r>
            <a:r>
              <a:rPr lang="en-US" dirty="0" smtClean="0"/>
              <a:t> </a:t>
            </a:r>
            <a:r>
              <a:rPr lang="en-US" dirty="0" err="1" smtClean="0"/>
              <a:t>orașul</a:t>
            </a:r>
            <a:r>
              <a:rPr lang="en-US" dirty="0" smtClean="0"/>
              <a:t>?</a:t>
            </a:r>
            <a:endParaRPr lang="en-US" dirty="0"/>
          </a:p>
        </p:txBody>
      </p:sp>
      <p:sp>
        <p:nvSpPr>
          <p:cNvPr id="5" name="Rectangle 4"/>
          <p:cNvSpPr/>
          <p:nvPr/>
        </p:nvSpPr>
        <p:spPr>
          <a:xfrm>
            <a:off x="2934269" y="3330054"/>
            <a:ext cx="8325134" cy="923330"/>
          </a:xfrm>
          <a:prstGeom prst="rect">
            <a:avLst/>
          </a:prstGeom>
          <a:noFill/>
          <a:effectLst>
            <a:outerShdw blurRad="50800" dist="50800" dir="5400000" algn="ctr" rotWithShape="0">
              <a:srgbClr val="FFFF00"/>
            </a:outerShdw>
          </a:effectLst>
        </p:spPr>
        <p:txBody>
          <a:bodyPr wrap="square" lIns="91440" tIns="45720" rIns="91440" bIns="45720">
            <a:spAutoFit/>
          </a:bodyPr>
          <a:lstStyle/>
          <a:p>
            <a:pPr algn="ctr"/>
            <a:r>
              <a:rPr lang="ro-RO"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STRASBURG</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 name="Picture 6"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Answer:</a:t>
            </a:r>
            <a:r>
              <a:rPr lang="ro-RO" b="1" dirty="0" smtClean="0"/>
              <a:t> </a:t>
            </a:r>
            <a:r>
              <a:rPr lang="en-US" b="1" dirty="0" smtClean="0"/>
              <a:t>The </a:t>
            </a:r>
            <a:r>
              <a:rPr lang="en-US" b="1" dirty="0" smtClean="0"/>
              <a:t>city</a:t>
            </a:r>
            <a:r>
              <a:rPr lang="ro-RO" b="1" dirty="0" smtClean="0"/>
              <a:t>-</a:t>
            </a:r>
            <a:r>
              <a:rPr lang="en-US" b="1" dirty="0" smtClean="0"/>
              <a:t>Strasbourg </a:t>
            </a:r>
            <a:r>
              <a:rPr lang="en-US" b="1" dirty="0" smtClean="0"/>
              <a:t>is in France</a:t>
            </a:r>
          </a:p>
          <a:p>
            <a:endParaRPr lang="en-US" b="1" dirty="0" smtClean="0"/>
          </a:p>
          <a:p>
            <a:endParaRPr lang="en-US" b="1" dirty="0" smtClean="0"/>
          </a:p>
          <a:p>
            <a:endParaRPr lang="en-US" b="1" dirty="0" smtClean="0"/>
          </a:p>
          <a:p>
            <a:endParaRPr lang="en-US" b="1" dirty="0" smtClean="0"/>
          </a:p>
          <a:p>
            <a:r>
              <a:rPr lang="vi-VN" b="1" dirty="0" smtClean="0"/>
              <a:t>Răspuns: </a:t>
            </a:r>
            <a:r>
              <a:rPr lang="ro-RO" b="1" dirty="0" smtClean="0"/>
              <a:t>Orașul Strasbourg este în Franța</a:t>
            </a:r>
            <a:endParaRPr lang="en-US" dirty="0"/>
          </a:p>
        </p:txBody>
      </p:sp>
      <p:pic>
        <p:nvPicPr>
          <p:cNvPr id="4" name="Picture 3" descr="download (10).jpg"/>
          <p:cNvPicPr>
            <a:picLocks noChangeAspect="1"/>
          </p:cNvPicPr>
          <p:nvPr/>
        </p:nvPicPr>
        <p:blipFill>
          <a:blip r:embed="rId2"/>
          <a:stretch>
            <a:fillRect/>
          </a:stretch>
        </p:blipFill>
        <p:spPr>
          <a:xfrm>
            <a:off x="8169039" y="2490498"/>
            <a:ext cx="3291840" cy="2051604"/>
          </a:xfrm>
          <a:prstGeom prst="rect">
            <a:avLst/>
          </a:prstGeom>
          <a:ln w="88900" cap="sq" cmpd="thickThin">
            <a:solidFill>
              <a:srgbClr val="00B0F0"/>
            </a:solidFill>
            <a:prstDash val="solid"/>
            <a:miter lim="800000"/>
          </a:ln>
          <a:effectLst>
            <a:innerShdw blurRad="76200">
              <a:srgbClr val="000000"/>
            </a:innerShdw>
          </a:effectLst>
        </p:spPr>
      </p:pic>
      <p:sp>
        <p:nvSpPr>
          <p:cNvPr id="5" name="Notched Right Arrow 4"/>
          <p:cNvSpPr/>
          <p:nvPr/>
        </p:nvSpPr>
        <p:spPr>
          <a:xfrm>
            <a:off x="3684896" y="3016155"/>
            <a:ext cx="4189862" cy="1105469"/>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style.rotation</p:attrName>
                                        </p:attrNameLst>
                                      </p:cBhvr>
                                      <p:tavLst>
                                        <p:tav tm="0">
                                          <p:val>
                                            <p:fltVal val="720"/>
                                          </p:val>
                                        </p:tav>
                                        <p:tav tm="100000">
                                          <p:val>
                                            <p:fltVal val="0"/>
                                          </p:val>
                                        </p:tav>
                                      </p:tavLst>
                                    </p:anim>
                                    <p:anim calcmode="lin" valueType="num">
                                      <p:cBhvr>
                                        <p:cTn id="28" dur="2000" fill="hold"/>
                                        <p:tgtEl>
                                          <p:spTgt spid="4"/>
                                        </p:tgtEl>
                                        <p:attrNameLst>
                                          <p:attrName>ppt_h</p:attrName>
                                        </p:attrNameLst>
                                      </p:cBhvr>
                                      <p:tavLst>
                                        <p:tav tm="0">
                                          <p:val>
                                            <p:fltVal val="0"/>
                                          </p:val>
                                        </p:tav>
                                        <p:tav tm="100000">
                                          <p:val>
                                            <p:strVal val="#ppt_h"/>
                                          </p:val>
                                        </p:tav>
                                      </p:tavLst>
                                    </p:anim>
                                    <p:anim calcmode="lin" valueType="num">
                                      <p:cBhvr>
                                        <p:cTn id="2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4" name="Horizontal Scroll 3"/>
          <p:cNvSpPr/>
          <p:nvPr/>
        </p:nvSpPr>
        <p:spPr>
          <a:xfrm>
            <a:off x="1828800" y="3462338"/>
            <a:ext cx="9550400"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1524000" y="496888"/>
            <a:ext cx="100584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All rights reserved. No part of this publication may be reproduced, in any form or any means, without permission in writing from the authors.</a:t>
            </a:r>
            <a:endParaRPr lang="en-US" dirty="0"/>
          </a:p>
        </p:txBody>
      </p:sp>
      <p:pic>
        <p:nvPicPr>
          <p:cNvPr id="17413" name="Image 1"/>
          <p:cNvPicPr>
            <a:picLocks noGrp="1"/>
          </p:cNvPicPr>
          <p:nvPr>
            <p:ph idx="1"/>
          </p:nvPr>
        </p:nvPicPr>
        <p:blipFill>
          <a:blip r:embed="rId2"/>
          <a:srcRect/>
          <a:stretch>
            <a:fillRect/>
          </a:stretch>
        </p:blipFill>
        <p:spPr>
          <a:xfrm>
            <a:off x="3352800" y="2286001"/>
            <a:ext cx="6096000" cy="1476375"/>
          </a:xfrm>
        </p:spPr>
      </p:pic>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Project Financed by the European Union</a:t>
            </a:r>
            <a:endParaRPr lang="ro-RO" dirty="0"/>
          </a:p>
        </p:txBody>
      </p:sp>
      <p:sp>
        <p:nvSpPr>
          <p:cNvPr id="18435" name="Content Placeholder 2"/>
          <p:cNvSpPr>
            <a:spLocks noGrp="1"/>
          </p:cNvSpPr>
          <p:nvPr>
            <p:ph sz="quarter" idx="1"/>
          </p:nvPr>
        </p:nvSpPr>
        <p:spPr>
          <a:xfrm>
            <a:off x="1422400" y="1752600"/>
            <a:ext cx="10160000" cy="4724400"/>
          </a:xfrm>
        </p:spPr>
        <p:txBody>
          <a:bodyPr/>
          <a:lstStyle/>
          <a:p>
            <a:pPr algn="ctr">
              <a:buFontTx/>
              <a:buNone/>
            </a:pPr>
            <a:r>
              <a:rPr lang="en-US" b="1" smtClean="0">
                <a:solidFill>
                  <a:srgbClr val="FF0000"/>
                </a:solidFill>
              </a:rPr>
              <a:t>„Motivating the </a:t>
            </a:r>
            <a:r>
              <a:rPr lang="ro-RO" b="1" smtClean="0">
                <a:solidFill>
                  <a:srgbClr val="FF0000"/>
                </a:solidFill>
              </a:rPr>
              <a:t>L</a:t>
            </a:r>
            <a:r>
              <a:rPr lang="en-US" b="1" smtClean="0">
                <a:solidFill>
                  <a:srgbClr val="FF0000"/>
                </a:solidFill>
              </a:rPr>
              <a:t>earning </a:t>
            </a:r>
            <a:r>
              <a:rPr lang="ro-RO" b="1" smtClean="0">
                <a:solidFill>
                  <a:srgbClr val="FF0000"/>
                </a:solidFill>
              </a:rPr>
              <a:t>E</a:t>
            </a:r>
            <a:r>
              <a:rPr lang="en-US" b="1" smtClean="0">
                <a:solidFill>
                  <a:srgbClr val="FF0000"/>
                </a:solidFill>
              </a:rPr>
              <a:t>ngine to </a:t>
            </a:r>
            <a:r>
              <a:rPr lang="ro-RO" b="1" smtClean="0">
                <a:solidFill>
                  <a:srgbClr val="FF0000"/>
                </a:solidFill>
              </a:rPr>
              <a:t>I</a:t>
            </a:r>
            <a:r>
              <a:rPr lang="en-US" b="1" smtClean="0">
                <a:solidFill>
                  <a:srgbClr val="FF0000"/>
                </a:solidFill>
              </a:rPr>
              <a:t>ncrease </a:t>
            </a:r>
            <a:r>
              <a:rPr lang="ro-RO" b="1" smtClean="0">
                <a:solidFill>
                  <a:srgbClr val="FF0000"/>
                </a:solidFill>
              </a:rPr>
              <a:t>S</a:t>
            </a:r>
            <a:r>
              <a:rPr lang="en-US" b="1" smtClean="0">
                <a:solidFill>
                  <a:srgbClr val="FF0000"/>
                </a:solidFill>
              </a:rPr>
              <a:t>tudent's </a:t>
            </a:r>
            <a:r>
              <a:rPr lang="ro-RO" b="1" smtClean="0">
                <a:solidFill>
                  <a:srgbClr val="FF0000"/>
                </a:solidFill>
              </a:rPr>
              <a:t>S</a:t>
            </a:r>
            <a:r>
              <a:rPr lang="en-US" b="1" smtClean="0">
                <a:solidFill>
                  <a:srgbClr val="FF0000"/>
                </a:solidFill>
              </a:rPr>
              <a:t>chool, </a:t>
            </a:r>
            <a:r>
              <a:rPr lang="ro-RO" b="1" smtClean="0">
                <a:solidFill>
                  <a:srgbClr val="FF0000"/>
                </a:solidFill>
              </a:rPr>
              <a:t>P</a:t>
            </a:r>
            <a:r>
              <a:rPr lang="en-US" b="1" smtClean="0">
                <a:solidFill>
                  <a:srgbClr val="FF0000"/>
                </a:solidFill>
              </a:rPr>
              <a:t>rofessional and </a:t>
            </a:r>
            <a:r>
              <a:rPr lang="ro-RO" b="1" smtClean="0">
                <a:solidFill>
                  <a:srgbClr val="FF0000"/>
                </a:solidFill>
              </a:rPr>
              <a:t>S</a:t>
            </a:r>
            <a:r>
              <a:rPr lang="en-US" b="1" smtClean="0">
                <a:solidFill>
                  <a:srgbClr val="FF0000"/>
                </a:solidFill>
              </a:rPr>
              <a:t>ocial </a:t>
            </a:r>
            <a:r>
              <a:rPr lang="ro-RO" b="1" smtClean="0">
                <a:solidFill>
                  <a:srgbClr val="FF0000"/>
                </a:solidFill>
              </a:rPr>
              <a:t>S</a:t>
            </a:r>
            <a:r>
              <a:rPr lang="en-US" b="1" smtClean="0">
                <a:solidFill>
                  <a:srgbClr val="FF0000"/>
                </a:solidFill>
              </a:rPr>
              <a:t>uccess and </a:t>
            </a:r>
            <a:r>
              <a:rPr lang="ro-RO" b="1" smtClean="0">
                <a:solidFill>
                  <a:srgbClr val="FF0000"/>
                </a:solidFill>
              </a:rPr>
              <a:t>R</a:t>
            </a:r>
            <a:r>
              <a:rPr lang="en-US" b="1" smtClean="0">
                <a:solidFill>
                  <a:srgbClr val="FF0000"/>
                </a:solidFill>
              </a:rPr>
              <a:t>educe </a:t>
            </a:r>
            <a:r>
              <a:rPr lang="ro-RO" b="1" smtClean="0">
                <a:solidFill>
                  <a:srgbClr val="FF0000"/>
                </a:solidFill>
              </a:rPr>
              <a:t>A</a:t>
            </a:r>
            <a:r>
              <a:rPr lang="en-US" b="1" smtClean="0">
                <a:solidFill>
                  <a:srgbClr val="FF0000"/>
                </a:solidFill>
              </a:rPr>
              <a:t>bsenteeism “</a:t>
            </a:r>
            <a:endParaRPr lang="ro-RO" b="1" smtClean="0">
              <a:solidFill>
                <a:srgbClr val="FF0000"/>
              </a:solidFill>
            </a:endParaRPr>
          </a:p>
          <a:p>
            <a:pPr>
              <a:buFontTx/>
              <a:buNone/>
            </a:pPr>
            <a:endParaRPr lang="ro-RO" b="1" smtClean="0"/>
          </a:p>
          <a:p>
            <a:endParaRPr lang="ro-RO" smtClean="0"/>
          </a:p>
        </p:txBody>
      </p:sp>
      <p:pic>
        <p:nvPicPr>
          <p:cNvPr id="18436" name="Picture 3" descr="Резултат с изображение за еразмус"/>
          <p:cNvPicPr>
            <a:picLocks noChangeAspect="1" noChangeArrowheads="1"/>
          </p:cNvPicPr>
          <p:nvPr/>
        </p:nvPicPr>
        <p:blipFill>
          <a:blip r:embed="rId2"/>
          <a:srcRect/>
          <a:stretch>
            <a:fillRect/>
          </a:stretch>
        </p:blipFill>
        <p:spPr bwMode="auto">
          <a:xfrm>
            <a:off x="1320800" y="4038600"/>
            <a:ext cx="10261600" cy="23574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762000"/>
            <a:ext cx="10765367" cy="2057400"/>
          </a:xfrm>
          <a:solidFill>
            <a:srgbClr val="FF0000"/>
          </a:solidFill>
        </p:spPr>
        <p:txBody>
          <a:bodyPr/>
          <a:lstStyle/>
          <a:p>
            <a:pPr algn="ctr" fontAlgn="auto">
              <a:spcAft>
                <a:spcPts val="0"/>
              </a:spcAft>
              <a:defRPr/>
            </a:pPr>
            <a:r>
              <a:rPr sz="4000" dirty="0" smtClean="0"/>
              <a:t>Secondary school</a:t>
            </a:r>
            <a:r>
              <a:rPr lang="ro-RO" sz="4000" dirty="0" smtClean="0"/>
              <a:t/>
            </a:r>
            <a:br>
              <a:rPr lang="ro-RO" sz="4000" dirty="0" smtClean="0"/>
            </a:br>
            <a:r>
              <a:rPr sz="4000" dirty="0" smtClean="0"/>
              <a:t>"PROF. UNIV. DR. ION STOIA”</a:t>
            </a:r>
            <a:r>
              <a:rPr lang="ro-RO" sz="4000" dirty="0" smtClean="0"/>
              <a:t/>
            </a:r>
            <a:br>
              <a:rPr lang="ro-RO" sz="4000" dirty="0" smtClean="0"/>
            </a:br>
            <a:r>
              <a:rPr sz="4000" dirty="0" smtClean="0"/>
              <a:t>CĂLDĂRARU - ARGEŞ</a:t>
            </a:r>
          </a:p>
        </p:txBody>
      </p:sp>
      <p:sp>
        <p:nvSpPr>
          <p:cNvPr id="3" name="Text Placeholder 2"/>
          <p:cNvSpPr>
            <a:spLocks noGrp="1"/>
          </p:cNvSpPr>
          <p:nvPr>
            <p:ph type="body" idx="1"/>
          </p:nvPr>
        </p:nvSpPr>
        <p:spPr>
          <a:xfrm>
            <a:off x="1828800" y="3200400"/>
            <a:ext cx="9652000" cy="3352800"/>
          </a:xfrm>
          <a:solidFill>
            <a:srgbClr val="FFFF00"/>
          </a:solidFill>
        </p:spPr>
        <p:txBody>
          <a:bodyPr>
            <a:normAutofit/>
          </a:bodyPr>
          <a:lstStyle/>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ro-RO" b="1" dirty="0" smtClean="0">
              <a:solidFill>
                <a:srgbClr val="FF0000"/>
              </a:solidFill>
            </a:endParaRPr>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en-US" sz="3800" b="1" dirty="0" smtClean="0">
                <a:solidFill>
                  <a:srgbClr val="FF0000"/>
                </a:solidFill>
              </a:rPr>
              <a:t>By teacher coordinator -</a:t>
            </a:r>
            <a:r>
              <a:rPr lang="ro-RO" sz="3800" b="1" dirty="0" smtClean="0">
                <a:solidFill>
                  <a:srgbClr val="FF0000"/>
                </a:solidFill>
              </a:rPr>
              <a:t>Drăguț Violeta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diamond(in)">
                                      <p:cBhvr>
                                        <p:cTn id="28" dur="2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amond(in)">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SOURCES</a:t>
            </a:r>
            <a:endParaRPr lang="en-US" dirty="0"/>
          </a:p>
        </p:txBody>
      </p:sp>
      <p:sp>
        <p:nvSpPr>
          <p:cNvPr id="3" name="Text Placeholder 2"/>
          <p:cNvSpPr>
            <a:spLocks noGrp="1"/>
          </p:cNvSpPr>
          <p:nvPr>
            <p:ph type="body" idx="1"/>
          </p:nvPr>
        </p:nvSpPr>
        <p:spPr>
          <a:xfrm>
            <a:off x="507999" y="1633536"/>
            <a:ext cx="11092597" cy="4548900"/>
          </a:xfrm>
        </p:spPr>
        <p:txBody>
          <a:bodyPr>
            <a:normAutofit fontScale="92500" lnSpcReduction="10000"/>
          </a:bodyPr>
          <a:lstStyle/>
          <a:p>
            <a:pPr>
              <a:buFont typeface="Wingdings" pitchFamily="2" charset="2"/>
              <a:buChar char="v"/>
            </a:pPr>
            <a:r>
              <a:rPr lang="en-US" dirty="0" smtClean="0">
                <a:hlinkClick r:id="rId2"/>
              </a:rPr>
              <a:t>https://www.google.com/search?q=DORMI&amp;tbm=isch&amp;ved=2ahUKEwjW3eD4tZPoAhVHM-wKHciOCFgQ2-cCegQIABAA&amp;oq=DORMI&amp;gs_l=img.12..0l10.1713.4318..7200...0.0..0.1679.3918.6-1j1j1......0....1..</a:t>
            </a:r>
            <a:r>
              <a:rPr lang="en-US" dirty="0" smtClean="0">
                <a:hlinkClick r:id="rId2"/>
              </a:rPr>
              <a:t>gws-wiz-img.TApAY7ICOvw&amp;ei=m19pXpakFcfmsAfInaLABQ&amp;bih=657&amp;biw=1366&amp;rlz=1C1AVFC_enRO829RO830</a:t>
            </a:r>
            <a:endParaRPr lang="ro-RO" dirty="0" smtClean="0"/>
          </a:p>
          <a:p>
            <a:pPr>
              <a:buFont typeface="Wingdings" pitchFamily="2" charset="2"/>
              <a:buChar char="v"/>
            </a:pPr>
            <a:endParaRPr lang="ro-RO" dirty="0" smtClean="0"/>
          </a:p>
          <a:p>
            <a:pPr>
              <a:buFont typeface="Wingdings" pitchFamily="2" charset="2"/>
              <a:buChar char="v"/>
            </a:pPr>
            <a:r>
              <a:rPr lang="en-US" dirty="0" smtClean="0">
                <a:hlinkClick r:id="rId3"/>
              </a:rPr>
              <a:t>https://www.google.com/search?q=elev+spre+scoala&amp;tbm=isch&amp;ved=2ahUKEwjBqvfluJPoAhVEs6QKHf2eCKsQ2-cCegQIABAA&amp;oq=elev+spre+scoala&amp;gs_l=img.3...1914237.1917902..1918220...0.0..0.659.4758.2-13j0j1j2......0....1..gws-wiz-img.......</a:t>
            </a:r>
            <a:r>
              <a:rPr lang="en-US" dirty="0" smtClean="0">
                <a:hlinkClick r:id="rId3"/>
              </a:rPr>
              <a:t>0j0i67j0i30j0i8i30j0i5i30j0i10i24.uBBLsrcRzaM&amp;ei=mWJpXoH6CsTmkgX9vaLYCg&amp;bih=657&amp;biw=1366&amp;rlz=1C1AVFC_enRO829RO830</a:t>
            </a:r>
            <a:endParaRPr lang="ro-RO" dirty="0" smtClean="0"/>
          </a:p>
          <a:p>
            <a:pPr>
              <a:buFont typeface="Wingdings" pitchFamily="2" charset="2"/>
              <a:buChar char="v"/>
            </a:pPr>
            <a:r>
              <a:rPr lang="en-US" dirty="0" smtClean="0">
                <a:hlinkClick r:id="rId4"/>
              </a:rPr>
              <a:t>https://www.google.com/search?q=MULTUMESC+IN+ARTA&amp;rlz=1C1AVFC_enRO829RO830&amp;source=lnms&amp;tbm=isch&amp;sa=X&amp;ved=2ahUKEwjbuObFwpPoAhWFjqQKHcKgDMoQ_AUoAXoECAsQAw</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descr="images (4).jpg"/>
          <p:cNvPicPr>
            <a:picLocks noChangeAspect="1"/>
          </p:cNvPicPr>
          <p:nvPr/>
        </p:nvPicPr>
        <p:blipFill>
          <a:blip r:embed="rId2"/>
          <a:stretch>
            <a:fillRect/>
          </a:stretch>
        </p:blipFill>
        <p:spPr>
          <a:xfrm>
            <a:off x="748495" y="504256"/>
            <a:ext cx="4754880" cy="339633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Picture 4" descr="download (11).jpg"/>
          <p:cNvPicPr>
            <a:picLocks noChangeAspect="1"/>
          </p:cNvPicPr>
          <p:nvPr/>
        </p:nvPicPr>
        <p:blipFill>
          <a:blip r:embed="rId3"/>
          <a:stretch>
            <a:fillRect/>
          </a:stretch>
        </p:blipFill>
        <p:spPr>
          <a:xfrm>
            <a:off x="7496886" y="3077357"/>
            <a:ext cx="4389120" cy="329184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
        <p:nvSpPr>
          <p:cNvPr id="6" name="Equal 5"/>
          <p:cNvSpPr/>
          <p:nvPr/>
        </p:nvSpPr>
        <p:spPr>
          <a:xfrm>
            <a:off x="5609231" y="3630304"/>
            <a:ext cx="1801504" cy="928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Answer</a:t>
            </a:r>
            <a:r>
              <a:rPr lang="en-US" dirty="0" smtClean="0"/>
              <a:t>: </a:t>
            </a:r>
            <a:r>
              <a:rPr lang="en-US" b="1" dirty="0" smtClean="0"/>
              <a:t>yesterday, today and tomorrow</a:t>
            </a:r>
            <a:r>
              <a:rPr lang="en-US" dirty="0" smtClean="0"/>
              <a:t>.</a:t>
            </a:r>
            <a:endParaRPr lang="en-US" dirty="0"/>
          </a:p>
        </p:txBody>
      </p:sp>
      <p:pic>
        <p:nvPicPr>
          <p:cNvPr id="4" name="Picture 5" descr="download.png"/>
          <p:cNvPicPr>
            <a:picLocks noChangeAspect="1"/>
          </p:cNvPicPr>
          <p:nvPr/>
        </p:nvPicPr>
        <p:blipFill>
          <a:blip r:embed="rId2"/>
          <a:srcRect/>
          <a:stretch>
            <a:fillRect/>
          </a:stretch>
        </p:blipFill>
        <p:spPr bwMode="auto">
          <a:xfrm>
            <a:off x="5515907" y="4124302"/>
            <a:ext cx="1580929" cy="11845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relaxedInset"/>
            </a:sp3d>
          </a:bodyPr>
          <a:lstStyle/>
          <a:p>
            <a:pPr algn="ctr"/>
            <a:r>
              <a:rPr lang="en-US" b="1" dirty="0" smtClean="0">
                <a:effectLst>
                  <a:outerShdw blurRad="75057" dist="38100" dir="5400000" sy="-20000" rotWithShape="0">
                    <a:prstClr val="black">
                      <a:alpha val="25000"/>
                    </a:prstClr>
                  </a:outerShdw>
                  <a:reflection blurRad="6350" stA="50000" endA="300" endPos="50000" dist="29997" dir="5400000" sy="-100000" algn="bl" rotWithShape="0"/>
                </a:effectLst>
              </a:rPr>
              <a:t/>
            </a:r>
            <a:br>
              <a:rPr lang="en-US" b="1" dirty="0" smtClean="0">
                <a:effectLst>
                  <a:outerShdw blurRad="75057" dist="38100" dir="5400000" sy="-20000" rotWithShape="0">
                    <a:prstClr val="black">
                      <a:alpha val="25000"/>
                    </a:prstClr>
                  </a:outerShdw>
                  <a:reflection blurRad="6350" stA="50000" endA="300" endPos="50000" dist="29997" dir="5400000" sy="-100000" algn="bl" rotWithShape="0"/>
                </a:effectLst>
              </a:rPr>
            </a:br>
            <a:r>
              <a:rPr lang="en-US" sz="4400" b="1" dirty="0" smtClean="0"/>
              <a:t>2 EASY QUESTION BUT WITH LOGICAL TRAPS</a:t>
            </a:r>
            <a:endParaRPr lang="en-US" i="1" dirty="0">
              <a:effectLst>
                <a:outerShdw blurRad="75057" dist="38100" dir="5400000" sy="-20000" rotWithShape="0">
                  <a:prstClr val="black">
                    <a:alpha val="25000"/>
                  </a:prstClr>
                </a:outerShdw>
                <a:reflection blurRad="6350" stA="50000" endA="300" endPos="50000" dist="29997" dir="5400000" sy="-100000" algn="bl" rotWithShape="0"/>
              </a:effectLst>
            </a:endParaRPr>
          </a:p>
        </p:txBody>
      </p:sp>
      <p:sp>
        <p:nvSpPr>
          <p:cNvPr id="3" name="Content Placeholder 2"/>
          <p:cNvSpPr>
            <a:spLocks noGrp="1"/>
          </p:cNvSpPr>
          <p:nvPr>
            <p:ph idx="1"/>
          </p:nvPr>
        </p:nvSpPr>
        <p:spPr>
          <a:xfrm>
            <a:off x="404883" y="1869161"/>
            <a:ext cx="5914030" cy="4572000"/>
          </a:xfrm>
        </p:spPr>
        <p:txBody>
          <a:bodyPr>
            <a:normAutofit fontScale="85000" lnSpcReduction="20000"/>
          </a:bodyPr>
          <a:lstStyle/>
          <a:p>
            <a:pPr>
              <a:buNone/>
            </a:pPr>
            <a:r>
              <a:rPr lang="en-US" dirty="0" smtClean="0"/>
              <a:t>			</a:t>
            </a:r>
          </a:p>
          <a:p>
            <a:pPr algn="just">
              <a:buNone/>
            </a:pPr>
            <a:r>
              <a:rPr lang="en-US" b="1" dirty="0" smtClean="0"/>
              <a:t>  </a:t>
            </a:r>
            <a:r>
              <a:rPr lang="en-US" b="1" dirty="0" smtClean="0"/>
              <a:t>   </a:t>
            </a:r>
            <a:r>
              <a:rPr lang="en-US" b="1" dirty="0" smtClean="0"/>
              <a:t>How </a:t>
            </a:r>
            <a:r>
              <a:rPr lang="en-US" b="1" dirty="0" smtClean="0"/>
              <a:t>many apples can you eat </a:t>
            </a:r>
            <a:r>
              <a:rPr lang="en-US" b="1" dirty="0" smtClean="0"/>
              <a:t>   in </a:t>
            </a:r>
            <a:r>
              <a:rPr lang="en-US" b="1" dirty="0" smtClean="0"/>
              <a:t>the morning on an empty stomach?  </a:t>
            </a:r>
            <a:endParaRPr lang="en-US" b="1" dirty="0" smtClean="0"/>
          </a:p>
          <a:p>
            <a:pPr>
              <a:buNone/>
            </a:pPr>
            <a:endParaRPr lang="en-US" dirty="0" smtClean="0"/>
          </a:p>
          <a:p>
            <a:pPr>
              <a:buNone/>
            </a:pPr>
            <a:endParaRPr lang="en-US" dirty="0" smtClean="0"/>
          </a:p>
          <a:p>
            <a:pPr>
              <a:buNone/>
            </a:pPr>
            <a:r>
              <a:rPr lang="en-US" dirty="0" smtClean="0"/>
              <a:t>     </a:t>
            </a:r>
            <a:r>
              <a:rPr lang="vi-VN" b="1" dirty="0" smtClean="0"/>
              <a:t>Câte </a:t>
            </a:r>
            <a:r>
              <a:rPr lang="vi-VN" b="1" dirty="0" smtClean="0"/>
              <a:t>mere poți mânca dimineața pe stomacul gol? </a:t>
            </a:r>
            <a:endParaRPr lang="en-US" b="1"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b="1" dirty="0">
              <a:solidFill>
                <a:srgbClr val="00FFFF"/>
              </a:solidFill>
              <a:latin typeface="MV Boli" pitchFamily="2" charset="0"/>
              <a:cs typeface="MV Boli" pitchFamily="2" charset="0"/>
            </a:endParaRPr>
          </a:p>
        </p:txBody>
      </p:sp>
      <p:pic>
        <p:nvPicPr>
          <p:cNvPr id="1034" name="Picture 10" descr="Image result for mistake is a teacher"/>
          <p:cNvPicPr>
            <a:picLocks noChangeAspect="1" noChangeArrowheads="1"/>
          </p:cNvPicPr>
          <p:nvPr/>
        </p:nvPicPr>
        <p:blipFill>
          <a:blip r:embed="rId2"/>
          <a:stretch>
            <a:fillRect/>
          </a:stretch>
        </p:blipFill>
        <p:spPr bwMode="auto">
          <a:xfrm rot="21269189">
            <a:off x="7634548" y="2507397"/>
            <a:ext cx="3267075" cy="3191932"/>
          </a:xfrm>
          <a:prstGeom prst="round2DiagRect">
            <a:avLst>
              <a:gd name="adj1" fmla="val 16667"/>
              <a:gd name="adj2" fmla="val 0"/>
            </a:avLst>
          </a:prstGeom>
          <a:ln w="57150" cap="sq">
            <a:solidFill>
              <a:srgbClr val="00FFFF"/>
            </a:solidFill>
            <a:miter lim="800000"/>
          </a:ln>
          <a:effectLst>
            <a:glow rad="139700">
              <a:schemeClr val="accent6">
                <a:satMod val="175000"/>
                <a:alpha val="40000"/>
              </a:schemeClr>
            </a:glow>
            <a:outerShdw blurRad="254000" algn="tl" rotWithShape="0">
              <a:srgbClr val="000000">
                <a:alpha val="43000"/>
              </a:srgbClr>
            </a:outerShdw>
          </a:effectLst>
          <a:scene3d>
            <a:camera prst="orthographicFront"/>
            <a:lightRig rig="threePt" dir="t"/>
          </a:scene3d>
          <a:sp3d>
            <a:bevelT w="139700" h="139700" prst="divot"/>
          </a:sp3d>
        </p:spPr>
      </p:pic>
      <p:sp>
        <p:nvSpPr>
          <p:cNvPr id="6" name="Notched Right Arrow 5"/>
          <p:cNvSpPr/>
          <p:nvPr/>
        </p:nvSpPr>
        <p:spPr>
          <a:xfrm>
            <a:off x="4572000" y="3070746"/>
            <a:ext cx="2661313" cy="10645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3"/>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from="(-#ppt_w/2)" to="(#ppt_x)" calcmode="lin" valueType="num">
                                      <p:cBhvr>
                                        <p:cTn id="18" dur="1200" fill="hold">
                                          <p:stCondLst>
                                            <p:cond delay="0"/>
                                          </p:stCondLst>
                                        </p:cTn>
                                        <p:tgtEl>
                                          <p:spTgt spid="3">
                                            <p:txEl>
                                              <p:pRg st="0" end="0"/>
                                            </p:txEl>
                                          </p:spTgt>
                                        </p:tgtEl>
                                        <p:attrNameLst>
                                          <p:attrName>ppt_x</p:attrName>
                                        </p:attrNameLst>
                                      </p:cBhvr>
                                    </p:anim>
                                    <p:anim from="0" to="-1.0" calcmode="lin" valueType="num">
                                      <p:cBhvr>
                                        <p:cTn id="19" dur="400" decel="50000" autoRev="1" fill="hold">
                                          <p:stCondLst>
                                            <p:cond delay="1200"/>
                                          </p:stCondLst>
                                        </p:cTn>
                                        <p:tgtEl>
                                          <p:spTgt spid="3">
                                            <p:txEl>
                                              <p:pRg st="0" end="0"/>
                                            </p:txEl>
                                          </p:spTgt>
                                        </p:tgtEl>
                                        <p:attrNameLst>
                                          <p:attrName>xshear</p:attrName>
                                        </p:attrNameLst>
                                      </p:cBhvr>
                                    </p:anim>
                                    <p:animScale>
                                      <p:cBhvr>
                                        <p:cTn id="20" dur="400" decel="100000" autoRev="1" fill="hold">
                                          <p:stCondLst>
                                            <p:cond delay="1200"/>
                                          </p:stCondLst>
                                        </p:cTn>
                                        <p:tgtEl>
                                          <p:spTgt spid="3">
                                            <p:txEl>
                                              <p:pRg st="0" end="0"/>
                                            </p:txEl>
                                          </p:spTgt>
                                        </p:tgtEl>
                                      </p:cBhvr>
                                      <p:from x="100000" y="100000"/>
                                      <p:to x="80000" y="100000"/>
                                    </p:animScale>
                                    <p:anim by="(#ppt_h/3+#ppt_w*0.1)" calcmode="lin" valueType="num">
                                      <p:cBhvr additive="sum">
                                        <p:cTn id="21" dur="400" decel="100000" autoRev="1" fill="hold">
                                          <p:stCondLst>
                                            <p:cond delay="1200"/>
                                          </p:stCondLst>
                                        </p:cTn>
                                        <p:tgtEl>
                                          <p:spTgt spid="3">
                                            <p:txEl>
                                              <p:pRg st="0" end="0"/>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from="(-#ppt_w/2)" to="(#ppt_x)" calcmode="lin" valueType="num">
                                      <p:cBhvr>
                                        <p:cTn id="26" dur="1200" fill="hold">
                                          <p:stCondLst>
                                            <p:cond delay="0"/>
                                          </p:stCondLst>
                                        </p:cTn>
                                        <p:tgtEl>
                                          <p:spTgt spid="3">
                                            <p:txEl>
                                              <p:pRg st="1" end="1"/>
                                            </p:txEl>
                                          </p:spTgt>
                                        </p:tgtEl>
                                        <p:attrNameLst>
                                          <p:attrName>ppt_x</p:attrName>
                                        </p:attrNameLst>
                                      </p:cBhvr>
                                    </p:anim>
                                    <p:anim from="0" to="-1.0" calcmode="lin" valueType="num">
                                      <p:cBhvr>
                                        <p:cTn id="27" dur="400" decel="50000" autoRev="1" fill="hold">
                                          <p:stCondLst>
                                            <p:cond delay="1200"/>
                                          </p:stCondLst>
                                        </p:cTn>
                                        <p:tgtEl>
                                          <p:spTgt spid="3">
                                            <p:txEl>
                                              <p:pRg st="1" end="1"/>
                                            </p:txEl>
                                          </p:spTgt>
                                        </p:tgtEl>
                                        <p:attrNameLst>
                                          <p:attrName>xshear</p:attrName>
                                        </p:attrNameLst>
                                      </p:cBhvr>
                                    </p:anim>
                                    <p:animScale>
                                      <p:cBhvr>
                                        <p:cTn id="28" dur="400" decel="100000" autoRev="1" fill="hold">
                                          <p:stCondLst>
                                            <p:cond delay="1200"/>
                                          </p:stCondLst>
                                        </p:cTn>
                                        <p:tgtEl>
                                          <p:spTgt spid="3">
                                            <p:txEl>
                                              <p:pRg st="1" end="1"/>
                                            </p:txEl>
                                          </p:spTgt>
                                        </p:tgtEl>
                                      </p:cBhvr>
                                      <p:from x="100000" y="100000"/>
                                      <p:to x="80000" y="100000"/>
                                    </p:animScale>
                                    <p:anim by="(#ppt_h/3+#ppt_w*0.1)" calcmode="lin" valueType="num">
                                      <p:cBhvr additive="sum">
                                        <p:cTn id="29" dur="400" decel="100000" autoRev="1" fill="hold">
                                          <p:stCondLst>
                                            <p:cond delay="1200"/>
                                          </p:stCondLst>
                                        </p:cTn>
                                        <p:tgtEl>
                                          <p:spTgt spid="3">
                                            <p:txEl>
                                              <p:pRg st="1" end="1"/>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from="(-#ppt_w/2)" to="(#ppt_x)" calcmode="lin" valueType="num">
                                      <p:cBhvr>
                                        <p:cTn id="34" dur="1200" fill="hold">
                                          <p:stCondLst>
                                            <p:cond delay="0"/>
                                          </p:stCondLst>
                                        </p:cTn>
                                        <p:tgtEl>
                                          <p:spTgt spid="3">
                                            <p:txEl>
                                              <p:pRg st="4" end="4"/>
                                            </p:txEl>
                                          </p:spTgt>
                                        </p:tgtEl>
                                        <p:attrNameLst>
                                          <p:attrName>ppt_x</p:attrName>
                                        </p:attrNameLst>
                                      </p:cBhvr>
                                    </p:anim>
                                    <p:anim from="0" to="-1.0" calcmode="lin" valueType="num">
                                      <p:cBhvr>
                                        <p:cTn id="35" dur="400" decel="50000" autoRev="1" fill="hold">
                                          <p:stCondLst>
                                            <p:cond delay="1200"/>
                                          </p:stCondLst>
                                        </p:cTn>
                                        <p:tgtEl>
                                          <p:spTgt spid="3">
                                            <p:txEl>
                                              <p:pRg st="4" end="4"/>
                                            </p:txEl>
                                          </p:spTgt>
                                        </p:tgtEl>
                                        <p:attrNameLst>
                                          <p:attrName>xshear</p:attrName>
                                        </p:attrNameLst>
                                      </p:cBhvr>
                                    </p:anim>
                                    <p:animScale>
                                      <p:cBhvr>
                                        <p:cTn id="36" dur="400" decel="100000" autoRev="1" fill="hold">
                                          <p:stCondLst>
                                            <p:cond delay="1200"/>
                                          </p:stCondLst>
                                        </p:cTn>
                                        <p:tgtEl>
                                          <p:spTgt spid="3">
                                            <p:txEl>
                                              <p:pRg st="4" end="4"/>
                                            </p:txEl>
                                          </p:spTgt>
                                        </p:tgtEl>
                                      </p:cBhvr>
                                      <p:from x="100000" y="100000"/>
                                      <p:to x="80000" y="100000"/>
                                    </p:animScale>
                                    <p:anim by="(#ppt_h/3+#ppt_w*0.1)" calcmode="lin" valueType="num">
                                      <p:cBhvr additive="sum">
                                        <p:cTn id="37" dur="400" decel="100000" autoRev="1" fill="hold">
                                          <p:stCondLst>
                                            <p:cond delay="1200"/>
                                          </p:stCondLst>
                                        </p:cTn>
                                        <p:tgtEl>
                                          <p:spTgt spid="3">
                                            <p:txEl>
                                              <p:pRg st="4" end="4"/>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from="(-#ppt_w/2)" to="(#ppt_x)" calcmode="lin" valueType="num">
                                      <p:cBhvr>
                                        <p:cTn id="42" dur="1200" fill="hold">
                                          <p:stCondLst>
                                            <p:cond delay="0"/>
                                          </p:stCondLst>
                                        </p:cTn>
                                        <p:tgtEl>
                                          <p:spTgt spid="3">
                                            <p:txEl>
                                              <p:pRg st="8" end="8"/>
                                            </p:txEl>
                                          </p:spTgt>
                                        </p:tgtEl>
                                        <p:attrNameLst>
                                          <p:attrName>ppt_x</p:attrName>
                                        </p:attrNameLst>
                                      </p:cBhvr>
                                    </p:anim>
                                    <p:anim from="0" to="-1.0" calcmode="lin" valueType="num">
                                      <p:cBhvr>
                                        <p:cTn id="43" dur="400" decel="50000" autoRev="1" fill="hold">
                                          <p:stCondLst>
                                            <p:cond delay="1200"/>
                                          </p:stCondLst>
                                        </p:cTn>
                                        <p:tgtEl>
                                          <p:spTgt spid="3">
                                            <p:txEl>
                                              <p:pRg st="8" end="8"/>
                                            </p:txEl>
                                          </p:spTgt>
                                        </p:tgtEl>
                                        <p:attrNameLst>
                                          <p:attrName>xshear</p:attrName>
                                        </p:attrNameLst>
                                      </p:cBhvr>
                                    </p:anim>
                                    <p:animScale>
                                      <p:cBhvr>
                                        <p:cTn id="44" dur="400" decel="100000" autoRev="1" fill="hold">
                                          <p:stCondLst>
                                            <p:cond delay="1200"/>
                                          </p:stCondLst>
                                        </p:cTn>
                                        <p:tgtEl>
                                          <p:spTgt spid="3">
                                            <p:txEl>
                                              <p:pRg st="8" end="8"/>
                                            </p:txEl>
                                          </p:spTgt>
                                        </p:tgtEl>
                                      </p:cBhvr>
                                      <p:from x="100000" y="100000"/>
                                      <p:to x="80000" y="100000"/>
                                    </p:animScale>
                                    <p:anim by="(#ppt_h/3+#ppt_w*0.1)" calcmode="lin" valueType="num">
                                      <p:cBhvr additive="sum">
                                        <p:cTn id="45" dur="400" decel="100000" autoRev="1" fill="hold">
                                          <p:stCondLst>
                                            <p:cond delay="1200"/>
                                          </p:stCondLst>
                                        </p:cTn>
                                        <p:tgtEl>
                                          <p:spTgt spid="3">
                                            <p:txEl>
                                              <p:pRg st="8" end="8"/>
                                            </p:txEl>
                                          </p:spTgt>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34"/>
                                        </p:tgtEl>
                                        <p:attrNameLst>
                                          <p:attrName>style.visibility</p:attrName>
                                        </p:attrNameLst>
                                      </p:cBhvr>
                                      <p:to>
                                        <p:strVal val="visible"/>
                                      </p:to>
                                    </p:set>
                                    <p:animEffect transition="in" filter="fade">
                                      <p:cBhvr>
                                        <p:cTn id="50" dur="2000"/>
                                        <p:tgtEl>
                                          <p:spTgt spid="10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nodeType="clickEffect">
                                  <p:stCondLst>
                                    <p:cond delay="0"/>
                                  </p:stCondLst>
                                  <p:childTnLst>
                                    <p:animEffect transition="out" filter="wipe(down)">
                                      <p:cBhvr>
                                        <p:cTn id="54" dur="1000"/>
                                        <p:tgtEl>
                                          <p:spTgt spid="1034"/>
                                        </p:tgtEl>
                                      </p:cBhvr>
                                    </p:animEffect>
                                    <p:set>
                                      <p:cBhvr>
                                        <p:cTn id="55" dur="1" fill="hold">
                                          <p:stCondLst>
                                            <p:cond delay="999"/>
                                          </p:stCondLst>
                                        </p:cTn>
                                        <p:tgtEl>
                                          <p:spTgt spid="103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plus(in)">
                                      <p:cBhvr>
                                        <p:cTn id="60" dur="2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2000"/>
                                        <p:tgtEl>
                                          <p:spTgt spid="1034"/>
                                        </p:tgtEl>
                                      </p:cBhvr>
                                    </p:animEffect>
                                    <p:anim calcmode="lin" valueType="num">
                                      <p:cBhvr>
                                        <p:cTn id="66" dur="2000" fill="hold"/>
                                        <p:tgtEl>
                                          <p:spTgt spid="1034"/>
                                        </p:tgtEl>
                                        <p:attrNameLst>
                                          <p:attrName>style.rotation</p:attrName>
                                        </p:attrNameLst>
                                      </p:cBhvr>
                                      <p:tavLst>
                                        <p:tav tm="0">
                                          <p:val>
                                            <p:fltVal val="720"/>
                                          </p:val>
                                        </p:tav>
                                        <p:tav tm="100000">
                                          <p:val>
                                            <p:fltVal val="0"/>
                                          </p:val>
                                        </p:tav>
                                      </p:tavLst>
                                    </p:anim>
                                    <p:anim calcmode="lin" valueType="num">
                                      <p:cBhvr>
                                        <p:cTn id="67" dur="2000" fill="hold"/>
                                        <p:tgtEl>
                                          <p:spTgt spid="1034"/>
                                        </p:tgtEl>
                                        <p:attrNameLst>
                                          <p:attrName>ppt_h</p:attrName>
                                        </p:attrNameLst>
                                      </p:cBhvr>
                                      <p:tavLst>
                                        <p:tav tm="0">
                                          <p:val>
                                            <p:fltVal val="0"/>
                                          </p:val>
                                        </p:tav>
                                        <p:tav tm="100000">
                                          <p:val>
                                            <p:strVal val="#ppt_h"/>
                                          </p:val>
                                        </p:tav>
                                      </p:tavLst>
                                    </p:anim>
                                    <p:anim calcmode="lin" valueType="num">
                                      <p:cBhvr>
                                        <p:cTn id="68" dur="2000" fill="hold"/>
                                        <p:tgtEl>
                                          <p:spTgt spid="10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b="1" dirty="0" smtClean="0"/>
              <a:t>Answer</a:t>
            </a:r>
            <a:r>
              <a:rPr lang="en-US" b="1" dirty="0" smtClean="0"/>
              <a:t>: one alone, the rest are no longer on an empty stomach.</a:t>
            </a:r>
          </a:p>
          <a:p>
            <a:endParaRPr lang="en-US" dirty="0" smtClean="0"/>
          </a:p>
          <a:p>
            <a:endParaRPr lang="en-US" dirty="0" smtClean="0"/>
          </a:p>
          <a:p>
            <a:endParaRPr lang="en-US" dirty="0" smtClean="0"/>
          </a:p>
          <a:p>
            <a:r>
              <a:rPr lang="vi-VN" b="1" dirty="0" smtClean="0"/>
              <a:t>Răspuns</a:t>
            </a:r>
            <a:r>
              <a:rPr lang="vi-VN" b="1" dirty="0" smtClean="0"/>
              <a:t>: unul singur, restul nu mai sunt pe stomacul gol.</a:t>
            </a:r>
            <a:endParaRPr lang="en-US" b="1" dirty="0"/>
          </a:p>
        </p:txBody>
      </p:sp>
      <p:pic>
        <p:nvPicPr>
          <p:cNvPr id="4" name="Picture 3" descr="images.jpg"/>
          <p:cNvPicPr>
            <a:picLocks noChangeAspect="1"/>
          </p:cNvPicPr>
          <p:nvPr/>
        </p:nvPicPr>
        <p:blipFill>
          <a:blip r:embed="rId2"/>
          <a:stretch>
            <a:fillRect/>
          </a:stretch>
        </p:blipFill>
        <p:spPr>
          <a:xfrm>
            <a:off x="8703930" y="593394"/>
            <a:ext cx="2181225" cy="20955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Bent Arrow 4"/>
          <p:cNvSpPr/>
          <p:nvPr/>
        </p:nvSpPr>
        <p:spPr>
          <a:xfrm>
            <a:off x="5281684" y="832513"/>
            <a:ext cx="3207223" cy="18970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t>3 EASY QUESTION BUT WITH LOGICAL TRAPS</a:t>
            </a:r>
            <a:endParaRPr lang="en-US" i="1" dirty="0">
              <a:ln w="6350">
                <a:solidFill>
                  <a:schemeClr val="accent3">
                    <a:lumMod val="50000"/>
                  </a:schemeClr>
                </a:solidFill>
              </a:ln>
              <a:effectLst>
                <a:glow rad="228600">
                  <a:schemeClr val="accent2">
                    <a:satMod val="175000"/>
                    <a:alpha val="40000"/>
                  </a:schemeClr>
                </a:glow>
                <a:outerShdw blurRad="26000" dist="26000" dir="14500000" algn="tl" rotWithShape="0">
                  <a:srgbClr val="000000">
                    <a:alpha val="40000"/>
                  </a:srgbClr>
                </a:outerShdw>
              </a:effectLst>
            </a:endParaRPr>
          </a:p>
        </p:txBody>
      </p:sp>
      <p:sp>
        <p:nvSpPr>
          <p:cNvPr id="3" name="Content Placeholder 2"/>
          <p:cNvSpPr>
            <a:spLocks noGrp="1"/>
          </p:cNvSpPr>
          <p:nvPr>
            <p:ph idx="1"/>
          </p:nvPr>
        </p:nvSpPr>
        <p:spPr>
          <a:xfrm>
            <a:off x="363941" y="1910103"/>
            <a:ext cx="11304895" cy="4572000"/>
          </a:xfrm>
        </p:spPr>
        <p:txBody>
          <a:bodyPr>
            <a:normAutofit fontScale="62500" lnSpcReduction="20000"/>
          </a:bodyPr>
          <a:lstStyle/>
          <a:p>
            <a:pPr>
              <a:buNone/>
            </a:pPr>
            <a:r>
              <a:rPr lang="en-US" dirty="0" smtClean="0"/>
              <a:t>		</a:t>
            </a:r>
            <a:endParaRPr lang="en-US" dirty="0" smtClean="0"/>
          </a:p>
          <a:p>
            <a:pPr>
              <a:buNone/>
            </a:pPr>
            <a:r>
              <a:rPr lang="en-US" sz="3400" b="1" dirty="0" smtClean="0"/>
              <a:t>      </a:t>
            </a:r>
          </a:p>
          <a:p>
            <a:pPr>
              <a:buNone/>
            </a:pPr>
            <a:r>
              <a:rPr lang="en-US" sz="3400" b="1" dirty="0" smtClean="0"/>
              <a:t> </a:t>
            </a:r>
            <a:r>
              <a:rPr lang="en-US" sz="3400" b="1" dirty="0" smtClean="0"/>
              <a:t>     A </a:t>
            </a:r>
            <a:r>
              <a:rPr lang="en-US" sz="3400" b="1" dirty="0" smtClean="0"/>
              <a:t>truck driver enters a one-way street and goes in the wrong direction. </a:t>
            </a:r>
            <a:endParaRPr lang="en-US" sz="3400" b="1" dirty="0" smtClean="0"/>
          </a:p>
          <a:p>
            <a:pPr>
              <a:buNone/>
            </a:pPr>
            <a:r>
              <a:rPr lang="en-US" sz="3400" b="1" dirty="0" smtClean="0"/>
              <a:t> </a:t>
            </a:r>
            <a:r>
              <a:rPr lang="en-US" sz="3400" b="1" dirty="0" smtClean="0"/>
              <a:t>     He </a:t>
            </a:r>
            <a:r>
              <a:rPr lang="en-US" sz="3400" b="1" dirty="0" smtClean="0"/>
              <a:t>gets past two police crews, but law enforcement doesn't stop him.</a:t>
            </a:r>
          </a:p>
          <a:p>
            <a:pPr algn="ctr">
              <a:buNone/>
            </a:pPr>
            <a:r>
              <a:rPr lang="en-US" sz="3400" b="1" dirty="0" smtClean="0"/>
              <a:t>    </a:t>
            </a:r>
            <a:r>
              <a:rPr lang="en-US" sz="3400" b="1" dirty="0" smtClean="0"/>
              <a:t>   Why</a:t>
            </a:r>
            <a:r>
              <a:rPr lang="en-US" sz="3400" b="1" dirty="0" smtClean="0"/>
              <a:t>?</a:t>
            </a:r>
          </a:p>
          <a:p>
            <a:pPr>
              <a:buNone/>
            </a:pPr>
            <a:endParaRPr lang="en-US" b="1" dirty="0" smtClean="0"/>
          </a:p>
          <a:p>
            <a:pPr>
              <a:buNone/>
            </a:pPr>
            <a:endParaRPr lang="en-US" b="1" dirty="0" smtClean="0"/>
          </a:p>
          <a:p>
            <a:pPr>
              <a:buNone/>
            </a:pPr>
            <a:endParaRPr lang="en-US" b="1" dirty="0" smtClean="0"/>
          </a:p>
          <a:p>
            <a:pPr>
              <a:buNone/>
            </a:pPr>
            <a:r>
              <a:rPr lang="en-US" b="1" dirty="0" smtClean="0"/>
              <a:t>      </a:t>
            </a:r>
            <a:r>
              <a:rPr lang="vi-VN" sz="3400" b="1" dirty="0" smtClean="0"/>
              <a:t>Un </a:t>
            </a:r>
            <a:r>
              <a:rPr lang="vi-VN" sz="3400" b="1" dirty="0" smtClean="0"/>
              <a:t>șofer de camion intră pe o stradă cu sens unic și merge în </a:t>
            </a:r>
            <a:r>
              <a:rPr lang="en-US" sz="3400" b="1" dirty="0" smtClean="0"/>
              <a:t>      </a:t>
            </a:r>
            <a:r>
              <a:rPr lang="vi-VN" sz="3400" b="1" dirty="0" smtClean="0"/>
              <a:t>direcția </a:t>
            </a:r>
            <a:r>
              <a:rPr lang="vi-VN" sz="3400" b="1" dirty="0" smtClean="0"/>
              <a:t>greșită. El trece pe lângă două echipaje de poliție, dar oamenii legii nu îl opresc. </a:t>
            </a:r>
            <a:endParaRPr lang="en-US" sz="3400" b="1" dirty="0" smtClean="0"/>
          </a:p>
          <a:p>
            <a:pPr>
              <a:buNone/>
            </a:pPr>
            <a:r>
              <a:rPr lang="en-US" b="1" dirty="0" smtClean="0"/>
              <a:t>   </a:t>
            </a:r>
            <a:r>
              <a:rPr lang="en-US" b="1" dirty="0" smtClean="0"/>
              <a:t>    </a:t>
            </a:r>
          </a:p>
          <a:p>
            <a:pPr algn="ctr">
              <a:buNone/>
            </a:pPr>
            <a:r>
              <a:rPr lang="en-US" b="1" dirty="0" smtClean="0"/>
              <a:t> </a:t>
            </a:r>
            <a:r>
              <a:rPr lang="en-US" b="1" dirty="0" smtClean="0"/>
              <a:t>         </a:t>
            </a:r>
            <a:r>
              <a:rPr lang="vi-VN" b="1" dirty="0" smtClean="0"/>
              <a:t>De </a:t>
            </a:r>
            <a:r>
              <a:rPr lang="vi-VN" b="1" dirty="0" smtClean="0"/>
              <a:t>ce</a:t>
            </a:r>
            <a:r>
              <a:rPr lang="vi-VN" b="1" dirty="0" smtClean="0"/>
              <a:t>?</a:t>
            </a:r>
            <a:endParaRPr lang="en-US" b="1" dirty="0" smtClean="0"/>
          </a:p>
          <a:p>
            <a:pPr>
              <a:buNone/>
            </a:pPr>
            <a:endParaRPr lang="en-US" dirty="0" smtClean="0">
              <a:solidFill>
                <a:srgbClr val="FF0000"/>
              </a:solidFill>
            </a:endParaRPr>
          </a:p>
          <a:p>
            <a:pPr>
              <a:buNone/>
            </a:pPr>
            <a:r>
              <a:rPr lang="vi-VN" dirty="0" smtClean="0">
                <a:solidFill>
                  <a:srgbClr val="FF0000"/>
                </a:solidFill>
              </a:rPr>
              <a:t> </a:t>
            </a:r>
            <a:endParaRPr lang="en-US" b="1" i="1" dirty="0">
              <a:solidFill>
                <a:schemeClr val="bg1">
                  <a:lumMod val="95000"/>
                  <a:lumOff val="5000"/>
                </a:schemeClr>
              </a:solidFill>
              <a:latin typeface="Algerian" pitchFamily="82" charset="0"/>
            </a:endParaRPr>
          </a:p>
        </p:txBody>
      </p:sp>
      <p:pic>
        <p:nvPicPr>
          <p:cNvPr id="4" name="Picture 3"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80">
                                          <p:stCondLst>
                                            <p:cond delay="0"/>
                                          </p:stCondLst>
                                        </p:cTn>
                                        <p:tgtEl>
                                          <p:spTgt spid="3">
                                            <p:txEl>
                                              <p:pRg st="1" end="1"/>
                                            </p:txEl>
                                          </p:spTgt>
                                        </p:tgtEl>
                                      </p:cBhvr>
                                    </p:animEffect>
                                    <p:anim calcmode="lin" valueType="num">
                                      <p:cBhvr>
                                        <p:cTn id="3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1" end="1"/>
                                            </p:txEl>
                                          </p:spTgt>
                                        </p:tgtEl>
                                      </p:cBhvr>
                                      <p:to x="100000" y="60000"/>
                                    </p:animScale>
                                    <p:animScale>
                                      <p:cBhvr>
                                        <p:cTn id="41" dur="166" decel="50000">
                                          <p:stCondLst>
                                            <p:cond delay="676"/>
                                          </p:stCondLst>
                                        </p:cTn>
                                        <p:tgtEl>
                                          <p:spTgt spid="3">
                                            <p:txEl>
                                              <p:pRg st="1" end="1"/>
                                            </p:txEl>
                                          </p:spTgt>
                                        </p:tgtEl>
                                      </p:cBhvr>
                                      <p:to x="100000" y="100000"/>
                                    </p:animScale>
                                    <p:animScale>
                                      <p:cBhvr>
                                        <p:cTn id="42" dur="26">
                                          <p:stCondLst>
                                            <p:cond delay="1312"/>
                                          </p:stCondLst>
                                        </p:cTn>
                                        <p:tgtEl>
                                          <p:spTgt spid="3">
                                            <p:txEl>
                                              <p:pRg st="1" end="1"/>
                                            </p:txEl>
                                          </p:spTgt>
                                        </p:tgtEl>
                                      </p:cBhvr>
                                      <p:to x="100000" y="80000"/>
                                    </p:animScale>
                                    <p:animScale>
                                      <p:cBhvr>
                                        <p:cTn id="43" dur="166" decel="50000">
                                          <p:stCondLst>
                                            <p:cond delay="1338"/>
                                          </p:stCondLst>
                                        </p:cTn>
                                        <p:tgtEl>
                                          <p:spTgt spid="3">
                                            <p:txEl>
                                              <p:pRg st="1" end="1"/>
                                            </p:txEl>
                                          </p:spTgt>
                                        </p:tgtEl>
                                      </p:cBhvr>
                                      <p:to x="100000" y="100000"/>
                                    </p:animScale>
                                    <p:animScale>
                                      <p:cBhvr>
                                        <p:cTn id="44" dur="26">
                                          <p:stCondLst>
                                            <p:cond delay="1642"/>
                                          </p:stCondLst>
                                        </p:cTn>
                                        <p:tgtEl>
                                          <p:spTgt spid="3">
                                            <p:txEl>
                                              <p:pRg st="1" end="1"/>
                                            </p:txEl>
                                          </p:spTgt>
                                        </p:tgtEl>
                                      </p:cBhvr>
                                      <p:to x="100000" y="90000"/>
                                    </p:animScale>
                                    <p:animScale>
                                      <p:cBhvr>
                                        <p:cTn id="45" dur="166" decel="50000">
                                          <p:stCondLst>
                                            <p:cond delay="1668"/>
                                          </p:stCondLst>
                                        </p:cTn>
                                        <p:tgtEl>
                                          <p:spTgt spid="3">
                                            <p:txEl>
                                              <p:pRg st="1" end="1"/>
                                            </p:txEl>
                                          </p:spTgt>
                                        </p:tgtEl>
                                      </p:cBhvr>
                                      <p:to x="100000" y="100000"/>
                                    </p:animScale>
                                    <p:animScale>
                                      <p:cBhvr>
                                        <p:cTn id="46" dur="26">
                                          <p:stCondLst>
                                            <p:cond delay="1808"/>
                                          </p:stCondLst>
                                        </p:cTn>
                                        <p:tgtEl>
                                          <p:spTgt spid="3">
                                            <p:txEl>
                                              <p:pRg st="1" end="1"/>
                                            </p:txEl>
                                          </p:spTgt>
                                        </p:tgtEl>
                                      </p:cBhvr>
                                      <p:to x="100000" y="95000"/>
                                    </p:animScale>
                                    <p:animScale>
                                      <p:cBhvr>
                                        <p:cTn id="47" dur="166" decel="50000">
                                          <p:stCondLst>
                                            <p:cond delay="1834"/>
                                          </p:stCondLst>
                                        </p:cTn>
                                        <p:tgtEl>
                                          <p:spTgt spid="3">
                                            <p:txEl>
                                              <p:pRg st="1" end="1"/>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down)">
                                      <p:cBhvr>
                                        <p:cTn id="52" dur="580">
                                          <p:stCondLst>
                                            <p:cond delay="0"/>
                                          </p:stCondLst>
                                        </p:cTn>
                                        <p:tgtEl>
                                          <p:spTgt spid="3">
                                            <p:txEl>
                                              <p:pRg st="2" end="2"/>
                                            </p:txEl>
                                          </p:spTgt>
                                        </p:tgtEl>
                                      </p:cBhvr>
                                    </p:animEffect>
                                    <p:anim calcmode="lin" valueType="num">
                                      <p:cBhvr>
                                        <p:cTn id="5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xEl>
                                              <p:pRg st="2" end="2"/>
                                            </p:txEl>
                                          </p:spTgt>
                                        </p:tgtEl>
                                      </p:cBhvr>
                                      <p:to x="100000" y="60000"/>
                                    </p:animScale>
                                    <p:animScale>
                                      <p:cBhvr>
                                        <p:cTn id="59" dur="166" decel="50000">
                                          <p:stCondLst>
                                            <p:cond delay="676"/>
                                          </p:stCondLst>
                                        </p:cTn>
                                        <p:tgtEl>
                                          <p:spTgt spid="3">
                                            <p:txEl>
                                              <p:pRg st="2" end="2"/>
                                            </p:txEl>
                                          </p:spTgt>
                                        </p:tgtEl>
                                      </p:cBhvr>
                                      <p:to x="100000" y="100000"/>
                                    </p:animScale>
                                    <p:animScale>
                                      <p:cBhvr>
                                        <p:cTn id="60" dur="26">
                                          <p:stCondLst>
                                            <p:cond delay="1312"/>
                                          </p:stCondLst>
                                        </p:cTn>
                                        <p:tgtEl>
                                          <p:spTgt spid="3">
                                            <p:txEl>
                                              <p:pRg st="2" end="2"/>
                                            </p:txEl>
                                          </p:spTgt>
                                        </p:tgtEl>
                                      </p:cBhvr>
                                      <p:to x="100000" y="80000"/>
                                    </p:animScale>
                                    <p:animScale>
                                      <p:cBhvr>
                                        <p:cTn id="61" dur="166" decel="50000">
                                          <p:stCondLst>
                                            <p:cond delay="1338"/>
                                          </p:stCondLst>
                                        </p:cTn>
                                        <p:tgtEl>
                                          <p:spTgt spid="3">
                                            <p:txEl>
                                              <p:pRg st="2" end="2"/>
                                            </p:txEl>
                                          </p:spTgt>
                                        </p:tgtEl>
                                      </p:cBhvr>
                                      <p:to x="100000" y="100000"/>
                                    </p:animScale>
                                    <p:animScale>
                                      <p:cBhvr>
                                        <p:cTn id="62" dur="26">
                                          <p:stCondLst>
                                            <p:cond delay="1642"/>
                                          </p:stCondLst>
                                        </p:cTn>
                                        <p:tgtEl>
                                          <p:spTgt spid="3">
                                            <p:txEl>
                                              <p:pRg st="2" end="2"/>
                                            </p:txEl>
                                          </p:spTgt>
                                        </p:tgtEl>
                                      </p:cBhvr>
                                      <p:to x="100000" y="90000"/>
                                    </p:animScale>
                                    <p:animScale>
                                      <p:cBhvr>
                                        <p:cTn id="63" dur="166" decel="50000">
                                          <p:stCondLst>
                                            <p:cond delay="1668"/>
                                          </p:stCondLst>
                                        </p:cTn>
                                        <p:tgtEl>
                                          <p:spTgt spid="3">
                                            <p:txEl>
                                              <p:pRg st="2" end="2"/>
                                            </p:txEl>
                                          </p:spTgt>
                                        </p:tgtEl>
                                      </p:cBhvr>
                                      <p:to x="100000" y="100000"/>
                                    </p:animScale>
                                    <p:animScale>
                                      <p:cBhvr>
                                        <p:cTn id="64" dur="26">
                                          <p:stCondLst>
                                            <p:cond delay="1808"/>
                                          </p:stCondLst>
                                        </p:cTn>
                                        <p:tgtEl>
                                          <p:spTgt spid="3">
                                            <p:txEl>
                                              <p:pRg st="2" end="2"/>
                                            </p:txEl>
                                          </p:spTgt>
                                        </p:tgtEl>
                                      </p:cBhvr>
                                      <p:to x="100000" y="95000"/>
                                    </p:animScale>
                                    <p:animScale>
                                      <p:cBhvr>
                                        <p:cTn id="65" dur="166" decel="50000">
                                          <p:stCondLst>
                                            <p:cond delay="1834"/>
                                          </p:stCondLst>
                                        </p:cTn>
                                        <p:tgtEl>
                                          <p:spTgt spid="3">
                                            <p:txEl>
                                              <p:pRg st="2" end="2"/>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down)">
                                      <p:cBhvr>
                                        <p:cTn id="70" dur="580">
                                          <p:stCondLst>
                                            <p:cond delay="0"/>
                                          </p:stCondLst>
                                        </p:cTn>
                                        <p:tgtEl>
                                          <p:spTgt spid="3">
                                            <p:txEl>
                                              <p:pRg st="3" end="3"/>
                                            </p:txEl>
                                          </p:spTgt>
                                        </p:tgtEl>
                                      </p:cBhvr>
                                    </p:animEffect>
                                    <p:anim calcmode="lin" valueType="num">
                                      <p:cBhvr>
                                        <p:cTn id="7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3">
                                            <p:txEl>
                                              <p:pRg st="3" end="3"/>
                                            </p:txEl>
                                          </p:spTgt>
                                        </p:tgtEl>
                                      </p:cBhvr>
                                      <p:to x="100000" y="60000"/>
                                    </p:animScale>
                                    <p:animScale>
                                      <p:cBhvr>
                                        <p:cTn id="77" dur="166" decel="50000">
                                          <p:stCondLst>
                                            <p:cond delay="676"/>
                                          </p:stCondLst>
                                        </p:cTn>
                                        <p:tgtEl>
                                          <p:spTgt spid="3">
                                            <p:txEl>
                                              <p:pRg st="3" end="3"/>
                                            </p:txEl>
                                          </p:spTgt>
                                        </p:tgtEl>
                                      </p:cBhvr>
                                      <p:to x="100000" y="100000"/>
                                    </p:animScale>
                                    <p:animScale>
                                      <p:cBhvr>
                                        <p:cTn id="78" dur="26">
                                          <p:stCondLst>
                                            <p:cond delay="1312"/>
                                          </p:stCondLst>
                                        </p:cTn>
                                        <p:tgtEl>
                                          <p:spTgt spid="3">
                                            <p:txEl>
                                              <p:pRg st="3" end="3"/>
                                            </p:txEl>
                                          </p:spTgt>
                                        </p:tgtEl>
                                      </p:cBhvr>
                                      <p:to x="100000" y="80000"/>
                                    </p:animScale>
                                    <p:animScale>
                                      <p:cBhvr>
                                        <p:cTn id="79" dur="166" decel="50000">
                                          <p:stCondLst>
                                            <p:cond delay="1338"/>
                                          </p:stCondLst>
                                        </p:cTn>
                                        <p:tgtEl>
                                          <p:spTgt spid="3">
                                            <p:txEl>
                                              <p:pRg st="3" end="3"/>
                                            </p:txEl>
                                          </p:spTgt>
                                        </p:tgtEl>
                                      </p:cBhvr>
                                      <p:to x="100000" y="100000"/>
                                    </p:animScale>
                                    <p:animScale>
                                      <p:cBhvr>
                                        <p:cTn id="80" dur="26">
                                          <p:stCondLst>
                                            <p:cond delay="1642"/>
                                          </p:stCondLst>
                                        </p:cTn>
                                        <p:tgtEl>
                                          <p:spTgt spid="3">
                                            <p:txEl>
                                              <p:pRg st="3" end="3"/>
                                            </p:txEl>
                                          </p:spTgt>
                                        </p:tgtEl>
                                      </p:cBhvr>
                                      <p:to x="100000" y="90000"/>
                                    </p:animScale>
                                    <p:animScale>
                                      <p:cBhvr>
                                        <p:cTn id="81" dur="166" decel="50000">
                                          <p:stCondLst>
                                            <p:cond delay="1668"/>
                                          </p:stCondLst>
                                        </p:cTn>
                                        <p:tgtEl>
                                          <p:spTgt spid="3">
                                            <p:txEl>
                                              <p:pRg st="3" end="3"/>
                                            </p:txEl>
                                          </p:spTgt>
                                        </p:tgtEl>
                                      </p:cBhvr>
                                      <p:to x="100000" y="100000"/>
                                    </p:animScale>
                                    <p:animScale>
                                      <p:cBhvr>
                                        <p:cTn id="82" dur="26">
                                          <p:stCondLst>
                                            <p:cond delay="1808"/>
                                          </p:stCondLst>
                                        </p:cTn>
                                        <p:tgtEl>
                                          <p:spTgt spid="3">
                                            <p:txEl>
                                              <p:pRg st="3" end="3"/>
                                            </p:txEl>
                                          </p:spTgt>
                                        </p:tgtEl>
                                      </p:cBhvr>
                                      <p:to x="100000" y="95000"/>
                                    </p:animScale>
                                    <p:animScale>
                                      <p:cBhvr>
                                        <p:cTn id="83" dur="166" decel="50000">
                                          <p:stCondLst>
                                            <p:cond delay="1834"/>
                                          </p:stCondLst>
                                        </p:cTn>
                                        <p:tgtEl>
                                          <p:spTgt spid="3">
                                            <p:txEl>
                                              <p:pRg st="3" end="3"/>
                                            </p:txEl>
                                          </p:spTgt>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wipe(down)">
                                      <p:cBhvr>
                                        <p:cTn id="88" dur="580">
                                          <p:stCondLst>
                                            <p:cond delay="0"/>
                                          </p:stCondLst>
                                        </p:cTn>
                                        <p:tgtEl>
                                          <p:spTgt spid="3">
                                            <p:txEl>
                                              <p:pRg st="4" end="4"/>
                                            </p:txEl>
                                          </p:spTgt>
                                        </p:tgtEl>
                                      </p:cBhvr>
                                    </p:animEffect>
                                    <p:anim calcmode="lin" valueType="num">
                                      <p:cBhvr>
                                        <p:cTn id="8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4" end="4"/>
                                            </p:txEl>
                                          </p:spTgt>
                                        </p:tgtEl>
                                      </p:cBhvr>
                                      <p:to x="100000" y="60000"/>
                                    </p:animScale>
                                    <p:animScale>
                                      <p:cBhvr>
                                        <p:cTn id="95" dur="166" decel="50000">
                                          <p:stCondLst>
                                            <p:cond delay="676"/>
                                          </p:stCondLst>
                                        </p:cTn>
                                        <p:tgtEl>
                                          <p:spTgt spid="3">
                                            <p:txEl>
                                              <p:pRg st="4" end="4"/>
                                            </p:txEl>
                                          </p:spTgt>
                                        </p:tgtEl>
                                      </p:cBhvr>
                                      <p:to x="100000" y="100000"/>
                                    </p:animScale>
                                    <p:animScale>
                                      <p:cBhvr>
                                        <p:cTn id="96" dur="26">
                                          <p:stCondLst>
                                            <p:cond delay="1312"/>
                                          </p:stCondLst>
                                        </p:cTn>
                                        <p:tgtEl>
                                          <p:spTgt spid="3">
                                            <p:txEl>
                                              <p:pRg st="4" end="4"/>
                                            </p:txEl>
                                          </p:spTgt>
                                        </p:tgtEl>
                                      </p:cBhvr>
                                      <p:to x="100000" y="80000"/>
                                    </p:animScale>
                                    <p:animScale>
                                      <p:cBhvr>
                                        <p:cTn id="97" dur="166" decel="50000">
                                          <p:stCondLst>
                                            <p:cond delay="1338"/>
                                          </p:stCondLst>
                                        </p:cTn>
                                        <p:tgtEl>
                                          <p:spTgt spid="3">
                                            <p:txEl>
                                              <p:pRg st="4" end="4"/>
                                            </p:txEl>
                                          </p:spTgt>
                                        </p:tgtEl>
                                      </p:cBhvr>
                                      <p:to x="100000" y="100000"/>
                                    </p:animScale>
                                    <p:animScale>
                                      <p:cBhvr>
                                        <p:cTn id="98" dur="26">
                                          <p:stCondLst>
                                            <p:cond delay="1642"/>
                                          </p:stCondLst>
                                        </p:cTn>
                                        <p:tgtEl>
                                          <p:spTgt spid="3">
                                            <p:txEl>
                                              <p:pRg st="4" end="4"/>
                                            </p:txEl>
                                          </p:spTgt>
                                        </p:tgtEl>
                                      </p:cBhvr>
                                      <p:to x="100000" y="90000"/>
                                    </p:animScale>
                                    <p:animScale>
                                      <p:cBhvr>
                                        <p:cTn id="99" dur="166" decel="50000">
                                          <p:stCondLst>
                                            <p:cond delay="1668"/>
                                          </p:stCondLst>
                                        </p:cTn>
                                        <p:tgtEl>
                                          <p:spTgt spid="3">
                                            <p:txEl>
                                              <p:pRg st="4" end="4"/>
                                            </p:txEl>
                                          </p:spTgt>
                                        </p:tgtEl>
                                      </p:cBhvr>
                                      <p:to x="100000" y="100000"/>
                                    </p:animScale>
                                    <p:animScale>
                                      <p:cBhvr>
                                        <p:cTn id="100" dur="26">
                                          <p:stCondLst>
                                            <p:cond delay="1808"/>
                                          </p:stCondLst>
                                        </p:cTn>
                                        <p:tgtEl>
                                          <p:spTgt spid="3">
                                            <p:txEl>
                                              <p:pRg st="4" end="4"/>
                                            </p:txEl>
                                          </p:spTgt>
                                        </p:tgtEl>
                                      </p:cBhvr>
                                      <p:to x="100000" y="95000"/>
                                    </p:animScale>
                                    <p:animScale>
                                      <p:cBhvr>
                                        <p:cTn id="101" dur="166" decel="50000">
                                          <p:stCondLst>
                                            <p:cond delay="1834"/>
                                          </p:stCondLst>
                                        </p:cTn>
                                        <p:tgtEl>
                                          <p:spTgt spid="3">
                                            <p:txEl>
                                              <p:pRg st="4" end="4"/>
                                            </p:txEl>
                                          </p:spTgt>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3">
                                            <p:txEl>
                                              <p:pRg st="8" end="8"/>
                                            </p:txEl>
                                          </p:spTgt>
                                        </p:tgtEl>
                                        <p:attrNameLst>
                                          <p:attrName>style.visibility</p:attrName>
                                        </p:attrNameLst>
                                      </p:cBhvr>
                                      <p:to>
                                        <p:strVal val="visible"/>
                                      </p:to>
                                    </p:set>
                                    <p:animEffect transition="in" filter="wipe(down)">
                                      <p:cBhvr>
                                        <p:cTn id="106" dur="580">
                                          <p:stCondLst>
                                            <p:cond delay="0"/>
                                          </p:stCondLst>
                                        </p:cTn>
                                        <p:tgtEl>
                                          <p:spTgt spid="3">
                                            <p:txEl>
                                              <p:pRg st="8" end="8"/>
                                            </p:txEl>
                                          </p:spTgt>
                                        </p:tgtEl>
                                      </p:cBhvr>
                                    </p:animEffect>
                                    <p:anim calcmode="lin" valueType="num">
                                      <p:cBhvr>
                                        <p:cTn id="107"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3">
                                            <p:txEl>
                                              <p:pRg st="8" end="8"/>
                                            </p:txEl>
                                          </p:spTgt>
                                        </p:tgtEl>
                                      </p:cBhvr>
                                      <p:to x="100000" y="60000"/>
                                    </p:animScale>
                                    <p:animScale>
                                      <p:cBhvr>
                                        <p:cTn id="113" dur="166" decel="50000">
                                          <p:stCondLst>
                                            <p:cond delay="676"/>
                                          </p:stCondLst>
                                        </p:cTn>
                                        <p:tgtEl>
                                          <p:spTgt spid="3">
                                            <p:txEl>
                                              <p:pRg st="8" end="8"/>
                                            </p:txEl>
                                          </p:spTgt>
                                        </p:tgtEl>
                                      </p:cBhvr>
                                      <p:to x="100000" y="100000"/>
                                    </p:animScale>
                                    <p:animScale>
                                      <p:cBhvr>
                                        <p:cTn id="114" dur="26">
                                          <p:stCondLst>
                                            <p:cond delay="1312"/>
                                          </p:stCondLst>
                                        </p:cTn>
                                        <p:tgtEl>
                                          <p:spTgt spid="3">
                                            <p:txEl>
                                              <p:pRg st="8" end="8"/>
                                            </p:txEl>
                                          </p:spTgt>
                                        </p:tgtEl>
                                      </p:cBhvr>
                                      <p:to x="100000" y="80000"/>
                                    </p:animScale>
                                    <p:animScale>
                                      <p:cBhvr>
                                        <p:cTn id="115" dur="166" decel="50000">
                                          <p:stCondLst>
                                            <p:cond delay="1338"/>
                                          </p:stCondLst>
                                        </p:cTn>
                                        <p:tgtEl>
                                          <p:spTgt spid="3">
                                            <p:txEl>
                                              <p:pRg st="8" end="8"/>
                                            </p:txEl>
                                          </p:spTgt>
                                        </p:tgtEl>
                                      </p:cBhvr>
                                      <p:to x="100000" y="100000"/>
                                    </p:animScale>
                                    <p:animScale>
                                      <p:cBhvr>
                                        <p:cTn id="116" dur="26">
                                          <p:stCondLst>
                                            <p:cond delay="1642"/>
                                          </p:stCondLst>
                                        </p:cTn>
                                        <p:tgtEl>
                                          <p:spTgt spid="3">
                                            <p:txEl>
                                              <p:pRg st="8" end="8"/>
                                            </p:txEl>
                                          </p:spTgt>
                                        </p:tgtEl>
                                      </p:cBhvr>
                                      <p:to x="100000" y="90000"/>
                                    </p:animScale>
                                    <p:animScale>
                                      <p:cBhvr>
                                        <p:cTn id="117" dur="166" decel="50000">
                                          <p:stCondLst>
                                            <p:cond delay="1668"/>
                                          </p:stCondLst>
                                        </p:cTn>
                                        <p:tgtEl>
                                          <p:spTgt spid="3">
                                            <p:txEl>
                                              <p:pRg st="8" end="8"/>
                                            </p:txEl>
                                          </p:spTgt>
                                        </p:tgtEl>
                                      </p:cBhvr>
                                      <p:to x="100000" y="100000"/>
                                    </p:animScale>
                                    <p:animScale>
                                      <p:cBhvr>
                                        <p:cTn id="118" dur="26">
                                          <p:stCondLst>
                                            <p:cond delay="1808"/>
                                          </p:stCondLst>
                                        </p:cTn>
                                        <p:tgtEl>
                                          <p:spTgt spid="3">
                                            <p:txEl>
                                              <p:pRg st="8" end="8"/>
                                            </p:txEl>
                                          </p:spTgt>
                                        </p:tgtEl>
                                      </p:cBhvr>
                                      <p:to x="100000" y="95000"/>
                                    </p:animScale>
                                    <p:animScale>
                                      <p:cBhvr>
                                        <p:cTn id="119" dur="166" decel="50000">
                                          <p:stCondLst>
                                            <p:cond delay="1834"/>
                                          </p:stCondLst>
                                        </p:cTn>
                                        <p:tgtEl>
                                          <p:spTgt spid="3">
                                            <p:txEl>
                                              <p:pRg st="8" end="8"/>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3">
                                            <p:txEl>
                                              <p:pRg st="9" end="9"/>
                                            </p:txEl>
                                          </p:spTgt>
                                        </p:tgtEl>
                                        <p:attrNameLst>
                                          <p:attrName>style.visibility</p:attrName>
                                        </p:attrNameLst>
                                      </p:cBhvr>
                                      <p:to>
                                        <p:strVal val="visible"/>
                                      </p:to>
                                    </p:set>
                                    <p:animEffect transition="in" filter="wipe(down)">
                                      <p:cBhvr>
                                        <p:cTn id="124" dur="580">
                                          <p:stCondLst>
                                            <p:cond delay="0"/>
                                          </p:stCondLst>
                                        </p:cTn>
                                        <p:tgtEl>
                                          <p:spTgt spid="3">
                                            <p:txEl>
                                              <p:pRg st="9" end="9"/>
                                            </p:txEl>
                                          </p:spTgt>
                                        </p:tgtEl>
                                      </p:cBhvr>
                                    </p:animEffect>
                                    <p:anim calcmode="lin" valueType="num">
                                      <p:cBhvr>
                                        <p:cTn id="125"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9" end="9"/>
                                            </p:txEl>
                                          </p:spTgt>
                                        </p:tgtEl>
                                      </p:cBhvr>
                                      <p:to x="100000" y="60000"/>
                                    </p:animScale>
                                    <p:animScale>
                                      <p:cBhvr>
                                        <p:cTn id="131" dur="166" decel="50000">
                                          <p:stCondLst>
                                            <p:cond delay="676"/>
                                          </p:stCondLst>
                                        </p:cTn>
                                        <p:tgtEl>
                                          <p:spTgt spid="3">
                                            <p:txEl>
                                              <p:pRg st="9" end="9"/>
                                            </p:txEl>
                                          </p:spTgt>
                                        </p:tgtEl>
                                      </p:cBhvr>
                                      <p:to x="100000" y="100000"/>
                                    </p:animScale>
                                    <p:animScale>
                                      <p:cBhvr>
                                        <p:cTn id="132" dur="26">
                                          <p:stCondLst>
                                            <p:cond delay="1312"/>
                                          </p:stCondLst>
                                        </p:cTn>
                                        <p:tgtEl>
                                          <p:spTgt spid="3">
                                            <p:txEl>
                                              <p:pRg st="9" end="9"/>
                                            </p:txEl>
                                          </p:spTgt>
                                        </p:tgtEl>
                                      </p:cBhvr>
                                      <p:to x="100000" y="80000"/>
                                    </p:animScale>
                                    <p:animScale>
                                      <p:cBhvr>
                                        <p:cTn id="133" dur="166" decel="50000">
                                          <p:stCondLst>
                                            <p:cond delay="1338"/>
                                          </p:stCondLst>
                                        </p:cTn>
                                        <p:tgtEl>
                                          <p:spTgt spid="3">
                                            <p:txEl>
                                              <p:pRg st="9" end="9"/>
                                            </p:txEl>
                                          </p:spTgt>
                                        </p:tgtEl>
                                      </p:cBhvr>
                                      <p:to x="100000" y="100000"/>
                                    </p:animScale>
                                    <p:animScale>
                                      <p:cBhvr>
                                        <p:cTn id="134" dur="26">
                                          <p:stCondLst>
                                            <p:cond delay="1642"/>
                                          </p:stCondLst>
                                        </p:cTn>
                                        <p:tgtEl>
                                          <p:spTgt spid="3">
                                            <p:txEl>
                                              <p:pRg st="9" end="9"/>
                                            </p:txEl>
                                          </p:spTgt>
                                        </p:tgtEl>
                                      </p:cBhvr>
                                      <p:to x="100000" y="90000"/>
                                    </p:animScale>
                                    <p:animScale>
                                      <p:cBhvr>
                                        <p:cTn id="135" dur="166" decel="50000">
                                          <p:stCondLst>
                                            <p:cond delay="1668"/>
                                          </p:stCondLst>
                                        </p:cTn>
                                        <p:tgtEl>
                                          <p:spTgt spid="3">
                                            <p:txEl>
                                              <p:pRg st="9" end="9"/>
                                            </p:txEl>
                                          </p:spTgt>
                                        </p:tgtEl>
                                      </p:cBhvr>
                                      <p:to x="100000" y="100000"/>
                                    </p:animScale>
                                    <p:animScale>
                                      <p:cBhvr>
                                        <p:cTn id="136" dur="26">
                                          <p:stCondLst>
                                            <p:cond delay="1808"/>
                                          </p:stCondLst>
                                        </p:cTn>
                                        <p:tgtEl>
                                          <p:spTgt spid="3">
                                            <p:txEl>
                                              <p:pRg st="9" end="9"/>
                                            </p:txEl>
                                          </p:spTgt>
                                        </p:tgtEl>
                                      </p:cBhvr>
                                      <p:to x="100000" y="95000"/>
                                    </p:animScale>
                                    <p:animScale>
                                      <p:cBhvr>
                                        <p:cTn id="137" dur="166" decel="50000">
                                          <p:stCondLst>
                                            <p:cond delay="1834"/>
                                          </p:stCondLst>
                                        </p:cTn>
                                        <p:tgtEl>
                                          <p:spTgt spid="3">
                                            <p:txEl>
                                              <p:pRg st="9" end="9"/>
                                            </p:txEl>
                                          </p:spTgt>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3">
                                            <p:txEl>
                                              <p:pRg st="10" end="10"/>
                                            </p:txEl>
                                          </p:spTgt>
                                        </p:tgtEl>
                                        <p:attrNameLst>
                                          <p:attrName>style.visibility</p:attrName>
                                        </p:attrNameLst>
                                      </p:cBhvr>
                                      <p:to>
                                        <p:strVal val="visible"/>
                                      </p:to>
                                    </p:set>
                                    <p:animEffect transition="in" filter="wipe(down)">
                                      <p:cBhvr>
                                        <p:cTn id="142" dur="580">
                                          <p:stCondLst>
                                            <p:cond delay="0"/>
                                          </p:stCondLst>
                                        </p:cTn>
                                        <p:tgtEl>
                                          <p:spTgt spid="3">
                                            <p:txEl>
                                              <p:pRg st="10" end="10"/>
                                            </p:txEl>
                                          </p:spTgt>
                                        </p:tgtEl>
                                      </p:cBhvr>
                                    </p:animEffect>
                                    <p:anim calcmode="lin" valueType="num">
                                      <p:cBhvr>
                                        <p:cTn id="14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3">
                                            <p:txEl>
                                              <p:pRg st="10" end="10"/>
                                            </p:txEl>
                                          </p:spTgt>
                                        </p:tgtEl>
                                      </p:cBhvr>
                                      <p:to x="100000" y="60000"/>
                                    </p:animScale>
                                    <p:animScale>
                                      <p:cBhvr>
                                        <p:cTn id="149" dur="166" decel="50000">
                                          <p:stCondLst>
                                            <p:cond delay="676"/>
                                          </p:stCondLst>
                                        </p:cTn>
                                        <p:tgtEl>
                                          <p:spTgt spid="3">
                                            <p:txEl>
                                              <p:pRg st="10" end="10"/>
                                            </p:txEl>
                                          </p:spTgt>
                                        </p:tgtEl>
                                      </p:cBhvr>
                                      <p:to x="100000" y="100000"/>
                                    </p:animScale>
                                    <p:animScale>
                                      <p:cBhvr>
                                        <p:cTn id="150" dur="26">
                                          <p:stCondLst>
                                            <p:cond delay="1312"/>
                                          </p:stCondLst>
                                        </p:cTn>
                                        <p:tgtEl>
                                          <p:spTgt spid="3">
                                            <p:txEl>
                                              <p:pRg st="10" end="10"/>
                                            </p:txEl>
                                          </p:spTgt>
                                        </p:tgtEl>
                                      </p:cBhvr>
                                      <p:to x="100000" y="80000"/>
                                    </p:animScale>
                                    <p:animScale>
                                      <p:cBhvr>
                                        <p:cTn id="151" dur="166" decel="50000">
                                          <p:stCondLst>
                                            <p:cond delay="1338"/>
                                          </p:stCondLst>
                                        </p:cTn>
                                        <p:tgtEl>
                                          <p:spTgt spid="3">
                                            <p:txEl>
                                              <p:pRg st="10" end="10"/>
                                            </p:txEl>
                                          </p:spTgt>
                                        </p:tgtEl>
                                      </p:cBhvr>
                                      <p:to x="100000" y="100000"/>
                                    </p:animScale>
                                    <p:animScale>
                                      <p:cBhvr>
                                        <p:cTn id="152" dur="26">
                                          <p:stCondLst>
                                            <p:cond delay="1642"/>
                                          </p:stCondLst>
                                        </p:cTn>
                                        <p:tgtEl>
                                          <p:spTgt spid="3">
                                            <p:txEl>
                                              <p:pRg st="10" end="10"/>
                                            </p:txEl>
                                          </p:spTgt>
                                        </p:tgtEl>
                                      </p:cBhvr>
                                      <p:to x="100000" y="90000"/>
                                    </p:animScale>
                                    <p:animScale>
                                      <p:cBhvr>
                                        <p:cTn id="153" dur="166" decel="50000">
                                          <p:stCondLst>
                                            <p:cond delay="1668"/>
                                          </p:stCondLst>
                                        </p:cTn>
                                        <p:tgtEl>
                                          <p:spTgt spid="3">
                                            <p:txEl>
                                              <p:pRg st="10" end="10"/>
                                            </p:txEl>
                                          </p:spTgt>
                                        </p:tgtEl>
                                      </p:cBhvr>
                                      <p:to x="100000" y="100000"/>
                                    </p:animScale>
                                    <p:animScale>
                                      <p:cBhvr>
                                        <p:cTn id="154" dur="26">
                                          <p:stCondLst>
                                            <p:cond delay="1808"/>
                                          </p:stCondLst>
                                        </p:cTn>
                                        <p:tgtEl>
                                          <p:spTgt spid="3">
                                            <p:txEl>
                                              <p:pRg st="10" end="10"/>
                                            </p:txEl>
                                          </p:spTgt>
                                        </p:tgtEl>
                                      </p:cBhvr>
                                      <p:to x="100000" y="95000"/>
                                    </p:animScale>
                                    <p:animScale>
                                      <p:cBhvr>
                                        <p:cTn id="155" dur="166" decel="50000">
                                          <p:stCondLst>
                                            <p:cond delay="1834"/>
                                          </p:stCondLst>
                                        </p:cTn>
                                        <p:tgtEl>
                                          <p:spTgt spid="3">
                                            <p:txEl>
                                              <p:pRg st="10" end="10"/>
                                            </p:txEl>
                                          </p:spTgt>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3">
                                            <p:txEl>
                                              <p:pRg st="12" end="12"/>
                                            </p:txEl>
                                          </p:spTgt>
                                        </p:tgtEl>
                                        <p:attrNameLst>
                                          <p:attrName>style.visibility</p:attrName>
                                        </p:attrNameLst>
                                      </p:cBhvr>
                                      <p:to>
                                        <p:strVal val="visible"/>
                                      </p:to>
                                    </p:set>
                                    <p:animEffect transition="in" filter="wipe(down)">
                                      <p:cBhvr>
                                        <p:cTn id="160" dur="580">
                                          <p:stCondLst>
                                            <p:cond delay="0"/>
                                          </p:stCondLst>
                                        </p:cTn>
                                        <p:tgtEl>
                                          <p:spTgt spid="3">
                                            <p:txEl>
                                              <p:pRg st="12" end="12"/>
                                            </p:txEl>
                                          </p:spTgt>
                                        </p:tgtEl>
                                      </p:cBhvr>
                                    </p:animEffect>
                                    <p:anim calcmode="lin" valueType="num">
                                      <p:cBhvr>
                                        <p:cTn id="16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3">
                                            <p:txEl>
                                              <p:pRg st="12" end="12"/>
                                            </p:txEl>
                                          </p:spTgt>
                                        </p:tgtEl>
                                      </p:cBhvr>
                                      <p:to x="100000" y="60000"/>
                                    </p:animScale>
                                    <p:animScale>
                                      <p:cBhvr>
                                        <p:cTn id="167" dur="166" decel="50000">
                                          <p:stCondLst>
                                            <p:cond delay="676"/>
                                          </p:stCondLst>
                                        </p:cTn>
                                        <p:tgtEl>
                                          <p:spTgt spid="3">
                                            <p:txEl>
                                              <p:pRg st="12" end="12"/>
                                            </p:txEl>
                                          </p:spTgt>
                                        </p:tgtEl>
                                      </p:cBhvr>
                                      <p:to x="100000" y="100000"/>
                                    </p:animScale>
                                    <p:animScale>
                                      <p:cBhvr>
                                        <p:cTn id="168" dur="26">
                                          <p:stCondLst>
                                            <p:cond delay="1312"/>
                                          </p:stCondLst>
                                        </p:cTn>
                                        <p:tgtEl>
                                          <p:spTgt spid="3">
                                            <p:txEl>
                                              <p:pRg st="12" end="12"/>
                                            </p:txEl>
                                          </p:spTgt>
                                        </p:tgtEl>
                                      </p:cBhvr>
                                      <p:to x="100000" y="80000"/>
                                    </p:animScale>
                                    <p:animScale>
                                      <p:cBhvr>
                                        <p:cTn id="169" dur="166" decel="50000">
                                          <p:stCondLst>
                                            <p:cond delay="1338"/>
                                          </p:stCondLst>
                                        </p:cTn>
                                        <p:tgtEl>
                                          <p:spTgt spid="3">
                                            <p:txEl>
                                              <p:pRg st="12" end="12"/>
                                            </p:txEl>
                                          </p:spTgt>
                                        </p:tgtEl>
                                      </p:cBhvr>
                                      <p:to x="100000" y="100000"/>
                                    </p:animScale>
                                    <p:animScale>
                                      <p:cBhvr>
                                        <p:cTn id="170" dur="26">
                                          <p:stCondLst>
                                            <p:cond delay="1642"/>
                                          </p:stCondLst>
                                        </p:cTn>
                                        <p:tgtEl>
                                          <p:spTgt spid="3">
                                            <p:txEl>
                                              <p:pRg st="12" end="12"/>
                                            </p:txEl>
                                          </p:spTgt>
                                        </p:tgtEl>
                                      </p:cBhvr>
                                      <p:to x="100000" y="90000"/>
                                    </p:animScale>
                                    <p:animScale>
                                      <p:cBhvr>
                                        <p:cTn id="171" dur="166" decel="50000">
                                          <p:stCondLst>
                                            <p:cond delay="1668"/>
                                          </p:stCondLst>
                                        </p:cTn>
                                        <p:tgtEl>
                                          <p:spTgt spid="3">
                                            <p:txEl>
                                              <p:pRg st="12" end="12"/>
                                            </p:txEl>
                                          </p:spTgt>
                                        </p:tgtEl>
                                      </p:cBhvr>
                                      <p:to x="100000" y="100000"/>
                                    </p:animScale>
                                    <p:animScale>
                                      <p:cBhvr>
                                        <p:cTn id="172" dur="26">
                                          <p:stCondLst>
                                            <p:cond delay="1808"/>
                                          </p:stCondLst>
                                        </p:cTn>
                                        <p:tgtEl>
                                          <p:spTgt spid="3">
                                            <p:txEl>
                                              <p:pRg st="12" end="12"/>
                                            </p:txEl>
                                          </p:spTgt>
                                        </p:tgtEl>
                                      </p:cBhvr>
                                      <p:to x="100000" y="95000"/>
                                    </p:animScale>
                                    <p:animScale>
                                      <p:cBhvr>
                                        <p:cTn id="173"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b="1" dirty="0" smtClean="0">
              <a:solidFill>
                <a:srgbClr val="FF0000"/>
              </a:solidFill>
            </a:endParaRPr>
          </a:p>
          <a:p>
            <a:endParaRPr lang="en-US" b="1" dirty="0" smtClean="0"/>
          </a:p>
          <a:p>
            <a:r>
              <a:rPr lang="en-US" b="1" dirty="0" smtClean="0"/>
              <a:t>Answer</a:t>
            </a:r>
            <a:r>
              <a:rPr lang="en-US" b="1" dirty="0" smtClean="0"/>
              <a:t>: because he is walking.</a:t>
            </a:r>
            <a:endParaRPr lang="en-US" b="1" dirty="0" smtClean="0"/>
          </a:p>
          <a:p>
            <a:endParaRPr lang="en-US" b="1" dirty="0" smtClean="0">
              <a:solidFill>
                <a:srgbClr val="FF0000"/>
              </a:solidFill>
            </a:endParaRPr>
          </a:p>
          <a:p>
            <a:endParaRPr lang="en-US" b="1" dirty="0" smtClean="0">
              <a:solidFill>
                <a:srgbClr val="FF0000"/>
              </a:solidFill>
            </a:endParaRPr>
          </a:p>
          <a:p>
            <a:r>
              <a:rPr lang="vi-VN" b="1" dirty="0" smtClean="0"/>
              <a:t>Răspuns</a:t>
            </a:r>
            <a:r>
              <a:rPr lang="vi-VN" b="1" dirty="0" smtClean="0"/>
              <a:t>: pentru că merge pe jos.</a:t>
            </a:r>
            <a:r>
              <a:rPr lang="en-US" b="1" dirty="0" smtClean="0">
                <a:latin typeface="Algerian" pitchFamily="82" charset="0"/>
              </a:rPr>
              <a:t/>
            </a:r>
            <a:br>
              <a:rPr lang="en-US" b="1" dirty="0" smtClean="0">
                <a:latin typeface="Algerian" pitchFamily="82" charset="0"/>
              </a:rPr>
            </a:br>
            <a:endParaRPr lang="en-US" b="1" dirty="0"/>
          </a:p>
        </p:txBody>
      </p:sp>
      <p:pic>
        <p:nvPicPr>
          <p:cNvPr id="4" name="Picture 3" descr="download.jpg"/>
          <p:cNvPicPr>
            <a:picLocks noChangeAspect="1"/>
          </p:cNvPicPr>
          <p:nvPr/>
        </p:nvPicPr>
        <p:blipFill>
          <a:blip r:embed="rId2"/>
          <a:stretch>
            <a:fillRect/>
          </a:stretch>
        </p:blipFill>
        <p:spPr>
          <a:xfrm>
            <a:off x="7847178" y="2246763"/>
            <a:ext cx="3918859" cy="219456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
        <p:nvSpPr>
          <p:cNvPr id="5" name="Bent Arrow 4"/>
          <p:cNvSpPr/>
          <p:nvPr/>
        </p:nvSpPr>
        <p:spPr>
          <a:xfrm>
            <a:off x="4885898" y="3507475"/>
            <a:ext cx="2743200" cy="77792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en-US" sz="4000" b="1" dirty="0" smtClean="0"/>
              <a:t>4 EASY QUESTION BUT WITH LOGICAL TRAPS</a:t>
            </a:r>
            <a:endParaRPr lang="en-US" b="1" i="1"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2">
                    <a:satMod val="175000"/>
                    <a:alpha val="40000"/>
                  </a:schemeClr>
                </a:glow>
                <a:reflection blurRad="12700" stA="50000" endPos="50000" dist="5000" dir="5400000" sy="-100000" rotWithShape="0"/>
              </a:effectLst>
            </a:endParaRPr>
          </a:p>
        </p:txBody>
      </p:sp>
      <p:sp>
        <p:nvSpPr>
          <p:cNvPr id="3" name="Content Placeholder 2"/>
          <p:cNvSpPr>
            <a:spLocks noGrp="1"/>
          </p:cNvSpPr>
          <p:nvPr>
            <p:ph idx="1"/>
          </p:nvPr>
        </p:nvSpPr>
        <p:spPr>
          <a:xfrm>
            <a:off x="609600" y="1882808"/>
            <a:ext cx="11059236" cy="4572000"/>
          </a:xfrm>
        </p:spPr>
        <p:txBody>
          <a:bodyPr>
            <a:normAutofit/>
          </a:bodyPr>
          <a:lstStyle/>
          <a:p>
            <a:pPr>
              <a:buNone/>
            </a:pPr>
            <a:endParaRPr lang="en-US" dirty="0" smtClean="0"/>
          </a:p>
          <a:p>
            <a:pPr>
              <a:buNone/>
            </a:pPr>
            <a:endParaRPr lang="en-US" dirty="0" smtClean="0"/>
          </a:p>
          <a:p>
            <a:pPr>
              <a:buNone/>
            </a:pPr>
            <a:r>
              <a:rPr lang="en-US" b="1" dirty="0" smtClean="0"/>
              <a:t>What belongs to you and is used more than others</a:t>
            </a:r>
            <a:r>
              <a:rPr lang="en-US" b="1" dirty="0" smtClean="0"/>
              <a:t>?</a:t>
            </a:r>
          </a:p>
          <a:p>
            <a:pPr>
              <a:buNone/>
            </a:pPr>
            <a:endParaRPr lang="en-US" b="1" dirty="0" smtClean="0"/>
          </a:p>
          <a:p>
            <a:pPr>
              <a:buNone/>
            </a:pPr>
            <a:endParaRPr lang="en-US" b="1" dirty="0" smtClean="0"/>
          </a:p>
          <a:p>
            <a:pPr>
              <a:buNone/>
            </a:pPr>
            <a:r>
              <a:rPr lang="vi-VN" b="1" dirty="0" smtClean="0"/>
              <a:t>Ce îţi aparţine şi este folosit mai mult de alţii? </a:t>
            </a:r>
            <a:endParaRPr lang="en-US" b="1" dirty="0" smtClean="0"/>
          </a:p>
          <a:p>
            <a:pPr>
              <a:buNone/>
            </a:pPr>
            <a:endParaRPr lang="en-US" b="1" dirty="0" smtClean="0"/>
          </a:p>
          <a:p>
            <a:pPr>
              <a:buNone/>
            </a:pPr>
            <a:endParaRPr lang="en-US" b="1" dirty="0" smtClean="0"/>
          </a:p>
          <a:p>
            <a:pPr>
              <a:buNone/>
            </a:pPr>
            <a:endParaRPr lang="en-US" dirty="0" smtClean="0"/>
          </a:p>
          <a:p>
            <a:pPr>
              <a:buNone/>
            </a:pPr>
            <a:endParaRPr lang="en-US" dirty="0" smtClean="0"/>
          </a:p>
        </p:txBody>
      </p:sp>
      <p:pic>
        <p:nvPicPr>
          <p:cNvPr id="4" name="Picture 3"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a:blip r:embed="rId2"/>
          <a:stretch>
            <a:fillRect/>
          </a:stretch>
        </p:blipFill>
        <p:spPr>
          <a:xfrm>
            <a:off x="1" y="1"/>
            <a:ext cx="1499616" cy="9144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anim calcmode="lin" valueType="num">
                                      <p:cBhvr>
                                        <p:cTn id="24"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Verve</Template>
  <TotalTime>0</TotalTime>
  <Words>776</Words>
  <Application>Microsoft Office PowerPoint</Application>
  <PresentationFormat>Custom</PresentationFormat>
  <Paragraphs>277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Verve</vt:lpstr>
      <vt:lpstr>15 EASY QUESTIONS BUT WITH LOGICAL TRAPS</vt:lpstr>
      <vt:lpstr>„Motivating the Learning Engine to Increase Student's School, Professional and Social Success and Reduce Absenteeism “    № 2019-1-RO01-KA229-063851_1</vt:lpstr>
      <vt:lpstr>1 EASY QUESTION BUT WITH LOGICAL TRAPS</vt:lpstr>
      <vt:lpstr>Slide 4</vt:lpstr>
      <vt:lpstr> 2 EASY QUESTION BUT WITH LOGICAL TRAPS</vt:lpstr>
      <vt:lpstr>Slide 6</vt:lpstr>
      <vt:lpstr>3 EASY QUESTION BUT WITH LOGICAL TRAPS</vt:lpstr>
      <vt:lpstr>Slide 8</vt:lpstr>
      <vt:lpstr>4 EASY QUESTION BUT WITH LOGICAL TRAPS</vt:lpstr>
      <vt:lpstr>Slide 10</vt:lpstr>
      <vt:lpstr>5 EASY QUESTION BUT WITH LOGICAL TRAPS</vt:lpstr>
      <vt:lpstr>Slide 12</vt:lpstr>
      <vt:lpstr>5 EASY QUESTION BUT WITH LOGICAL TRAPS</vt:lpstr>
      <vt:lpstr>Slide 14</vt:lpstr>
      <vt:lpstr>6 EASY QUESTION BUT WITH LOGICAL TRAPS</vt:lpstr>
      <vt:lpstr>Slide 16</vt:lpstr>
      <vt:lpstr>7 EASY QUESTION BUT WITH LOGICAL TRAPS</vt:lpstr>
      <vt:lpstr>Slide 18</vt:lpstr>
      <vt:lpstr> 8 EASY QUESTION BUT WITH LOGICAL TRAPS</vt:lpstr>
      <vt:lpstr>Slide 20</vt:lpstr>
      <vt:lpstr>9 EASY QUESTION BUT WITH LOGICAL TRAPS</vt:lpstr>
      <vt:lpstr>Slide 22</vt:lpstr>
      <vt:lpstr>10 EASY QUESTION BUT WITH LOGICAL TRAPS</vt:lpstr>
      <vt:lpstr>Slide 24</vt:lpstr>
      <vt:lpstr>11 EASY QUESTION BUT WITH LOGICAL TRAPS</vt:lpstr>
      <vt:lpstr>Slide 26</vt:lpstr>
      <vt:lpstr>12 EASY QUESTION BUT WITH LOGICAL TRAPS</vt:lpstr>
      <vt:lpstr>Slide 28</vt:lpstr>
      <vt:lpstr>13 EASY QUESTION BUT WITH LOGICAL TRAPS</vt:lpstr>
      <vt:lpstr>Slide 30</vt:lpstr>
      <vt:lpstr>14 EASY QUESTION BUT WITH LOGICAL TRAPS</vt:lpstr>
      <vt:lpstr>Slide 32</vt:lpstr>
      <vt:lpstr>15 EASY QUESTION BUT WITH LOGICAL TRAPS</vt:lpstr>
      <vt:lpstr>Slide 34</vt:lpstr>
      <vt:lpstr>Slide 35</vt:lpstr>
      <vt:lpstr>Project Financed by the European Union</vt:lpstr>
      <vt:lpstr>Secondary school "PROF. UNIV. DR. ION STOIA” CĂLDĂRARU - ARGEŞ</vt:lpstr>
      <vt:lpstr>SOURCES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2020-03-07T17:08:52Z</dcterms:created>
  <dcterms:modified xsi:type="dcterms:W3CDTF">2020-03-11T23:04:36Z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