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66" r:id="rId4"/>
    <p:sldId id="258" r:id="rId5"/>
    <p:sldId id="259" r:id="rId6"/>
    <p:sldId id="261" r:id="rId7"/>
    <p:sldId id="269" r:id="rId8"/>
    <p:sldId id="260" r:id="rId9"/>
    <p:sldId id="263" r:id="rId10"/>
    <p:sldId id="264" r:id="rId11"/>
    <p:sldId id="267" r:id="rId12"/>
    <p:sldId id="270" r:id="rId13"/>
    <p:sldId id="268" r:id="rId14"/>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67" autoAdjust="0"/>
    <p:restoredTop sz="89502" autoAdjust="0"/>
  </p:normalViewPr>
  <p:slideViewPr>
    <p:cSldViewPr>
      <p:cViewPr>
        <p:scale>
          <a:sx n="76" d="100"/>
          <a:sy n="76" d="100"/>
        </p:scale>
        <p:origin x="-119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AA6E5-F41A-4890-991F-40E33F58321F}" type="datetimeFigureOut">
              <a:rPr lang="pt-PT" smtClean="0"/>
              <a:t>25/04/2017</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C7DA7-764E-44C3-B26B-9143D72C251A}" type="slidenum">
              <a:rPr lang="pt-PT" smtClean="0"/>
              <a:t>‹nº›</a:t>
            </a:fld>
            <a:endParaRPr lang="pt-PT"/>
          </a:p>
        </p:txBody>
      </p:sp>
    </p:spTree>
    <p:extLst>
      <p:ext uri="{BB962C8B-B14F-4D97-AF65-F5344CB8AC3E}">
        <p14:creationId xmlns:p14="http://schemas.microsoft.com/office/powerpoint/2010/main" val="412092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A </a:t>
            </a:r>
            <a:r>
              <a:rPr lang="pt-PT" dirty="0" err="1" smtClean="0"/>
              <a:t>transaction</a:t>
            </a:r>
            <a:r>
              <a:rPr lang="pt-PT" dirty="0" smtClean="0"/>
              <a:t> </a:t>
            </a:r>
            <a:r>
              <a:rPr lang="pt-PT" dirty="0" err="1" smtClean="0"/>
              <a:t>is</a:t>
            </a:r>
            <a:r>
              <a:rPr lang="pt-PT" dirty="0" smtClean="0"/>
              <a:t> </a:t>
            </a:r>
            <a:r>
              <a:rPr lang="pt-PT" dirty="0" err="1" smtClean="0"/>
              <a:t>pretty</a:t>
            </a:r>
            <a:r>
              <a:rPr lang="pt-PT" dirty="0" smtClean="0"/>
              <a:t> basic: </a:t>
            </a:r>
            <a:r>
              <a:rPr lang="pt-PT" dirty="0" err="1" smtClean="0"/>
              <a:t>Subject</a:t>
            </a:r>
            <a:r>
              <a:rPr lang="pt-PT" dirty="0" smtClean="0"/>
              <a:t> A </a:t>
            </a:r>
            <a:r>
              <a:rPr lang="pt-PT" dirty="0" err="1" smtClean="0"/>
              <a:t>pays</a:t>
            </a:r>
            <a:r>
              <a:rPr lang="pt-PT" dirty="0" smtClean="0"/>
              <a:t> </a:t>
            </a:r>
            <a:r>
              <a:rPr lang="pt-PT" dirty="0" err="1" smtClean="0"/>
              <a:t>subject</a:t>
            </a:r>
            <a:r>
              <a:rPr lang="pt-PT" dirty="0" smtClean="0"/>
              <a:t> B, </a:t>
            </a:r>
            <a:r>
              <a:rPr lang="pt-PT" dirty="0" err="1" smtClean="0"/>
              <a:t>and</a:t>
            </a:r>
            <a:r>
              <a:rPr lang="pt-PT" dirty="0" smtClean="0"/>
              <a:t> </a:t>
            </a:r>
            <a:r>
              <a:rPr lang="pt-PT" dirty="0" err="1" smtClean="0"/>
              <a:t>subject</a:t>
            </a:r>
            <a:r>
              <a:rPr lang="pt-PT" dirty="0" smtClean="0"/>
              <a:t> B </a:t>
            </a:r>
            <a:r>
              <a:rPr lang="pt-PT" dirty="0" err="1" smtClean="0"/>
              <a:t>gives</a:t>
            </a:r>
            <a:r>
              <a:rPr lang="pt-PT" dirty="0" smtClean="0"/>
              <a:t> </a:t>
            </a:r>
            <a:r>
              <a:rPr lang="pt-PT" dirty="0" err="1" smtClean="0"/>
              <a:t>something</a:t>
            </a:r>
            <a:r>
              <a:rPr lang="pt-PT" dirty="0" smtClean="0"/>
              <a:t> in </a:t>
            </a:r>
            <a:r>
              <a:rPr lang="pt-PT" dirty="0" err="1" smtClean="0"/>
              <a:t>return</a:t>
            </a:r>
            <a:r>
              <a:rPr lang="pt-PT" dirty="0" smtClean="0"/>
              <a:t>. </a:t>
            </a:r>
            <a:r>
              <a:rPr lang="pt-PT" dirty="0" err="1" smtClean="0"/>
              <a:t>The</a:t>
            </a:r>
            <a:r>
              <a:rPr lang="pt-PT" dirty="0" smtClean="0"/>
              <a:t> online </a:t>
            </a:r>
            <a:r>
              <a:rPr lang="pt-PT" dirty="0" err="1" smtClean="0"/>
              <a:t>principle</a:t>
            </a:r>
            <a:r>
              <a:rPr lang="pt-PT" dirty="0" smtClean="0"/>
              <a:t> </a:t>
            </a:r>
            <a:r>
              <a:rPr lang="pt-PT" dirty="0" err="1" smtClean="0"/>
              <a:t>is</a:t>
            </a:r>
            <a:r>
              <a:rPr lang="pt-PT" dirty="0" smtClean="0"/>
              <a:t> </a:t>
            </a:r>
            <a:r>
              <a:rPr lang="pt-PT" dirty="0" err="1" smtClean="0"/>
              <a:t>the</a:t>
            </a:r>
            <a:r>
              <a:rPr lang="pt-PT" dirty="0" smtClean="0"/>
              <a:t> </a:t>
            </a:r>
            <a:r>
              <a:rPr lang="pt-PT" dirty="0" err="1" smtClean="0"/>
              <a:t>same</a:t>
            </a:r>
            <a:r>
              <a:rPr lang="pt-PT" dirty="0" smtClean="0"/>
              <a:t>. </a:t>
            </a:r>
            <a:r>
              <a:rPr lang="pt-PT" dirty="0" err="1" smtClean="0"/>
              <a:t>But</a:t>
            </a:r>
            <a:r>
              <a:rPr lang="pt-PT" dirty="0" smtClean="0"/>
              <a:t> </a:t>
            </a:r>
            <a:r>
              <a:rPr lang="pt-PT" dirty="0" err="1" smtClean="0"/>
              <a:t>instead</a:t>
            </a:r>
            <a:r>
              <a:rPr lang="pt-PT" dirty="0" smtClean="0"/>
              <a:t> </a:t>
            </a:r>
            <a:r>
              <a:rPr lang="pt-PT" dirty="0" err="1" smtClean="0"/>
              <a:t>of</a:t>
            </a:r>
            <a:r>
              <a:rPr lang="pt-PT" dirty="0" smtClean="0"/>
              <a:t> </a:t>
            </a:r>
            <a:r>
              <a:rPr lang="pt-PT" dirty="0" err="1" smtClean="0"/>
              <a:t>giving</a:t>
            </a:r>
            <a:r>
              <a:rPr lang="pt-PT" dirty="0" smtClean="0"/>
              <a:t> </a:t>
            </a:r>
            <a:r>
              <a:rPr lang="pt-PT" dirty="0" err="1" smtClean="0"/>
              <a:t>the</a:t>
            </a:r>
            <a:r>
              <a:rPr lang="pt-PT" dirty="0" smtClean="0"/>
              <a:t> </a:t>
            </a:r>
            <a:r>
              <a:rPr lang="pt-PT" dirty="0" err="1" smtClean="0"/>
              <a:t>money</a:t>
            </a:r>
            <a:r>
              <a:rPr lang="pt-PT" dirty="0" smtClean="0"/>
              <a:t> in </a:t>
            </a:r>
            <a:r>
              <a:rPr lang="pt-PT" dirty="0" err="1" smtClean="0"/>
              <a:t>hand</a:t>
            </a:r>
            <a:r>
              <a:rPr lang="pt-PT" dirty="0" smtClean="0"/>
              <a:t>,</a:t>
            </a:r>
            <a:r>
              <a:rPr lang="pt-PT" baseline="0" dirty="0" smtClean="0"/>
              <a:t> </a:t>
            </a:r>
            <a:r>
              <a:rPr lang="pt-PT" dirty="0" err="1" smtClean="0"/>
              <a:t>it</a:t>
            </a:r>
            <a:r>
              <a:rPr lang="pt-PT" dirty="0" smtClean="0"/>
              <a:t> </a:t>
            </a:r>
            <a:r>
              <a:rPr lang="pt-PT" dirty="0" err="1" smtClean="0"/>
              <a:t>is</a:t>
            </a:r>
            <a:r>
              <a:rPr lang="pt-PT" dirty="0" smtClean="0"/>
              <a:t> </a:t>
            </a:r>
            <a:r>
              <a:rPr lang="pt-PT" dirty="0" err="1" smtClean="0"/>
              <a:t>sent</a:t>
            </a:r>
            <a:r>
              <a:rPr lang="pt-PT" dirty="0" smtClean="0"/>
              <a:t> </a:t>
            </a:r>
            <a:r>
              <a:rPr lang="pt-PT" dirty="0" err="1" smtClean="0"/>
              <a:t>trough</a:t>
            </a:r>
            <a:r>
              <a:rPr lang="pt-PT" dirty="0" smtClean="0"/>
              <a:t> </a:t>
            </a:r>
            <a:r>
              <a:rPr lang="pt-PT" dirty="0" err="1" smtClean="0"/>
              <a:t>the</a:t>
            </a:r>
            <a:r>
              <a:rPr lang="pt-PT" dirty="0" smtClean="0"/>
              <a:t> Internet.</a:t>
            </a:r>
          </a:p>
          <a:p>
            <a:r>
              <a:rPr lang="pt-PT" dirty="0" smtClean="0"/>
              <a:t>http://blog.jetecommerce.com.br/wp-content/uploads/2011/10/b2b.jpg</a:t>
            </a:r>
          </a:p>
          <a:p>
            <a:endParaRPr lang="pt-PT" dirty="0" smtClean="0"/>
          </a:p>
          <a:p>
            <a:r>
              <a:rPr lang="pt-PT" dirty="0" smtClean="0"/>
              <a:t>Volume de </a:t>
            </a:r>
            <a:r>
              <a:rPr lang="pt-PT" dirty="0" err="1" smtClean="0"/>
              <a:t>transações</a:t>
            </a:r>
            <a:r>
              <a:rPr lang="pt-PT" dirty="0" smtClean="0"/>
              <a:t>???</a:t>
            </a:r>
          </a:p>
          <a:p>
            <a:endParaRPr lang="pt-PT" dirty="0"/>
          </a:p>
        </p:txBody>
      </p:sp>
      <p:sp>
        <p:nvSpPr>
          <p:cNvPr id="4" name="Marcador de Posição do Número do Diapositivo 3"/>
          <p:cNvSpPr>
            <a:spLocks noGrp="1"/>
          </p:cNvSpPr>
          <p:nvPr>
            <p:ph type="sldNum" sz="quarter" idx="10"/>
          </p:nvPr>
        </p:nvSpPr>
        <p:spPr/>
        <p:txBody>
          <a:bodyPr/>
          <a:lstStyle/>
          <a:p>
            <a:fld id="{E29C7DA7-764E-44C3-B26B-9143D72C251A}" type="slidenum">
              <a:rPr lang="pt-PT" smtClean="0"/>
              <a:t>4</a:t>
            </a:fld>
            <a:endParaRPr lang="pt-PT"/>
          </a:p>
        </p:txBody>
      </p:sp>
    </p:spTree>
    <p:extLst>
      <p:ext uri="{BB962C8B-B14F-4D97-AF65-F5344CB8AC3E}">
        <p14:creationId xmlns:p14="http://schemas.microsoft.com/office/powerpoint/2010/main" val="10482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Adicionar símbolos:7</a:t>
            </a:r>
          </a:p>
          <a:p>
            <a:r>
              <a:rPr lang="pt-PT" dirty="0" smtClean="0"/>
              <a:t>https://www.digicert.com/ssl.htm</a:t>
            </a:r>
            <a:endParaRPr lang="pt-PT" dirty="0"/>
          </a:p>
        </p:txBody>
      </p:sp>
      <p:sp>
        <p:nvSpPr>
          <p:cNvPr id="4" name="Marcador de Posição do Número do Diapositivo 3"/>
          <p:cNvSpPr>
            <a:spLocks noGrp="1"/>
          </p:cNvSpPr>
          <p:nvPr>
            <p:ph type="sldNum" sz="quarter" idx="10"/>
          </p:nvPr>
        </p:nvSpPr>
        <p:spPr/>
        <p:txBody>
          <a:bodyPr/>
          <a:lstStyle/>
          <a:p>
            <a:fld id="{E29C7DA7-764E-44C3-B26B-9143D72C251A}" type="slidenum">
              <a:rPr lang="pt-PT" smtClean="0"/>
              <a:t>6</a:t>
            </a:fld>
            <a:endParaRPr lang="pt-PT"/>
          </a:p>
        </p:txBody>
      </p:sp>
    </p:spTree>
    <p:extLst>
      <p:ext uri="{BB962C8B-B14F-4D97-AF65-F5344CB8AC3E}">
        <p14:creationId xmlns:p14="http://schemas.microsoft.com/office/powerpoint/2010/main" val="178011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http://www.makeuseof.com/tag/website-security-certificate-care/</a:t>
            </a:r>
            <a:endParaRPr lang="pt-PT" dirty="0"/>
          </a:p>
        </p:txBody>
      </p:sp>
      <p:sp>
        <p:nvSpPr>
          <p:cNvPr id="4" name="Marcador de Posição do Número do Diapositivo 3"/>
          <p:cNvSpPr>
            <a:spLocks noGrp="1"/>
          </p:cNvSpPr>
          <p:nvPr>
            <p:ph type="sldNum" sz="quarter" idx="10"/>
          </p:nvPr>
        </p:nvSpPr>
        <p:spPr/>
        <p:txBody>
          <a:bodyPr/>
          <a:lstStyle/>
          <a:p>
            <a:fld id="{E29C7DA7-764E-44C3-B26B-9143D72C251A}" type="slidenum">
              <a:rPr lang="pt-PT" smtClean="0"/>
              <a:t>7</a:t>
            </a:fld>
            <a:endParaRPr lang="pt-PT"/>
          </a:p>
        </p:txBody>
      </p:sp>
    </p:spTree>
    <p:extLst>
      <p:ext uri="{BB962C8B-B14F-4D97-AF65-F5344CB8AC3E}">
        <p14:creationId xmlns:p14="http://schemas.microsoft.com/office/powerpoint/2010/main" val="267578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Adaptation</a:t>
            </a:r>
            <a:r>
              <a:rPr lang="pt-PT" dirty="0" smtClean="0"/>
              <a:t> to </a:t>
            </a:r>
            <a:r>
              <a:rPr lang="en-GB" dirty="0" smtClean="0"/>
              <a:t>new</a:t>
            </a:r>
            <a:r>
              <a:rPr lang="pt-PT" dirty="0" smtClean="0"/>
              <a:t> mobile </a:t>
            </a:r>
            <a:r>
              <a:rPr lang="pt-PT" dirty="0" err="1" smtClean="0"/>
              <a:t>devices</a:t>
            </a:r>
            <a:endParaRPr lang="pt-PT" dirty="0" smtClean="0"/>
          </a:p>
          <a:p>
            <a:endParaRPr lang="pt-PT" dirty="0"/>
          </a:p>
        </p:txBody>
      </p:sp>
      <p:sp>
        <p:nvSpPr>
          <p:cNvPr id="4" name="Marcador de Posição do Número do Diapositivo 3"/>
          <p:cNvSpPr>
            <a:spLocks noGrp="1"/>
          </p:cNvSpPr>
          <p:nvPr>
            <p:ph type="sldNum" sz="quarter" idx="10"/>
          </p:nvPr>
        </p:nvSpPr>
        <p:spPr/>
        <p:txBody>
          <a:bodyPr/>
          <a:lstStyle/>
          <a:p>
            <a:fld id="{E29C7DA7-764E-44C3-B26B-9143D72C251A}" type="slidenum">
              <a:rPr lang="pt-PT" smtClean="0"/>
              <a:t>8</a:t>
            </a:fld>
            <a:endParaRPr lang="pt-PT"/>
          </a:p>
        </p:txBody>
      </p:sp>
    </p:spTree>
    <p:extLst>
      <p:ext uri="{BB962C8B-B14F-4D97-AF65-F5344CB8AC3E}">
        <p14:creationId xmlns:p14="http://schemas.microsoft.com/office/powerpoint/2010/main" val="45272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Ref idx="1001">
        <a:schemeClr val="bg2"/>
      </p:bgRef>
    </p:bg>
    <p:spTree>
      <p:nvGrpSpPr>
        <p:cNvPr id="1" name=""/>
        <p:cNvGrpSpPr/>
        <p:nvPr/>
      </p:nvGrpSpPr>
      <p:grpSpPr>
        <a:xfrm>
          <a:off x="0" y="0"/>
          <a:ext cx="0" cy="0"/>
          <a:chOff x="0" y="0"/>
          <a:chExt cx="0" cy="0"/>
        </a:xfrm>
      </p:grpSpPr>
      <p:sp>
        <p:nvSpPr>
          <p:cNvPr id="7" name="Rectângu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ângu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ângu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kumimoji="0" lang="pt-PT"/>
              <a:t>Clique para editar o estilo</a:t>
            </a:r>
            <a:endParaRPr kumimoji="0"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a:t>Faça clique para editar o estilo</a:t>
            </a:r>
            <a:endParaRPr kumimoji="0" lang="en-US"/>
          </a:p>
        </p:txBody>
      </p:sp>
      <p:sp>
        <p:nvSpPr>
          <p:cNvPr id="28" name="Marcador de Posição da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B177229-910B-4F7B-B2B9-D687609597A7}" type="datetimeFigureOut">
              <a:rPr lang="pt-PT" smtClean="0"/>
              <a:t>25/04/2017</a:t>
            </a:fld>
            <a:endParaRPr lang="pt-PT"/>
          </a:p>
        </p:txBody>
      </p:sp>
      <p:sp>
        <p:nvSpPr>
          <p:cNvPr id="17" name="Marcador de Posição do Rodapé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pt-PT"/>
          </a:p>
        </p:txBody>
      </p:sp>
      <p:sp>
        <p:nvSpPr>
          <p:cNvPr id="29" name="Marcador de Posição do Número do Diapositivo 28"/>
          <p:cNvSpPr>
            <a:spLocks noGrp="1"/>
          </p:cNvSpPr>
          <p:nvPr>
            <p:ph type="sldNum" sz="quarter" idx="12"/>
          </p:nvPr>
        </p:nvSpPr>
        <p:spPr>
          <a:xfrm>
            <a:off x="8001000" y="228600"/>
            <a:ext cx="838200" cy="381000"/>
          </a:xfrm>
        </p:spPr>
        <p:txBody>
          <a:bodyPr/>
          <a:lstStyle>
            <a:lvl1pPr>
              <a:defRPr>
                <a:solidFill>
                  <a:schemeClr val="tx2"/>
                </a:solidFill>
              </a:defRPr>
            </a:lvl1pPr>
          </a:lstStyle>
          <a:p>
            <a:fld id="{0275ECA6-1D70-4632-929E-0BF71734D382}" type="slidenum">
              <a:rPr lang="pt-PT" smtClean="0"/>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6B177229-910B-4F7B-B2B9-D687609597A7}" type="datetimeFigureOut">
              <a:rPr lang="pt-PT" smtClean="0"/>
              <a:t>25/04/2017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275ECA6-1D70-4632-929E-0BF71734D382}"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609600"/>
            <a:ext cx="2057400" cy="5516563"/>
          </a:xfrm>
        </p:spPr>
        <p:txBody>
          <a:bodyPr vert="eaVert"/>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a:xfrm>
            <a:off x="457200" y="609600"/>
            <a:ext cx="5562600" cy="5516564"/>
          </a:xfrm>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a:xfrm>
            <a:off x="6553200" y="6248402"/>
            <a:ext cx="2209800" cy="365125"/>
          </a:xfrm>
        </p:spPr>
        <p:txBody>
          <a:bodyPr/>
          <a:lstStyle/>
          <a:p>
            <a:fld id="{6B177229-910B-4F7B-B2B9-D687609597A7}" type="datetimeFigureOut">
              <a:rPr lang="pt-PT" smtClean="0"/>
              <a:t>25/04/2017</a:t>
            </a:fld>
            <a:endParaRPr lang="pt-PT"/>
          </a:p>
        </p:txBody>
      </p:sp>
      <p:sp>
        <p:nvSpPr>
          <p:cNvPr id="5" name="Marcador de Posição do Rodapé 4"/>
          <p:cNvSpPr>
            <a:spLocks noGrp="1"/>
          </p:cNvSpPr>
          <p:nvPr>
            <p:ph type="ftr" sz="quarter" idx="11"/>
          </p:nvPr>
        </p:nvSpPr>
        <p:spPr>
          <a:xfrm>
            <a:off x="457201" y="6248207"/>
            <a:ext cx="5573483" cy="365125"/>
          </a:xfrm>
        </p:spPr>
        <p:txBody>
          <a:bodyPr/>
          <a:lstStyle/>
          <a:p>
            <a:endParaRPr lang="pt-PT"/>
          </a:p>
        </p:txBody>
      </p:sp>
      <p:sp>
        <p:nvSpPr>
          <p:cNvPr id="7" name="Rectângu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ângu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ângu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Marcador de Posição do Número do Diapositivo 5"/>
          <p:cNvSpPr>
            <a:spLocks noGrp="1"/>
          </p:cNvSpPr>
          <p:nvPr>
            <p:ph type="sldNum" sz="quarter" idx="12"/>
          </p:nvPr>
        </p:nvSpPr>
        <p:spPr>
          <a:xfrm rot="5400000">
            <a:off x="5989638" y="144462"/>
            <a:ext cx="533400" cy="244476"/>
          </a:xfrm>
        </p:spPr>
        <p:txBody>
          <a:bodyPr/>
          <a:lstStyle/>
          <a:p>
            <a:fld id="{0275ECA6-1D70-4632-929E-0BF71734D382}" type="slidenum">
              <a:rPr lang="pt-PT" smtClean="0"/>
              <a:t>‹nº›</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kumimoji="0" lang="pt-PT"/>
              <a:t>Clique para editar o estilo</a:t>
            </a:r>
            <a:endParaRPr kumimoji="0" lang="en-US"/>
          </a:p>
        </p:txBody>
      </p:sp>
      <p:sp>
        <p:nvSpPr>
          <p:cNvPr id="4" name="Marcador de Posição da Data 3"/>
          <p:cNvSpPr>
            <a:spLocks noGrp="1"/>
          </p:cNvSpPr>
          <p:nvPr>
            <p:ph type="dt" sz="half" idx="10"/>
          </p:nvPr>
        </p:nvSpPr>
        <p:spPr/>
        <p:txBody>
          <a:bodyPr/>
          <a:lstStyle/>
          <a:p>
            <a:fld id="{6B177229-910B-4F7B-B2B9-D687609597A7}" type="datetimeFigureOut">
              <a:rPr lang="pt-PT" smtClean="0"/>
              <a:t>25/04/2017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lvl1pPr>
              <a:defRPr>
                <a:solidFill>
                  <a:srgbClr val="FFFFFF"/>
                </a:solidFill>
              </a:defRPr>
            </a:lvl1pPr>
          </a:lstStyle>
          <a:p>
            <a:fld id="{0275ECA6-1D70-4632-929E-0BF71734D382}" type="slidenum">
              <a:rPr lang="pt-PT" smtClean="0"/>
              <a:t>‹nº›</a:t>
            </a:fld>
            <a:endParaRPr lang="pt-PT"/>
          </a:p>
        </p:txBody>
      </p:sp>
      <p:sp>
        <p:nvSpPr>
          <p:cNvPr id="8" name="Marcador de Posição de Conteúdo 7"/>
          <p:cNvSpPr>
            <a:spLocks noGrp="1"/>
          </p:cNvSpPr>
          <p:nvPr>
            <p:ph sz="quarter" idx="1"/>
          </p:nvPr>
        </p:nvSpPr>
        <p:spPr>
          <a:xfrm>
            <a:off x="612648" y="1600200"/>
            <a:ext cx="8153400" cy="44958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3">
        <a:schemeClr val="bg1"/>
      </p:bgRef>
    </p:bg>
    <p:spTree>
      <p:nvGrpSpPr>
        <p:cNvPr id="1" name=""/>
        <p:cNvGrpSpPr/>
        <p:nvPr/>
      </p:nvGrpSpPr>
      <p:grpSpPr>
        <a:xfrm>
          <a:off x="0" y="0"/>
          <a:ext cx="0" cy="0"/>
          <a:chOff x="0" y="0"/>
          <a:chExt cx="0" cy="0"/>
        </a:xfrm>
      </p:grpSpPr>
      <p:sp>
        <p:nvSpPr>
          <p:cNvPr id="3" name="Marcador de Posição do Tex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a:t>Clique para editar os estilos</a:t>
            </a:r>
          </a:p>
        </p:txBody>
      </p:sp>
      <p:sp>
        <p:nvSpPr>
          <p:cNvPr id="7" name="Rectângu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ângu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ângu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pt-PT"/>
              <a:t>Clique para editar o estilo</a:t>
            </a:r>
            <a:endParaRPr kumimoji="0" lang="en-US"/>
          </a:p>
        </p:txBody>
      </p:sp>
      <p:sp>
        <p:nvSpPr>
          <p:cNvPr id="12" name="Marcador de Posição da Data 11"/>
          <p:cNvSpPr>
            <a:spLocks noGrp="1"/>
          </p:cNvSpPr>
          <p:nvPr>
            <p:ph type="dt" sz="half" idx="10"/>
          </p:nvPr>
        </p:nvSpPr>
        <p:spPr/>
        <p:txBody>
          <a:bodyPr/>
          <a:lstStyle/>
          <a:p>
            <a:fld id="{6B177229-910B-4F7B-B2B9-D687609597A7}" type="datetimeFigureOut">
              <a:rPr lang="pt-PT" smtClean="0"/>
              <a:t>25/04/2017</a:t>
            </a:fld>
            <a:endParaRPr lang="pt-PT"/>
          </a:p>
        </p:txBody>
      </p:sp>
      <p:sp>
        <p:nvSpPr>
          <p:cNvPr id="13" name="Marcador de Posição do Número do Diapositivo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75ECA6-1D70-4632-929E-0BF71734D382}" type="slidenum">
              <a:rPr lang="pt-PT" smtClean="0"/>
              <a:t>‹nº›</a:t>
            </a:fld>
            <a:endParaRPr lang="pt-PT"/>
          </a:p>
        </p:txBody>
      </p:sp>
      <p:sp>
        <p:nvSpPr>
          <p:cNvPr id="14" name="Marcador de Posição do Rodapé 13"/>
          <p:cNvSpPr>
            <a:spLocks noGrp="1"/>
          </p:cNvSpPr>
          <p:nvPr>
            <p:ph type="ftr" sz="quarter" idx="12"/>
          </p:nvPr>
        </p:nvSpPr>
        <p:spPr/>
        <p:txBody>
          <a:bodyPr/>
          <a:lstStyle/>
          <a:p>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9" name="Marcador de Posição de Conteúdo 8"/>
          <p:cNvSpPr>
            <a:spLocks noGrp="1"/>
          </p:cNvSpPr>
          <p:nvPr>
            <p:ph sz="quarter" idx="1"/>
          </p:nvPr>
        </p:nvSpPr>
        <p:spPr>
          <a:xfrm>
            <a:off x="609600" y="1589567"/>
            <a:ext cx="3886200" cy="45720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11" name="Marcador de Posição de Conteúdo 10"/>
          <p:cNvSpPr>
            <a:spLocks noGrp="1"/>
          </p:cNvSpPr>
          <p:nvPr>
            <p:ph sz="quarter" idx="2"/>
          </p:nvPr>
        </p:nvSpPr>
        <p:spPr>
          <a:xfrm>
            <a:off x="4844901" y="1589567"/>
            <a:ext cx="3886200" cy="45720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8" name="Marcador de Posição da Data 7"/>
          <p:cNvSpPr>
            <a:spLocks noGrp="1"/>
          </p:cNvSpPr>
          <p:nvPr>
            <p:ph type="dt" sz="half" idx="15"/>
          </p:nvPr>
        </p:nvSpPr>
        <p:spPr/>
        <p:txBody>
          <a:bodyPr rtlCol="0"/>
          <a:lstStyle/>
          <a:p>
            <a:fld id="{6B177229-910B-4F7B-B2B9-D687609597A7}" type="datetimeFigureOut">
              <a:rPr lang="pt-PT" smtClean="0"/>
              <a:t>25/04/2017</a:t>
            </a:fld>
            <a:endParaRPr lang="pt-PT"/>
          </a:p>
        </p:txBody>
      </p:sp>
      <p:sp>
        <p:nvSpPr>
          <p:cNvPr id="10" name="Marcador de Posição do Número do Diapositivo 9"/>
          <p:cNvSpPr>
            <a:spLocks noGrp="1"/>
          </p:cNvSpPr>
          <p:nvPr>
            <p:ph type="sldNum" sz="quarter" idx="16"/>
          </p:nvPr>
        </p:nvSpPr>
        <p:spPr/>
        <p:txBody>
          <a:bodyPr rtlCol="0"/>
          <a:lstStyle/>
          <a:p>
            <a:fld id="{0275ECA6-1D70-4632-929E-0BF71734D382}" type="slidenum">
              <a:rPr lang="pt-PT" smtClean="0"/>
              <a:t>‹nº›</a:t>
            </a:fld>
            <a:endParaRPr lang="pt-PT"/>
          </a:p>
        </p:txBody>
      </p:sp>
      <p:sp>
        <p:nvSpPr>
          <p:cNvPr id="12" name="Marcador de Posição do Rodapé 11"/>
          <p:cNvSpPr>
            <a:spLocks noGrp="1"/>
          </p:cNvSpPr>
          <p:nvPr>
            <p:ph type="ftr" sz="quarter" idx="17"/>
          </p:nvPr>
        </p:nvSpPr>
        <p:spPr/>
        <p:txBody>
          <a:bodyPr rtlCol="0"/>
          <a:lstStyle/>
          <a:p>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nchor="ctr"/>
          <a:lstStyle>
            <a:lvl1pPr>
              <a:defRPr/>
            </a:lvl1pPr>
          </a:lstStyle>
          <a:p>
            <a:r>
              <a:rPr kumimoji="0" lang="pt-PT"/>
              <a:t>Clique para editar o estilo</a:t>
            </a:r>
            <a:endParaRPr kumimoji="0" lang="en-US"/>
          </a:p>
        </p:txBody>
      </p:sp>
      <p:sp>
        <p:nvSpPr>
          <p:cNvPr id="11" name="Marcador de Posição de Conteúdo 10"/>
          <p:cNvSpPr>
            <a:spLocks noGrp="1"/>
          </p:cNvSpPr>
          <p:nvPr>
            <p:ph sz="quarter" idx="2"/>
          </p:nvPr>
        </p:nvSpPr>
        <p:spPr>
          <a:xfrm>
            <a:off x="609600" y="2438400"/>
            <a:ext cx="3886200" cy="35814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13" name="Marcador de Posição de Conteúdo 12"/>
          <p:cNvSpPr>
            <a:spLocks noGrp="1"/>
          </p:cNvSpPr>
          <p:nvPr>
            <p:ph sz="quarter" idx="4"/>
          </p:nvPr>
        </p:nvSpPr>
        <p:spPr>
          <a:xfrm>
            <a:off x="4800600" y="2438400"/>
            <a:ext cx="3886200" cy="35814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10" name="Marcador de Posição da Data 9"/>
          <p:cNvSpPr>
            <a:spLocks noGrp="1"/>
          </p:cNvSpPr>
          <p:nvPr>
            <p:ph type="dt" sz="half" idx="15"/>
          </p:nvPr>
        </p:nvSpPr>
        <p:spPr/>
        <p:txBody>
          <a:bodyPr rtlCol="0"/>
          <a:lstStyle/>
          <a:p>
            <a:fld id="{6B177229-910B-4F7B-B2B9-D687609597A7}" type="datetimeFigureOut">
              <a:rPr lang="pt-PT" smtClean="0"/>
              <a:t>25/04/2017</a:t>
            </a:fld>
            <a:endParaRPr lang="pt-PT"/>
          </a:p>
        </p:txBody>
      </p:sp>
      <p:sp>
        <p:nvSpPr>
          <p:cNvPr id="12" name="Marcador de Posição do Número do Diapositivo 11"/>
          <p:cNvSpPr>
            <a:spLocks noGrp="1"/>
          </p:cNvSpPr>
          <p:nvPr>
            <p:ph type="sldNum" sz="quarter" idx="16"/>
          </p:nvPr>
        </p:nvSpPr>
        <p:spPr/>
        <p:txBody>
          <a:bodyPr rtlCol="0"/>
          <a:lstStyle/>
          <a:p>
            <a:fld id="{0275ECA6-1D70-4632-929E-0BF71734D382}" type="slidenum">
              <a:rPr lang="pt-PT" smtClean="0"/>
              <a:t>‹nº›</a:t>
            </a:fld>
            <a:endParaRPr lang="pt-PT"/>
          </a:p>
        </p:txBody>
      </p:sp>
      <p:sp>
        <p:nvSpPr>
          <p:cNvPr id="14" name="Marcador de Posição do Rodapé 13"/>
          <p:cNvSpPr>
            <a:spLocks noGrp="1"/>
          </p:cNvSpPr>
          <p:nvPr>
            <p:ph type="ftr" sz="quarter" idx="17"/>
          </p:nvPr>
        </p:nvSpPr>
        <p:spPr/>
        <p:txBody>
          <a:bodyPr rtlCol="0"/>
          <a:lstStyle/>
          <a:p>
            <a:endParaRPr lang="pt-PT"/>
          </a:p>
        </p:txBody>
      </p:sp>
      <p:sp>
        <p:nvSpPr>
          <p:cNvPr id="16" name="Marcador de Posição do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PT"/>
              <a:t>Clique para editar os estilos</a:t>
            </a:r>
          </a:p>
        </p:txBody>
      </p:sp>
      <p:sp>
        <p:nvSpPr>
          <p:cNvPr id="15" name="Marcador de Posição do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PT"/>
              <a:t>Clique para editar os estilos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a Data 2"/>
          <p:cNvSpPr>
            <a:spLocks noGrp="1"/>
          </p:cNvSpPr>
          <p:nvPr>
            <p:ph type="dt" sz="half" idx="10"/>
          </p:nvPr>
        </p:nvSpPr>
        <p:spPr/>
        <p:txBody>
          <a:bodyPr/>
          <a:lstStyle/>
          <a:p>
            <a:fld id="{6B177229-910B-4F7B-B2B9-D687609597A7}" type="datetimeFigureOut">
              <a:rPr lang="pt-PT" smtClean="0"/>
              <a:t>25/04/2017</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lvl1pPr>
              <a:defRPr>
                <a:solidFill>
                  <a:srgbClr val="FFFFFF"/>
                </a:solidFill>
              </a:defRPr>
            </a:lvl1pPr>
          </a:lstStyle>
          <a:p>
            <a:fld id="{0275ECA6-1D70-4632-929E-0BF71734D382}"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6B177229-910B-4F7B-B2B9-D687609597A7}" type="datetimeFigureOut">
              <a:rPr lang="pt-PT" smtClean="0"/>
              <a:t>25/04/2017</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a:xfrm>
            <a:off x="0" y="6248400"/>
            <a:ext cx="533400" cy="381000"/>
          </a:xfrm>
        </p:spPr>
        <p:txBody>
          <a:bodyPr/>
          <a:lstStyle>
            <a:lvl1pPr>
              <a:defRPr>
                <a:solidFill>
                  <a:schemeClr val="tx2"/>
                </a:solidFill>
              </a:defRPr>
            </a:lvl1pPr>
          </a:lstStyle>
          <a:p>
            <a:fld id="{0275ECA6-1D70-4632-929E-0BF71734D382}"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nchor="ctr"/>
          <a:lstStyle>
            <a:lvl1pPr algn="l">
              <a:buNone/>
              <a:defRPr sz="4400" b="0"/>
            </a:lvl1pPr>
          </a:lstStyle>
          <a:p>
            <a:r>
              <a:rPr kumimoji="0" lang="pt-PT"/>
              <a:t>Clique para editar o estilo</a:t>
            </a:r>
            <a:endParaRPr kumimoji="0" lang="en-US"/>
          </a:p>
        </p:txBody>
      </p:sp>
      <p:sp>
        <p:nvSpPr>
          <p:cNvPr id="5" name="Marcador de Posição da Data 4"/>
          <p:cNvSpPr>
            <a:spLocks noGrp="1"/>
          </p:cNvSpPr>
          <p:nvPr>
            <p:ph type="dt" sz="half" idx="10"/>
          </p:nvPr>
        </p:nvSpPr>
        <p:spPr/>
        <p:txBody>
          <a:bodyPr/>
          <a:lstStyle/>
          <a:p>
            <a:fld id="{6B177229-910B-4F7B-B2B9-D687609597A7}" type="datetimeFigureOut">
              <a:rPr lang="pt-PT" smtClean="0"/>
              <a:t>25/04/2017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lvl1pPr>
              <a:defRPr>
                <a:solidFill>
                  <a:srgbClr val="FFFFFF"/>
                </a:solidFill>
              </a:defRPr>
            </a:lvl1pPr>
          </a:lstStyle>
          <a:p>
            <a:fld id="{0275ECA6-1D70-4632-929E-0BF71734D382}" type="slidenum">
              <a:rPr lang="pt-PT" smtClean="0"/>
              <a:t>‹nº›</a:t>
            </a:fld>
            <a:endParaRPr lang="pt-PT"/>
          </a:p>
        </p:txBody>
      </p:sp>
      <p:sp>
        <p:nvSpPr>
          <p:cNvPr id="3" name="Marcador de Posição do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PT"/>
              <a:t>Clique para editar os estilos</a:t>
            </a:r>
          </a:p>
        </p:txBody>
      </p:sp>
      <p:sp>
        <p:nvSpPr>
          <p:cNvPr id="9" name="Marcador de Posição de Conteúdo 8"/>
          <p:cNvSpPr>
            <a:spLocks noGrp="1"/>
          </p:cNvSpPr>
          <p:nvPr>
            <p:ph sz="quarter" idx="1"/>
          </p:nvPr>
        </p:nvSpPr>
        <p:spPr>
          <a:xfrm>
            <a:off x="2362200" y="1752600"/>
            <a:ext cx="6400800" cy="4419600"/>
          </a:xfrm>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Marcador de Posição do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PT"/>
              <a:t>Clique para editar os estilos</a:t>
            </a:r>
          </a:p>
        </p:txBody>
      </p:sp>
      <p:sp>
        <p:nvSpPr>
          <p:cNvPr id="8" name="Rectângu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ângu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ângu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pt-PT"/>
              <a:t>Clique para editar o estilo</a:t>
            </a:r>
            <a:endParaRPr kumimoji="0" lang="en-US"/>
          </a:p>
        </p:txBody>
      </p:sp>
      <p:sp>
        <p:nvSpPr>
          <p:cNvPr id="11" name="Rectângu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Marcador de Posição da Data 11"/>
          <p:cNvSpPr>
            <a:spLocks noGrp="1"/>
          </p:cNvSpPr>
          <p:nvPr>
            <p:ph type="dt" sz="half" idx="10"/>
          </p:nvPr>
        </p:nvSpPr>
        <p:spPr>
          <a:xfrm>
            <a:off x="6248400" y="6248400"/>
            <a:ext cx="2667000" cy="365125"/>
          </a:xfrm>
        </p:spPr>
        <p:txBody>
          <a:bodyPr rtlCol="0"/>
          <a:lstStyle/>
          <a:p>
            <a:fld id="{6B177229-910B-4F7B-B2B9-D687609597A7}" type="datetimeFigureOut">
              <a:rPr lang="pt-PT" smtClean="0"/>
              <a:t>25/04/2017</a:t>
            </a:fld>
            <a:endParaRPr lang="pt-PT"/>
          </a:p>
        </p:txBody>
      </p:sp>
      <p:sp>
        <p:nvSpPr>
          <p:cNvPr id="13" name="Marcador de Posição do Número do Diapositivo 12"/>
          <p:cNvSpPr>
            <a:spLocks noGrp="1"/>
          </p:cNvSpPr>
          <p:nvPr>
            <p:ph type="sldNum" sz="quarter" idx="11"/>
          </p:nvPr>
        </p:nvSpPr>
        <p:spPr>
          <a:xfrm>
            <a:off x="0" y="4667249"/>
            <a:ext cx="1447800" cy="663578"/>
          </a:xfrm>
        </p:spPr>
        <p:txBody>
          <a:bodyPr rtlCol="0"/>
          <a:lstStyle>
            <a:lvl1pPr>
              <a:defRPr sz="2800"/>
            </a:lvl1pPr>
          </a:lstStyle>
          <a:p>
            <a:fld id="{0275ECA6-1D70-4632-929E-0BF71734D382}" type="slidenum">
              <a:rPr lang="pt-PT" smtClean="0"/>
              <a:t>‹nº›</a:t>
            </a:fld>
            <a:endParaRPr lang="pt-PT"/>
          </a:p>
        </p:txBody>
      </p:sp>
      <p:sp>
        <p:nvSpPr>
          <p:cNvPr id="14" name="Marcador de Posição do Rodapé 13"/>
          <p:cNvSpPr>
            <a:spLocks noGrp="1"/>
          </p:cNvSpPr>
          <p:nvPr>
            <p:ph type="ftr" sz="quarter" idx="12"/>
          </p:nvPr>
        </p:nvSpPr>
        <p:spPr>
          <a:xfrm>
            <a:off x="1600200" y="6248206"/>
            <a:ext cx="4572000" cy="365125"/>
          </a:xfrm>
        </p:spPr>
        <p:txBody>
          <a:bodyPr rtlCol="0"/>
          <a:lstStyle/>
          <a:p>
            <a:endParaRPr lang="pt-PT"/>
          </a:p>
        </p:txBody>
      </p:sp>
      <p:sp>
        <p:nvSpPr>
          <p:cNvPr id="3" name="Marcador de Posição da Imagem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pt-PT"/>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Marcador de Posição do Título 21"/>
          <p:cNvSpPr>
            <a:spLocks noGrp="1"/>
          </p:cNvSpPr>
          <p:nvPr>
            <p:ph type="title"/>
          </p:nvPr>
        </p:nvSpPr>
        <p:spPr>
          <a:xfrm>
            <a:off x="609600" y="228600"/>
            <a:ext cx="8153400" cy="990600"/>
          </a:xfrm>
          <a:prstGeom prst="rect">
            <a:avLst/>
          </a:prstGeom>
        </p:spPr>
        <p:txBody>
          <a:bodyPr vert="horz" anchor="ctr">
            <a:normAutofit/>
          </a:bodyPr>
          <a:lstStyle/>
          <a:p>
            <a:r>
              <a:rPr kumimoji="0" lang="pt-PT"/>
              <a:t>Clique para editar o estilo</a:t>
            </a:r>
            <a:endParaRPr kumimoji="0" lang="en-US"/>
          </a:p>
        </p:txBody>
      </p:sp>
      <p:sp>
        <p:nvSpPr>
          <p:cNvPr id="13" name="Marcador de Posição do Tex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pt-PT"/>
              <a:t>Clique para editar os estilos</a:t>
            </a:r>
          </a:p>
          <a:p>
            <a:pPr lvl="1" eaLnBrk="1" latinLnBrk="0" hangingPunct="1"/>
            <a:r>
              <a:rPr kumimoji="0" lang="pt-PT"/>
              <a:t>Segundo nível</a:t>
            </a:r>
          </a:p>
          <a:p>
            <a:pPr lvl="2" eaLnBrk="1" latinLnBrk="0" hangingPunct="1"/>
            <a:r>
              <a:rPr kumimoji="0" lang="pt-PT"/>
              <a:t>Terceiro nível</a:t>
            </a:r>
          </a:p>
          <a:p>
            <a:pPr lvl="3" eaLnBrk="1" latinLnBrk="0" hangingPunct="1"/>
            <a:r>
              <a:rPr kumimoji="0" lang="pt-PT"/>
              <a:t>Quarto nível</a:t>
            </a:r>
          </a:p>
          <a:p>
            <a:pPr lvl="4" eaLnBrk="1" latinLnBrk="0" hangingPunct="1"/>
            <a:r>
              <a:rPr kumimoji="0" lang="pt-PT"/>
              <a:t>Quinto nível</a:t>
            </a:r>
            <a:endParaRPr kumimoji="0" lang="en-US"/>
          </a:p>
        </p:txBody>
      </p:sp>
      <p:sp>
        <p:nvSpPr>
          <p:cNvPr id="14" name="Marcador de Posição d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B177229-910B-4F7B-B2B9-D687609597A7}" type="datetimeFigureOut">
              <a:rPr lang="pt-PT" smtClean="0"/>
              <a:t>25/04/2017</a:t>
            </a:fld>
            <a:endParaRPr lang="pt-PT"/>
          </a:p>
        </p:txBody>
      </p:sp>
      <p:sp>
        <p:nvSpPr>
          <p:cNvPr id="3" name="Marcador de Posição do Rodapé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pt-PT"/>
          </a:p>
        </p:txBody>
      </p:sp>
      <p:sp>
        <p:nvSpPr>
          <p:cNvPr id="7" name="Rectângu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ângu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ângu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Marcador de Posição do Número do Diapositivo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275ECA6-1D70-4632-929E-0BF71734D382}"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55776" y="3789040"/>
            <a:ext cx="6931496" cy="2088232"/>
          </a:xfrm>
        </p:spPr>
        <p:txBody>
          <a:bodyPr>
            <a:normAutofit/>
          </a:bodyPr>
          <a:lstStyle/>
          <a:p>
            <a:r>
              <a:rPr lang="pt-PT" sz="5400" dirty="0">
                <a:solidFill>
                  <a:schemeClr val="tx1"/>
                </a:solidFill>
                <a:effectLst>
                  <a:outerShdw blurRad="38100" dist="38100" dir="2700000" algn="tl">
                    <a:srgbClr val="000000">
                      <a:alpha val="43137"/>
                    </a:srgbClr>
                  </a:outerShdw>
                </a:effectLst>
              </a:rPr>
              <a:t>Security in Online transactions</a:t>
            </a:r>
          </a:p>
        </p:txBody>
      </p:sp>
      <p:sp>
        <p:nvSpPr>
          <p:cNvPr id="3" name="Subtítulo 2"/>
          <p:cNvSpPr>
            <a:spLocks noGrp="1"/>
          </p:cNvSpPr>
          <p:nvPr>
            <p:ph type="subTitle" idx="1"/>
          </p:nvPr>
        </p:nvSpPr>
        <p:spPr>
          <a:xfrm>
            <a:off x="2362200" y="6050037"/>
            <a:ext cx="6781800" cy="685800"/>
          </a:xfrm>
        </p:spPr>
        <p:txBody>
          <a:bodyPr>
            <a:noAutofit/>
          </a:bodyPr>
          <a:lstStyle/>
          <a:p>
            <a:r>
              <a:rPr lang="pt-PT" sz="2400" dirty="0">
                <a:effectLst>
                  <a:outerShdw blurRad="38100" dist="38100" dir="2700000" algn="tl">
                    <a:srgbClr val="000000">
                      <a:alpha val="43137"/>
                    </a:srgbClr>
                  </a:outerShdw>
                </a:effectLst>
              </a:rPr>
              <a:t>Neuza Andrade    Pedro Isaías    Teresa Casa Branca</a:t>
            </a:r>
          </a:p>
        </p:txBody>
      </p:sp>
      <p:pic>
        <p:nvPicPr>
          <p:cNvPr id="4098" name="Picture 2" descr="Resultado de imagem para online trans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3" y="330900"/>
            <a:ext cx="5688632" cy="3746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C:\Users\Teresa\Documents\Escola 11ºB\squeazy\squeazy cartazes\Capturar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475838"/>
            <a:ext cx="1593928" cy="1878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85" y="471342"/>
            <a:ext cx="1655014" cy="1592796"/>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0855" y1="38947" x2="9634" y2="57193"/>
                        <a14:foregroundMark x1="18589" y1="55439" x2="85753" y2="50526"/>
                        <a14:backgroundMark x1="50882" y1="22105" x2="50882" y2="22105"/>
                        <a14:backgroundMark x1="25509" y1="22456" x2="25509" y2="22456"/>
                        <a14:backgroundMark x1="50746" y1="77895" x2="50746" y2="77895"/>
                        <a14:backgroundMark x1="25373" y1="76842" x2="25373" y2="76842"/>
                      </a14:backgroundRemoval>
                    </a14:imgEffect>
                  </a14:imgLayer>
                </a14:imgProps>
              </a:ext>
              <a:ext uri="{28A0092B-C50C-407E-A947-70E740481C1C}">
                <a14:useLocalDpi xmlns:a14="http://schemas.microsoft.com/office/drawing/2010/main" val="0"/>
              </a:ext>
            </a:extLst>
          </a:blip>
          <a:stretch>
            <a:fillRect/>
          </a:stretch>
        </p:blipFill>
        <p:spPr>
          <a:xfrm>
            <a:off x="189441" y="2348880"/>
            <a:ext cx="1862102" cy="720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229544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MB </a:t>
            </a:r>
            <a:r>
              <a:rPr lang="pt-PT" dirty="0" smtClean="0"/>
              <a:t>NET – a “Portuguese Paypal”</a:t>
            </a:r>
            <a:endParaRPr lang="pt-PT" dirty="0"/>
          </a:p>
        </p:txBody>
      </p:sp>
      <p:sp>
        <p:nvSpPr>
          <p:cNvPr id="3" name="Marcador de Posição de Conteúdo 2"/>
          <p:cNvSpPr>
            <a:spLocks noGrp="1"/>
          </p:cNvSpPr>
          <p:nvPr>
            <p:ph sz="quarter" idx="1"/>
          </p:nvPr>
        </p:nvSpPr>
        <p:spPr>
          <a:xfrm>
            <a:off x="612648" y="1700808"/>
            <a:ext cx="8153400" cy="4395192"/>
          </a:xfrm>
        </p:spPr>
        <p:txBody>
          <a:bodyPr/>
          <a:lstStyle/>
          <a:p>
            <a:pPr algn="just">
              <a:buFont typeface="Wingdings" panose="05000000000000000000" pitchFamily="2" charset="2"/>
              <a:buChar char="v"/>
            </a:pPr>
            <a:r>
              <a:rPr lang="pt-PT" dirty="0"/>
              <a:t>MB NET is a service only available in Portugal.</a:t>
            </a:r>
          </a:p>
          <a:p>
            <a:pPr algn="just">
              <a:buFont typeface="Wingdings" panose="05000000000000000000" pitchFamily="2" charset="2"/>
              <a:buChar char="v"/>
            </a:pPr>
            <a:r>
              <a:rPr lang="pt-PT" dirty="0" err="1" smtClean="0"/>
              <a:t>It</a:t>
            </a:r>
            <a:r>
              <a:rPr lang="pt-PT" dirty="0" smtClean="0"/>
              <a:t> </a:t>
            </a:r>
            <a:r>
              <a:rPr lang="pt-PT" dirty="0" err="1" smtClean="0"/>
              <a:t>consists</a:t>
            </a:r>
            <a:r>
              <a:rPr lang="pt-PT" dirty="0" smtClean="0"/>
              <a:t> </a:t>
            </a:r>
            <a:r>
              <a:rPr lang="pt-PT" dirty="0" err="1" smtClean="0"/>
              <a:t>of</a:t>
            </a:r>
            <a:r>
              <a:rPr lang="pt-PT" dirty="0" smtClean="0"/>
              <a:t> </a:t>
            </a:r>
            <a:r>
              <a:rPr lang="pt-PT" dirty="0" err="1" smtClean="0"/>
              <a:t>creating</a:t>
            </a:r>
            <a:r>
              <a:rPr lang="pt-PT" dirty="0" smtClean="0"/>
              <a:t> </a:t>
            </a:r>
            <a:r>
              <a:rPr lang="pt-PT" dirty="0"/>
              <a:t>virtual </a:t>
            </a:r>
            <a:r>
              <a:rPr lang="pt-PT" dirty="0" err="1" smtClean="0"/>
              <a:t>cards</a:t>
            </a:r>
            <a:r>
              <a:rPr lang="pt-PT" dirty="0" smtClean="0"/>
              <a:t> in </a:t>
            </a:r>
            <a:r>
              <a:rPr lang="pt-PT" dirty="0" err="1" smtClean="0"/>
              <a:t>order</a:t>
            </a:r>
            <a:r>
              <a:rPr lang="pt-PT" dirty="0" smtClean="0"/>
              <a:t> to </a:t>
            </a:r>
            <a:r>
              <a:rPr lang="pt-PT" dirty="0" err="1" smtClean="0"/>
              <a:t>mask</a:t>
            </a:r>
            <a:r>
              <a:rPr lang="pt-PT" dirty="0" smtClean="0"/>
              <a:t> </a:t>
            </a:r>
            <a:r>
              <a:rPr lang="pt-PT" dirty="0"/>
              <a:t>your real card information, so that you can purchase safely on the Internet.</a:t>
            </a:r>
          </a:p>
          <a:p>
            <a:pPr algn="just">
              <a:buFont typeface="Wingdings" panose="05000000000000000000" pitchFamily="2" charset="2"/>
              <a:buChar char="v"/>
            </a:pPr>
            <a:r>
              <a:rPr lang="pt-PT" dirty="0"/>
              <a:t>It </a:t>
            </a:r>
            <a:r>
              <a:rPr lang="pt-PT" dirty="0" err="1"/>
              <a:t>is</a:t>
            </a:r>
            <a:r>
              <a:rPr lang="pt-PT" dirty="0"/>
              <a:t> </a:t>
            </a:r>
            <a:r>
              <a:rPr lang="pt-PT" dirty="0" smtClean="0"/>
              <a:t>free, </a:t>
            </a:r>
            <a:r>
              <a:rPr lang="pt-PT" dirty="0" err="1" smtClean="0"/>
              <a:t>widely</a:t>
            </a:r>
            <a:r>
              <a:rPr lang="pt-PT" dirty="0" smtClean="0"/>
              <a:t> </a:t>
            </a:r>
            <a:r>
              <a:rPr lang="pt-PT" dirty="0" err="1"/>
              <a:t>used</a:t>
            </a:r>
            <a:r>
              <a:rPr lang="pt-PT" dirty="0"/>
              <a:t>  and it is avaliable on both computer and mobile </a:t>
            </a:r>
            <a:r>
              <a:rPr lang="pt-PT" dirty="0" err="1"/>
              <a:t>devices</a:t>
            </a:r>
            <a:r>
              <a:rPr lang="pt-PT" dirty="0" smtClean="0"/>
              <a:t>.</a:t>
            </a:r>
            <a:endParaRPr lang="pt-PT" dirty="0"/>
          </a:p>
        </p:txBody>
      </p:sp>
      <p:pic>
        <p:nvPicPr>
          <p:cNvPr id="1026" name="Picture 2" descr="Resultado de imagem para MB net"/>
          <p:cNvPicPr>
            <a:picLocks noChangeAspect="1" noChangeArrowheads="1"/>
          </p:cNvPicPr>
          <p:nvPr/>
        </p:nvPicPr>
        <p:blipFill rotWithShape="1">
          <a:blip r:embed="rId2">
            <a:extLst>
              <a:ext uri="{28A0092B-C50C-407E-A947-70E740481C1C}">
                <a14:useLocalDpi xmlns:a14="http://schemas.microsoft.com/office/drawing/2010/main" val="0"/>
              </a:ext>
            </a:extLst>
          </a:blip>
          <a:srcRect l="15343" t="10037" r="14895" b="46354"/>
          <a:stretch/>
        </p:blipFill>
        <p:spPr bwMode="auto">
          <a:xfrm>
            <a:off x="6300192" y="5217948"/>
            <a:ext cx="2520280" cy="124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8981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Conclusion</a:t>
            </a:r>
          </a:p>
        </p:txBody>
      </p:sp>
      <p:sp>
        <p:nvSpPr>
          <p:cNvPr id="3" name="Content Placeholder 2"/>
          <p:cNvSpPr>
            <a:spLocks noGrp="1"/>
          </p:cNvSpPr>
          <p:nvPr>
            <p:ph sz="quarter" idx="1"/>
          </p:nvPr>
        </p:nvSpPr>
        <p:spPr>
          <a:xfrm>
            <a:off x="612648" y="1700808"/>
            <a:ext cx="8153400" cy="4783832"/>
          </a:xfrm>
        </p:spPr>
        <p:txBody>
          <a:bodyPr/>
          <a:lstStyle/>
          <a:p>
            <a:pPr algn="just">
              <a:buFont typeface="Wingdings" panose="05000000000000000000" pitchFamily="2" charset="2"/>
              <a:buChar char="v"/>
            </a:pPr>
            <a:r>
              <a:rPr lang="en-GB" dirty="0" smtClean="0"/>
              <a:t>We hope that we were able to inform you about this growing aspect of our daily lives.</a:t>
            </a:r>
          </a:p>
          <a:p>
            <a:pPr algn="just">
              <a:buFont typeface="Wingdings" panose="05000000000000000000" pitchFamily="2" charset="2"/>
              <a:buChar char="v"/>
            </a:pPr>
            <a:r>
              <a:rPr lang="en-GB" dirty="0" smtClean="0"/>
              <a:t>Personally, we believe we should adapt to these new methods and we should always try to protect ourselves. Nowadays, with all these services and security systems, we can safely purchase from the comfort of our homes without any effort. </a:t>
            </a:r>
          </a:p>
          <a:p>
            <a:pPr algn="just">
              <a:buFont typeface="Wingdings" panose="05000000000000000000" pitchFamily="2" charset="2"/>
              <a:buChar char="v"/>
            </a:pPr>
            <a:r>
              <a:rPr lang="en-GB" dirty="0" smtClean="0"/>
              <a:t>As long as we follow all the right measures, we will stay safe on the Internet.</a:t>
            </a:r>
          </a:p>
        </p:txBody>
      </p:sp>
    </p:spTree>
    <p:extLst>
      <p:ext uri="{BB962C8B-B14F-4D97-AF65-F5344CB8AC3E}">
        <p14:creationId xmlns:p14="http://schemas.microsoft.com/office/powerpoint/2010/main" val="144529911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648" y="0"/>
            <a:ext cx="8531352" cy="1268760"/>
          </a:xfrm>
        </p:spPr>
        <p:txBody>
          <a:bodyPr/>
          <a:lstStyle/>
          <a:p>
            <a:r>
              <a:rPr lang="pt-PT" dirty="0" smtClean="0"/>
              <a:t>Web </a:t>
            </a:r>
            <a:r>
              <a:rPr lang="pt-PT" dirty="0" err="1" smtClean="0"/>
              <a:t>sources</a:t>
            </a:r>
            <a:endParaRPr lang="pt-PT" dirty="0"/>
          </a:p>
        </p:txBody>
      </p:sp>
      <p:sp>
        <p:nvSpPr>
          <p:cNvPr id="3" name="Marcador de Posição de Conteúdo 2"/>
          <p:cNvSpPr>
            <a:spLocks noGrp="1"/>
          </p:cNvSpPr>
          <p:nvPr>
            <p:ph sz="quarter" idx="1"/>
          </p:nvPr>
        </p:nvSpPr>
        <p:spPr>
          <a:xfrm>
            <a:off x="612648" y="1700808"/>
            <a:ext cx="8153400" cy="4896544"/>
          </a:xfrm>
        </p:spPr>
        <p:txBody>
          <a:bodyPr/>
          <a:lstStyle/>
          <a:p>
            <a:pPr algn="just">
              <a:buFont typeface="Wingdings" panose="05000000000000000000" pitchFamily="2" charset="2"/>
              <a:buChar char="v"/>
            </a:pPr>
            <a:r>
              <a:rPr lang="pt-PT" dirty="0"/>
              <a:t>http://blog.jetecommerce.com.br/wp-content/uploads/2011/10/b2b.jpg</a:t>
            </a:r>
          </a:p>
          <a:p>
            <a:pPr algn="just"/>
            <a:endParaRPr lang="pt-PT" dirty="0"/>
          </a:p>
          <a:p>
            <a:pPr algn="just">
              <a:buFont typeface="Wingdings" panose="05000000000000000000" pitchFamily="2" charset="2"/>
              <a:buChar char="v"/>
            </a:pPr>
            <a:r>
              <a:rPr lang="pt-PT" dirty="0"/>
              <a:t>http://www.makeuseof.com/tag/website-security-certificate-care/</a:t>
            </a:r>
          </a:p>
          <a:p>
            <a:pPr algn="just"/>
            <a:endParaRPr lang="pt-PT" dirty="0"/>
          </a:p>
          <a:p>
            <a:pPr algn="just">
              <a:buFont typeface="Wingdings" panose="05000000000000000000" pitchFamily="2" charset="2"/>
              <a:buChar char="v"/>
            </a:pPr>
            <a:r>
              <a:rPr lang="pt-PT" dirty="0"/>
              <a:t>http://www.investinganswers.com/financial-dictionary/personal-finance/online-transaction-2321</a:t>
            </a:r>
          </a:p>
          <a:p>
            <a:endParaRPr lang="pt-PT" dirty="0"/>
          </a:p>
        </p:txBody>
      </p:sp>
    </p:spTree>
    <p:extLst>
      <p:ext uri="{BB962C8B-B14F-4D97-AF65-F5344CB8AC3E}">
        <p14:creationId xmlns:p14="http://schemas.microsoft.com/office/powerpoint/2010/main" val="254401606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36" y="1851645"/>
            <a:ext cx="9167272" cy="3154710"/>
          </a:xfrm>
          <a:prstGeom prst="rect">
            <a:avLst/>
          </a:prstGeom>
          <a:noFill/>
        </p:spPr>
        <p:txBody>
          <a:bodyPr wrap="square" lIns="91440" tIns="45720" rIns="91440" bIns="45720">
            <a:spAutoFit/>
          </a:bodyPr>
          <a:lstStyle/>
          <a:p>
            <a:pPr algn="ctr"/>
            <a:r>
              <a:rPr lang="en-US" sz="19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End</a:t>
            </a:r>
          </a:p>
        </p:txBody>
      </p:sp>
      <p:sp>
        <p:nvSpPr>
          <p:cNvPr id="2" name="Rectângulo 1"/>
          <p:cNvSpPr/>
          <p:nvPr/>
        </p:nvSpPr>
        <p:spPr>
          <a:xfrm>
            <a:off x="-108520" y="980728"/>
            <a:ext cx="943304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50242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
          </p:nvPr>
        </p:nvSpPr>
        <p:spPr>
          <a:xfrm>
            <a:off x="611559" y="1700808"/>
            <a:ext cx="8280921" cy="5157192"/>
          </a:xfrm>
        </p:spPr>
        <p:txBody>
          <a:bodyPr>
            <a:normAutofit/>
          </a:bodyPr>
          <a:lstStyle/>
          <a:p>
            <a:pPr algn="just">
              <a:buFont typeface="Wingdings" panose="05000000000000000000" pitchFamily="2" charset="2"/>
              <a:buChar char="v"/>
            </a:pPr>
            <a:r>
              <a:rPr lang="pt-PT" sz="2800" dirty="0"/>
              <a:t>Online </a:t>
            </a:r>
            <a:r>
              <a:rPr lang="pt-PT" sz="2800" dirty="0" err="1" smtClean="0"/>
              <a:t>transactions</a:t>
            </a:r>
            <a:r>
              <a:rPr lang="pt-PT" sz="2800" dirty="0" smtClean="0"/>
              <a:t> </a:t>
            </a:r>
            <a:r>
              <a:rPr lang="pt-PT" sz="2800" dirty="0"/>
              <a:t>began from the need to create an effective economic system that could operate in all the corners of the world, trough the Internet. There are several advantages to this method, such as</a:t>
            </a:r>
            <a:r>
              <a:rPr lang="pt-PT" sz="2800" dirty="0" smtClean="0"/>
              <a:t>:</a:t>
            </a:r>
          </a:p>
          <a:p>
            <a:pPr lvl="1" algn="just">
              <a:buFont typeface="Arial" panose="020B0604020202020204" pitchFamily="34" charset="0"/>
              <a:buChar char="•"/>
            </a:pPr>
            <a:r>
              <a:rPr lang="pt-PT" sz="2700" b="1" dirty="0" smtClean="0"/>
              <a:t>Global </a:t>
            </a:r>
            <a:r>
              <a:rPr lang="pt-PT" sz="2700" b="1" dirty="0" err="1" smtClean="0"/>
              <a:t>trade</a:t>
            </a:r>
            <a:r>
              <a:rPr lang="pt-PT" sz="2700" b="1" dirty="0" smtClean="0"/>
              <a:t> </a:t>
            </a:r>
            <a:r>
              <a:rPr lang="pt-PT" sz="2700" b="1" dirty="0" err="1" smtClean="0"/>
              <a:t>of</a:t>
            </a:r>
            <a:r>
              <a:rPr lang="pt-PT" sz="2700" b="1" dirty="0" smtClean="0"/>
              <a:t> </a:t>
            </a:r>
            <a:r>
              <a:rPr lang="pt-PT" sz="2700" b="1" dirty="0" err="1" smtClean="0"/>
              <a:t>products</a:t>
            </a:r>
            <a:endParaRPr lang="pt-PT" sz="2700" b="1" dirty="0" smtClean="0"/>
          </a:p>
          <a:p>
            <a:pPr lvl="1" algn="just">
              <a:buFont typeface="Arial" panose="020B0604020202020204" pitchFamily="34" charset="0"/>
              <a:buChar char="•"/>
            </a:pPr>
            <a:r>
              <a:rPr lang="pt-PT" sz="2700" b="1" dirty="0" err="1" smtClean="0"/>
              <a:t>Tax</a:t>
            </a:r>
            <a:r>
              <a:rPr lang="pt-PT" sz="2700" b="1" dirty="0" smtClean="0"/>
              <a:t> </a:t>
            </a:r>
            <a:r>
              <a:rPr lang="pt-PT" sz="2700" b="1" dirty="0" err="1" smtClean="0"/>
              <a:t>reduction</a:t>
            </a:r>
            <a:r>
              <a:rPr lang="pt-PT" sz="2700" b="1" dirty="0" smtClean="0"/>
              <a:t> </a:t>
            </a:r>
            <a:r>
              <a:rPr lang="pt-PT" sz="2700" b="1" dirty="0" err="1" smtClean="0"/>
              <a:t>and</a:t>
            </a:r>
            <a:r>
              <a:rPr lang="pt-PT" sz="2700" b="1" dirty="0" smtClean="0"/>
              <a:t> </a:t>
            </a:r>
            <a:r>
              <a:rPr lang="pt-PT" sz="2700" b="1" dirty="0" err="1" smtClean="0"/>
              <a:t>better</a:t>
            </a:r>
            <a:r>
              <a:rPr lang="pt-PT" sz="2700" b="1" dirty="0" smtClean="0"/>
              <a:t> </a:t>
            </a:r>
            <a:r>
              <a:rPr lang="pt-PT" sz="2700" b="1" dirty="0" err="1" smtClean="0"/>
              <a:t>prices</a:t>
            </a:r>
            <a:r>
              <a:rPr lang="pt-PT" sz="2700" b="1" dirty="0" smtClean="0"/>
              <a:t> for </a:t>
            </a:r>
            <a:r>
              <a:rPr lang="pt-PT" sz="2700" b="1" dirty="0" err="1" smtClean="0"/>
              <a:t>consumers</a:t>
            </a:r>
            <a:endParaRPr lang="pt-PT" sz="2700" b="1" dirty="0" smtClean="0"/>
          </a:p>
          <a:p>
            <a:pPr lvl="1" algn="just">
              <a:buFont typeface="Arial" panose="020B0604020202020204" pitchFamily="34" charset="0"/>
              <a:buChar char="•"/>
            </a:pPr>
            <a:r>
              <a:rPr lang="pt-PT" sz="2700" b="1" dirty="0" smtClean="0"/>
              <a:t>A </a:t>
            </a:r>
            <a:r>
              <a:rPr lang="pt-PT" sz="2700" b="1" dirty="0" err="1" smtClean="0"/>
              <a:t>fast</a:t>
            </a:r>
            <a:r>
              <a:rPr lang="pt-PT" sz="2700" b="1" dirty="0" smtClean="0"/>
              <a:t>, safe </a:t>
            </a:r>
            <a:r>
              <a:rPr lang="pt-PT" sz="2700" b="1" dirty="0" err="1" smtClean="0"/>
              <a:t>payment</a:t>
            </a:r>
            <a:r>
              <a:rPr lang="pt-PT" sz="2700" b="1" dirty="0" smtClean="0"/>
              <a:t> </a:t>
            </a:r>
            <a:r>
              <a:rPr lang="pt-PT" sz="2700" b="1" dirty="0" err="1" smtClean="0"/>
              <a:t>and</a:t>
            </a:r>
            <a:r>
              <a:rPr lang="pt-PT" sz="2700" b="1" dirty="0" smtClean="0"/>
              <a:t> a </a:t>
            </a:r>
            <a:r>
              <a:rPr lang="pt-PT" sz="2700" b="1" dirty="0" err="1" smtClean="0"/>
              <a:t>reliable</a:t>
            </a:r>
            <a:r>
              <a:rPr lang="pt-PT" sz="2700" b="1" dirty="0" smtClean="0"/>
              <a:t> delivery </a:t>
            </a:r>
            <a:r>
              <a:rPr lang="pt-PT" sz="2700" b="1" dirty="0" err="1" smtClean="0"/>
              <a:t>of</a:t>
            </a:r>
            <a:r>
              <a:rPr lang="pt-PT" sz="2700" b="1" dirty="0" smtClean="0"/>
              <a:t> </a:t>
            </a:r>
            <a:r>
              <a:rPr lang="pt-PT" sz="2700" b="1" dirty="0" err="1" smtClean="0"/>
              <a:t>products</a:t>
            </a:r>
            <a:r>
              <a:rPr lang="pt-PT" sz="2700" b="1" dirty="0" smtClean="0"/>
              <a:t> </a:t>
            </a:r>
            <a:r>
              <a:rPr lang="pt-PT" sz="2700" dirty="0" smtClean="0"/>
              <a:t>(</a:t>
            </a:r>
            <a:r>
              <a:rPr lang="pt-PT" sz="2700" dirty="0" err="1" smtClean="0"/>
              <a:t>however</a:t>
            </a:r>
            <a:r>
              <a:rPr lang="pt-PT" sz="2700" dirty="0" smtClean="0"/>
              <a:t>, </a:t>
            </a:r>
            <a:r>
              <a:rPr lang="pt-PT" sz="2700" dirty="0" err="1" smtClean="0"/>
              <a:t>sometimes</a:t>
            </a:r>
            <a:r>
              <a:rPr lang="pt-PT" sz="2700" dirty="0" smtClean="0"/>
              <a:t> </a:t>
            </a:r>
            <a:r>
              <a:rPr lang="pt-PT" sz="2700" dirty="0" err="1" smtClean="0"/>
              <a:t>this</a:t>
            </a:r>
            <a:r>
              <a:rPr lang="pt-PT" sz="2700" dirty="0" smtClean="0"/>
              <a:t> </a:t>
            </a:r>
            <a:r>
              <a:rPr lang="pt-PT" sz="2700" dirty="0" err="1" smtClean="0"/>
              <a:t>is</a:t>
            </a:r>
            <a:r>
              <a:rPr lang="pt-PT" sz="2700" dirty="0" smtClean="0"/>
              <a:t> </a:t>
            </a:r>
            <a:r>
              <a:rPr lang="pt-PT" sz="2700" dirty="0" err="1" smtClean="0"/>
              <a:t>not</a:t>
            </a:r>
            <a:r>
              <a:rPr lang="pt-PT" sz="2700" dirty="0" smtClean="0"/>
              <a:t> </a:t>
            </a:r>
            <a:r>
              <a:rPr lang="pt-PT" sz="2700" dirty="0" err="1" smtClean="0"/>
              <a:t>the</a:t>
            </a:r>
            <a:r>
              <a:rPr lang="pt-PT" sz="2700" dirty="0" smtClean="0"/>
              <a:t> case)</a:t>
            </a:r>
            <a:endParaRPr lang="pt-PT" sz="2700" dirty="0">
              <a:solidFill>
                <a:srgbClr val="FF0000"/>
              </a:solidFill>
            </a:endParaRPr>
          </a:p>
        </p:txBody>
      </p:sp>
      <p:sp>
        <p:nvSpPr>
          <p:cNvPr id="2" name="Título 1"/>
          <p:cNvSpPr>
            <a:spLocks noGrp="1"/>
          </p:cNvSpPr>
          <p:nvPr>
            <p:ph type="title"/>
          </p:nvPr>
        </p:nvSpPr>
        <p:spPr>
          <a:xfrm>
            <a:off x="612648" y="0"/>
            <a:ext cx="8556404" cy="1268760"/>
          </a:xfrm>
        </p:spPr>
        <p:txBody>
          <a:bodyPr>
            <a:noAutofit/>
          </a:bodyPr>
          <a:lstStyle/>
          <a:p>
            <a:r>
              <a:rPr lang="en-US" sz="3400" dirty="0"/>
              <a:t>How did this all </a:t>
            </a:r>
            <a:r>
              <a:rPr lang="en-US" sz="3400" dirty="0" smtClean="0"/>
              <a:t>start? Why online transactions?</a:t>
            </a:r>
            <a:endParaRPr lang="pt-PT" sz="3400" dirty="0"/>
          </a:p>
        </p:txBody>
      </p:sp>
      <p:pic>
        <p:nvPicPr>
          <p:cNvPr id="4" name="Picture 3"/>
          <p:cNvPicPr>
            <a:picLocks noChangeAspect="1"/>
          </p:cNvPicPr>
          <p:nvPr/>
        </p:nvPicPr>
        <p:blipFill>
          <a:blip r:embed="rId2"/>
          <a:stretch>
            <a:fillRect/>
          </a:stretch>
        </p:blipFill>
        <p:spPr>
          <a:xfrm>
            <a:off x="7380312" y="5364216"/>
            <a:ext cx="1500456" cy="1237876"/>
          </a:xfrm>
          <a:prstGeom prst="rect">
            <a:avLst/>
          </a:prstGeom>
        </p:spPr>
      </p:pic>
    </p:spTree>
    <p:extLst>
      <p:ext uri="{BB962C8B-B14F-4D97-AF65-F5344CB8AC3E}">
        <p14:creationId xmlns:p14="http://schemas.microsoft.com/office/powerpoint/2010/main" val="40244732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531352" cy="1268760"/>
          </a:xfrm>
        </p:spPr>
        <p:txBody>
          <a:bodyPr>
            <a:normAutofit/>
          </a:bodyPr>
          <a:lstStyle/>
          <a:p>
            <a:r>
              <a:rPr lang="en-GB" sz="3400" dirty="0" smtClean="0"/>
              <a:t>What’s the interest in approaching this topic?</a:t>
            </a:r>
            <a:endParaRPr lang="en-GB" sz="3400" dirty="0"/>
          </a:p>
        </p:txBody>
      </p:sp>
      <p:sp>
        <p:nvSpPr>
          <p:cNvPr id="3" name="Content Placeholder 2"/>
          <p:cNvSpPr>
            <a:spLocks noGrp="1"/>
          </p:cNvSpPr>
          <p:nvPr>
            <p:ph sz="quarter" idx="1"/>
          </p:nvPr>
        </p:nvSpPr>
        <p:spPr>
          <a:xfrm>
            <a:off x="611560" y="1700808"/>
            <a:ext cx="8280920" cy="4639816"/>
          </a:xfrm>
        </p:spPr>
        <p:txBody>
          <a:bodyPr/>
          <a:lstStyle/>
          <a:p>
            <a:pPr algn="just">
              <a:buFont typeface="Wingdings" panose="05000000000000000000" pitchFamily="2" charset="2"/>
              <a:buChar char="v"/>
            </a:pPr>
            <a:r>
              <a:rPr lang="en-GB" dirty="0" smtClean="0"/>
              <a:t>This system can have a lot of advantages but it also has its disadvantages. For instance, security is still a big issue online, which brings up questions like:</a:t>
            </a:r>
          </a:p>
          <a:p>
            <a:pPr lvl="1" algn="just">
              <a:buFont typeface="Arial" panose="020B0604020202020204" pitchFamily="34" charset="0"/>
              <a:buChar char="•"/>
            </a:pPr>
            <a:r>
              <a:rPr lang="en-GB" i="1" dirty="0" smtClean="0"/>
              <a:t>How can we know we are doing a safe purchase?</a:t>
            </a:r>
          </a:p>
          <a:p>
            <a:pPr lvl="1" algn="just">
              <a:buFont typeface="Arial" panose="020B0604020202020204" pitchFamily="34" charset="0"/>
              <a:buChar char="•"/>
            </a:pPr>
            <a:r>
              <a:rPr lang="en-GB" i="1" dirty="0" smtClean="0"/>
              <a:t>How can we prevent being scammed?</a:t>
            </a:r>
          </a:p>
          <a:p>
            <a:pPr algn="just"/>
            <a:endParaRPr lang="en-GB" dirty="0"/>
          </a:p>
        </p:txBody>
      </p:sp>
      <p:pic>
        <p:nvPicPr>
          <p:cNvPr id="4" name="Picture 3"/>
          <p:cNvPicPr>
            <a:picLocks noChangeAspect="1"/>
          </p:cNvPicPr>
          <p:nvPr/>
        </p:nvPicPr>
        <p:blipFill>
          <a:blip r:embed="rId2"/>
          <a:stretch>
            <a:fillRect/>
          </a:stretch>
        </p:blipFill>
        <p:spPr>
          <a:xfrm>
            <a:off x="6084168" y="4293096"/>
            <a:ext cx="2736304" cy="2052228"/>
          </a:xfrm>
          <a:prstGeom prst="rect">
            <a:avLst/>
          </a:prstGeom>
        </p:spPr>
      </p:pic>
      <p:sp>
        <p:nvSpPr>
          <p:cNvPr id="6" name="Content Placeholder 2"/>
          <p:cNvSpPr txBox="1">
            <a:spLocks/>
          </p:cNvSpPr>
          <p:nvPr/>
        </p:nvSpPr>
        <p:spPr>
          <a:xfrm>
            <a:off x="611560" y="4077072"/>
            <a:ext cx="5328592" cy="262359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lgn="just">
              <a:buFont typeface="Wingdings" panose="05000000000000000000" pitchFamily="2" charset="2"/>
              <a:buChar char="v"/>
            </a:pPr>
            <a:r>
              <a:rPr lang="en-GB" dirty="0" smtClean="0">
                <a:solidFill>
                  <a:prstClr val="black"/>
                </a:solidFill>
              </a:rPr>
              <a:t>We </a:t>
            </a:r>
            <a:r>
              <a:rPr lang="en-GB" dirty="0">
                <a:solidFill>
                  <a:prstClr val="black"/>
                </a:solidFill>
              </a:rPr>
              <a:t>will try to give some security tips in this presentation and we </a:t>
            </a:r>
            <a:r>
              <a:rPr lang="en-GB" dirty="0" smtClean="0">
                <a:solidFill>
                  <a:prstClr val="black"/>
                </a:solidFill>
              </a:rPr>
              <a:t>will also present </a:t>
            </a:r>
            <a:r>
              <a:rPr lang="en-GB" dirty="0">
                <a:solidFill>
                  <a:prstClr val="black"/>
                </a:solidFill>
              </a:rPr>
              <a:t>some services available to everyone which can increase online economic safety</a:t>
            </a:r>
            <a:r>
              <a:rPr lang="en-GB" dirty="0" smtClean="0">
                <a:solidFill>
                  <a:prstClr val="black"/>
                </a:solidFill>
              </a:rPr>
              <a:t>.</a:t>
            </a:r>
            <a:endParaRPr lang="en-GB" dirty="0">
              <a:solidFill>
                <a:prstClr val="black"/>
              </a:solidFill>
            </a:endParaRPr>
          </a:p>
        </p:txBody>
      </p:sp>
    </p:spTree>
    <p:extLst>
      <p:ext uri="{BB962C8B-B14F-4D97-AF65-F5344CB8AC3E}">
        <p14:creationId xmlns:p14="http://schemas.microsoft.com/office/powerpoint/2010/main" val="161898668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648" y="0"/>
            <a:ext cx="8153400" cy="1268760"/>
          </a:xfrm>
        </p:spPr>
        <p:txBody>
          <a:bodyPr/>
          <a:lstStyle/>
          <a:p>
            <a:r>
              <a:rPr lang="pt-PT" dirty="0"/>
              <a:t>Online transactions</a:t>
            </a:r>
          </a:p>
        </p:txBody>
      </p:sp>
      <p:sp>
        <p:nvSpPr>
          <p:cNvPr id="3" name="Marcador de Posição de Conteúdo 2"/>
          <p:cNvSpPr>
            <a:spLocks noGrp="1"/>
          </p:cNvSpPr>
          <p:nvPr>
            <p:ph sz="quarter" idx="1"/>
          </p:nvPr>
        </p:nvSpPr>
        <p:spPr>
          <a:xfrm>
            <a:off x="612648" y="1600200"/>
            <a:ext cx="8153400" cy="5257800"/>
          </a:xfrm>
          <a:ln>
            <a:noFill/>
          </a:ln>
        </p:spPr>
        <p:txBody>
          <a:bodyPr>
            <a:noAutofit/>
          </a:bodyPr>
          <a:lstStyle/>
          <a:p>
            <a:pPr marL="0" indent="0">
              <a:buNone/>
            </a:pPr>
            <a:endParaRPr lang="pt-PT" dirty="0"/>
          </a:p>
          <a:p>
            <a:pPr marL="0" indent="0">
              <a:buNone/>
            </a:pPr>
            <a:endParaRPr lang="pt-PT" dirty="0" smtClean="0">
              <a:solidFill>
                <a:srgbClr val="FF0000"/>
              </a:solidFill>
            </a:endParaRPr>
          </a:p>
          <a:p>
            <a:pPr marL="0" indent="0">
              <a:buNone/>
            </a:pPr>
            <a:endParaRPr lang="pt-PT" dirty="0">
              <a:solidFill>
                <a:srgbClr val="FF0000"/>
              </a:solidFill>
            </a:endParaRPr>
          </a:p>
          <a:p>
            <a:pPr marL="0" indent="0">
              <a:buNone/>
            </a:pPr>
            <a:endParaRPr lang="pt-PT" dirty="0" smtClean="0">
              <a:solidFill>
                <a:srgbClr val="FF0000"/>
              </a:solidFill>
            </a:endParaRPr>
          </a:p>
          <a:p>
            <a:pPr marL="0" indent="0">
              <a:buNone/>
            </a:pPr>
            <a:endParaRPr lang="pt-PT" dirty="0">
              <a:solidFill>
                <a:srgbClr val="FF0000"/>
              </a:solidFill>
            </a:endParaRPr>
          </a:p>
          <a:p>
            <a:pPr marL="0" indent="0" algn="just">
              <a:buNone/>
            </a:pPr>
            <a:r>
              <a:rPr lang="en-GB" dirty="0" smtClean="0"/>
              <a:t>These transactions are very common in our age and they started just about at the same time as the Internet itself. They are now the preferred method of payment of millions of people and a lot of money is moved around everyday. </a:t>
            </a:r>
            <a:endParaRPr lang="en-GB" dirty="0"/>
          </a:p>
        </p:txBody>
      </p:sp>
      <p:pic>
        <p:nvPicPr>
          <p:cNvPr id="4" name="Picture 3"/>
          <p:cNvPicPr>
            <a:picLocks noChangeAspect="1"/>
          </p:cNvPicPr>
          <p:nvPr/>
        </p:nvPicPr>
        <p:blipFill>
          <a:blip r:embed="rId3"/>
          <a:stretch>
            <a:fillRect/>
          </a:stretch>
        </p:blipFill>
        <p:spPr>
          <a:xfrm>
            <a:off x="7858383" y="172372"/>
            <a:ext cx="1171149" cy="1043209"/>
          </a:xfrm>
          <a:prstGeom prst="rect">
            <a:avLst/>
          </a:prstGeom>
        </p:spPr>
      </p:pic>
      <p:pic>
        <p:nvPicPr>
          <p:cNvPr id="1026" name="Picture 2" descr="http://blog.jetecommerce.com.br/wp-content/uploads/2011/10/b2b.jpg"/>
          <p:cNvPicPr>
            <a:picLocks noChangeAspect="1" noChangeArrowheads="1"/>
          </p:cNvPicPr>
          <p:nvPr/>
        </p:nvPicPr>
        <p:blipFill rotWithShape="1">
          <a:blip r:embed="rId4">
            <a:extLst>
              <a:ext uri="{28A0092B-C50C-407E-A947-70E740481C1C}">
                <a14:useLocalDpi xmlns:a14="http://schemas.microsoft.com/office/drawing/2010/main" val="0"/>
              </a:ext>
            </a:extLst>
          </a:blip>
          <a:srcRect l="17868" r="16378"/>
          <a:stretch/>
        </p:blipFill>
        <p:spPr bwMode="auto">
          <a:xfrm>
            <a:off x="2659199" y="1628800"/>
            <a:ext cx="3825602" cy="264459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118006" y="1802650"/>
            <a:ext cx="216024" cy="461665"/>
          </a:xfrm>
          <a:prstGeom prst="rect">
            <a:avLst/>
          </a:prstGeom>
          <a:noFill/>
        </p:spPr>
        <p:txBody>
          <a:bodyPr wrap="square" rtlCol="0">
            <a:spAutoFit/>
          </a:bodyPr>
          <a:lstStyle/>
          <a:p>
            <a:r>
              <a:rPr lang="en-GB" sz="2400" dirty="0" smtClean="0">
                <a:solidFill>
                  <a:schemeClr val="accent2">
                    <a:lumMod val="75000"/>
                  </a:schemeClr>
                </a:solidFill>
              </a:rPr>
              <a:t>A</a:t>
            </a:r>
            <a:endParaRPr lang="en-GB" sz="2400" dirty="0">
              <a:solidFill>
                <a:schemeClr val="accent2">
                  <a:lumMod val="75000"/>
                </a:schemeClr>
              </a:solidFill>
            </a:endParaRPr>
          </a:p>
        </p:txBody>
      </p:sp>
      <p:sp>
        <p:nvSpPr>
          <p:cNvPr id="7" name="CaixaDeTexto 6"/>
          <p:cNvSpPr txBox="1"/>
          <p:nvPr/>
        </p:nvSpPr>
        <p:spPr>
          <a:xfrm>
            <a:off x="5714484" y="1802650"/>
            <a:ext cx="216024" cy="523220"/>
          </a:xfrm>
          <a:prstGeom prst="rect">
            <a:avLst/>
          </a:prstGeom>
          <a:noFill/>
        </p:spPr>
        <p:txBody>
          <a:bodyPr wrap="square" rtlCol="0">
            <a:spAutoFit/>
          </a:bodyPr>
          <a:lstStyle/>
          <a:p>
            <a:r>
              <a:rPr lang="en-GB" sz="2800" dirty="0">
                <a:solidFill>
                  <a:schemeClr val="accent1">
                    <a:lumMod val="75000"/>
                  </a:schemeClr>
                </a:solidFill>
              </a:rPr>
              <a:t>B</a:t>
            </a:r>
          </a:p>
        </p:txBody>
      </p:sp>
      <p:pic>
        <p:nvPicPr>
          <p:cNvPr id="6" name="Picture 2" descr="C:\Users\Teresa\AppData\Local\Microsoft\Windows\INetCache\IE\WQ9P0VC2\1024px-Bitcoi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8741" y="2626328"/>
            <a:ext cx="382352" cy="382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eresa\AppData\Local\Microsoft\Windows\INetCache\IE\HN71E5MG\euro-145386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6841" y="2602431"/>
            <a:ext cx="460615" cy="43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1253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648" y="10344"/>
            <a:ext cx="8531352" cy="1330424"/>
          </a:xfrm>
        </p:spPr>
        <p:txBody>
          <a:bodyPr/>
          <a:lstStyle/>
          <a:p>
            <a:r>
              <a:rPr lang="pt-PT" dirty="0"/>
              <a:t>Safety in transactions</a:t>
            </a:r>
          </a:p>
        </p:txBody>
      </p:sp>
      <p:sp>
        <p:nvSpPr>
          <p:cNvPr id="3" name="Marcador de Posição de Conteúdo 2"/>
          <p:cNvSpPr>
            <a:spLocks noGrp="1"/>
          </p:cNvSpPr>
          <p:nvPr>
            <p:ph sz="quarter" idx="1"/>
          </p:nvPr>
        </p:nvSpPr>
        <p:spPr>
          <a:xfrm>
            <a:off x="611559" y="1628800"/>
            <a:ext cx="8280921" cy="5229200"/>
          </a:xfrm>
        </p:spPr>
        <p:txBody>
          <a:bodyPr>
            <a:noAutofit/>
          </a:bodyPr>
          <a:lstStyle/>
          <a:p>
            <a:pPr marL="0" indent="0" algn="just">
              <a:buNone/>
            </a:pPr>
            <a:r>
              <a:rPr lang="en-GB" b="1" dirty="0" smtClean="0"/>
              <a:t>We can take a number of measures in order to ensure our online safety:</a:t>
            </a:r>
          </a:p>
          <a:p>
            <a:pPr algn="just">
              <a:buFont typeface="Arial" panose="020B0604020202020204" pitchFamily="34" charset="0"/>
              <a:buChar char="•"/>
            </a:pPr>
            <a:r>
              <a:rPr lang="en-GB" dirty="0" smtClean="0"/>
              <a:t>Always check if your antivirus is updated</a:t>
            </a:r>
          </a:p>
          <a:p>
            <a:pPr algn="just">
              <a:buFont typeface="Arial" panose="020B0604020202020204" pitchFamily="34" charset="0"/>
              <a:buChar char="•"/>
            </a:pPr>
            <a:r>
              <a:rPr lang="en-GB" dirty="0" smtClean="0"/>
              <a:t>Never use unsafe networks to perform transactions</a:t>
            </a:r>
          </a:p>
          <a:p>
            <a:pPr algn="just">
              <a:buFont typeface="Arial" panose="020B0604020202020204" pitchFamily="34" charset="0"/>
              <a:buChar char="•"/>
            </a:pPr>
            <a:r>
              <a:rPr lang="en-GB" dirty="0" smtClean="0"/>
              <a:t>Have different and safe passwords for everything and switch them frequently</a:t>
            </a:r>
          </a:p>
          <a:p>
            <a:pPr algn="just">
              <a:buFont typeface="Arial" panose="020B0604020202020204" pitchFamily="34" charset="0"/>
              <a:buChar char="•"/>
            </a:pPr>
            <a:r>
              <a:rPr lang="en-GB" dirty="0" smtClean="0"/>
              <a:t>Check your bank accounts regularly and check </a:t>
            </a:r>
            <a:r>
              <a:rPr lang="en-GB" dirty="0"/>
              <a:t>for </a:t>
            </a:r>
            <a:r>
              <a:rPr lang="en-GB" dirty="0" smtClean="0"/>
              <a:t>anomalies</a:t>
            </a:r>
          </a:p>
          <a:p>
            <a:pPr algn="just">
              <a:buFont typeface="Arial" panose="020B0604020202020204" pitchFamily="34" charset="0"/>
              <a:buChar char="•"/>
            </a:pPr>
            <a:r>
              <a:rPr lang="en-GB" dirty="0" smtClean="0"/>
              <a:t>Only </a:t>
            </a:r>
            <a:r>
              <a:rPr lang="en-GB" dirty="0"/>
              <a:t>download from sites which you can trust</a:t>
            </a:r>
          </a:p>
          <a:p>
            <a:pPr algn="just">
              <a:buFont typeface="Arial" panose="020B0604020202020204" pitchFamily="34" charset="0"/>
              <a:buChar char="•"/>
            </a:pPr>
            <a:endParaRPr lang="en-GB" sz="3200" dirty="0"/>
          </a:p>
        </p:txBody>
      </p:sp>
      <p:pic>
        <p:nvPicPr>
          <p:cNvPr id="4" name="Picture 3"/>
          <p:cNvPicPr>
            <a:picLocks noChangeAspect="1"/>
          </p:cNvPicPr>
          <p:nvPr/>
        </p:nvPicPr>
        <p:blipFill>
          <a:blip r:embed="rId2"/>
          <a:stretch>
            <a:fillRect/>
          </a:stretch>
        </p:blipFill>
        <p:spPr>
          <a:xfrm>
            <a:off x="7164288" y="10344"/>
            <a:ext cx="1820081" cy="1194428"/>
          </a:xfrm>
          <a:prstGeom prst="rect">
            <a:avLst/>
          </a:prstGeom>
        </p:spPr>
      </p:pic>
    </p:spTree>
    <p:extLst>
      <p:ext uri="{BB962C8B-B14F-4D97-AF65-F5344CB8AC3E}">
        <p14:creationId xmlns:p14="http://schemas.microsoft.com/office/powerpoint/2010/main" val="376129018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092" y="0"/>
            <a:ext cx="8531907" cy="1340768"/>
          </a:xfrm>
        </p:spPr>
        <p:txBody>
          <a:bodyPr>
            <a:noAutofit/>
          </a:bodyPr>
          <a:lstStyle/>
          <a:p>
            <a:r>
              <a:rPr lang="pt-PT" sz="4200" dirty="0"/>
              <a:t>SSL – A  standard </a:t>
            </a:r>
            <a:r>
              <a:rPr lang="pt-PT" sz="4200" dirty="0" err="1"/>
              <a:t>security</a:t>
            </a:r>
            <a:r>
              <a:rPr lang="pt-PT" sz="4200" dirty="0"/>
              <a:t> </a:t>
            </a:r>
            <a:r>
              <a:rPr lang="pt-PT" sz="4200" dirty="0" err="1"/>
              <a:t>technology</a:t>
            </a:r>
            <a:endParaRPr lang="pt-PT" sz="4200" dirty="0"/>
          </a:p>
        </p:txBody>
      </p:sp>
      <p:sp>
        <p:nvSpPr>
          <p:cNvPr id="3" name="Marcador de Posição de Conteúdo 2"/>
          <p:cNvSpPr>
            <a:spLocks noGrp="1"/>
          </p:cNvSpPr>
          <p:nvPr>
            <p:ph sz="quarter" idx="1"/>
          </p:nvPr>
        </p:nvSpPr>
        <p:spPr>
          <a:xfrm>
            <a:off x="611560" y="1594440"/>
            <a:ext cx="8297416" cy="3850784"/>
          </a:xfrm>
        </p:spPr>
        <p:txBody>
          <a:bodyPr>
            <a:normAutofit/>
          </a:bodyPr>
          <a:lstStyle/>
          <a:p>
            <a:pPr algn="just">
              <a:buFont typeface="Wingdings" panose="05000000000000000000" pitchFamily="2" charset="2"/>
              <a:buChar char="v"/>
            </a:pPr>
            <a:r>
              <a:rPr lang="pt-PT" dirty="0"/>
              <a:t>To know which site is safe, we can guide ourselves with the SSL (</a:t>
            </a:r>
            <a:r>
              <a:rPr lang="pt-PT" i="1" dirty="0"/>
              <a:t>Secure sockets layer</a:t>
            </a:r>
            <a:r>
              <a:rPr lang="pt-PT" dirty="0"/>
              <a:t>) security technology.</a:t>
            </a:r>
          </a:p>
          <a:p>
            <a:pPr algn="just">
              <a:buFont typeface="Wingdings" panose="05000000000000000000" pitchFamily="2" charset="2"/>
              <a:buChar char="v"/>
            </a:pPr>
            <a:r>
              <a:rPr lang="pt-PT" dirty="0"/>
              <a:t>This technology allows for sensitive data, such as credit card information, social security numbers, among others, to be safely transmited trough an </a:t>
            </a:r>
            <a:r>
              <a:rPr lang="pt-PT" b="1" dirty="0"/>
              <a:t>encrypted connection </a:t>
            </a:r>
            <a:r>
              <a:rPr lang="pt-PT" dirty="0"/>
              <a:t>between the website and the </a:t>
            </a:r>
            <a:r>
              <a:rPr lang="pt-PT" dirty="0" err="1"/>
              <a:t>client</a:t>
            </a:r>
            <a:r>
              <a:rPr lang="pt-PT" dirty="0" smtClean="0"/>
              <a:t>.</a:t>
            </a:r>
            <a:endParaRPr lang="pt-PT" dirty="0"/>
          </a:p>
        </p:txBody>
      </p:sp>
      <p:pic>
        <p:nvPicPr>
          <p:cNvPr id="5" name="Picture 4"/>
          <p:cNvPicPr>
            <a:picLocks noChangeAspect="1"/>
          </p:cNvPicPr>
          <p:nvPr/>
        </p:nvPicPr>
        <p:blipFill>
          <a:blip r:embed="rId3"/>
          <a:stretch>
            <a:fillRect/>
          </a:stretch>
        </p:blipFill>
        <p:spPr>
          <a:xfrm>
            <a:off x="7164288" y="5013176"/>
            <a:ext cx="1672680" cy="1535520"/>
          </a:xfrm>
          <a:prstGeom prst="rect">
            <a:avLst/>
          </a:prstGeom>
        </p:spPr>
      </p:pic>
      <p:sp>
        <p:nvSpPr>
          <p:cNvPr id="6" name="Marcador de Posição de Conteúdo 2"/>
          <p:cNvSpPr txBox="1">
            <a:spLocks/>
          </p:cNvSpPr>
          <p:nvPr/>
        </p:nvSpPr>
        <p:spPr>
          <a:xfrm>
            <a:off x="612093" y="5301208"/>
            <a:ext cx="6408712" cy="137653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Font typeface="Wingdings" panose="05000000000000000000" pitchFamily="2" charset="2"/>
              <a:buChar char="v"/>
            </a:pPr>
            <a:r>
              <a:rPr lang="pt-PT" dirty="0" smtClean="0"/>
              <a:t>Sites </a:t>
            </a:r>
            <a:r>
              <a:rPr lang="pt-PT" dirty="0" err="1" smtClean="0"/>
              <a:t>with</a:t>
            </a:r>
            <a:r>
              <a:rPr lang="pt-PT" dirty="0" smtClean="0"/>
              <a:t> </a:t>
            </a:r>
            <a:r>
              <a:rPr lang="pt-PT" dirty="0" err="1" smtClean="0"/>
              <a:t>this</a:t>
            </a:r>
            <a:r>
              <a:rPr lang="pt-PT" dirty="0" smtClean="0"/>
              <a:t> </a:t>
            </a:r>
            <a:r>
              <a:rPr lang="pt-PT" dirty="0" err="1" smtClean="0"/>
              <a:t>technology</a:t>
            </a:r>
            <a:r>
              <a:rPr lang="pt-PT" dirty="0" smtClean="0"/>
              <a:t> are </a:t>
            </a:r>
            <a:r>
              <a:rPr lang="pt-PT" dirty="0" err="1" smtClean="0"/>
              <a:t>always</a:t>
            </a:r>
            <a:r>
              <a:rPr lang="pt-PT" dirty="0" smtClean="0"/>
              <a:t> </a:t>
            </a:r>
            <a:r>
              <a:rPr lang="pt-PT" dirty="0" err="1" smtClean="0"/>
              <a:t>trustworthy</a:t>
            </a:r>
            <a:r>
              <a:rPr lang="pt-PT" dirty="0" smtClean="0"/>
              <a:t> </a:t>
            </a:r>
            <a:r>
              <a:rPr lang="pt-PT" dirty="0" err="1" smtClean="0"/>
              <a:t>and</a:t>
            </a:r>
            <a:r>
              <a:rPr lang="pt-PT" dirty="0" smtClean="0"/>
              <a:t> </a:t>
            </a:r>
            <a:r>
              <a:rPr lang="pt-PT" dirty="0" err="1" smtClean="0"/>
              <a:t>reliable</a:t>
            </a:r>
            <a:r>
              <a:rPr lang="pt-PT" dirty="0" smtClean="0"/>
              <a:t>.</a:t>
            </a:r>
            <a:endParaRPr lang="pt-PT" dirty="0"/>
          </a:p>
        </p:txBody>
      </p:sp>
    </p:spTree>
    <p:extLst>
      <p:ext uri="{BB962C8B-B14F-4D97-AF65-F5344CB8AC3E}">
        <p14:creationId xmlns:p14="http://schemas.microsoft.com/office/powerpoint/2010/main" val="276124810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648" y="0"/>
            <a:ext cx="8531352" cy="1268760"/>
          </a:xfrm>
        </p:spPr>
        <p:txBody>
          <a:bodyPr/>
          <a:lstStyle/>
          <a:p>
            <a:r>
              <a:rPr lang="pt-PT" dirty="0" err="1"/>
              <a:t>Symbols</a:t>
            </a:r>
            <a:r>
              <a:rPr lang="pt-PT" dirty="0"/>
              <a:t> </a:t>
            </a:r>
            <a:r>
              <a:rPr lang="pt-PT" dirty="0" err="1"/>
              <a:t>we</a:t>
            </a:r>
            <a:r>
              <a:rPr lang="pt-PT" dirty="0"/>
              <a:t> can </a:t>
            </a:r>
            <a:r>
              <a:rPr lang="pt-PT" dirty="0" err="1"/>
              <a:t>find</a:t>
            </a:r>
            <a:r>
              <a:rPr lang="pt-PT" dirty="0"/>
              <a:t> online</a:t>
            </a:r>
          </a:p>
        </p:txBody>
      </p:sp>
      <p:sp>
        <p:nvSpPr>
          <p:cNvPr id="3" name="Marcador de Posição de Conteúdo 2"/>
          <p:cNvSpPr>
            <a:spLocks noGrp="1"/>
          </p:cNvSpPr>
          <p:nvPr>
            <p:ph sz="quarter" idx="1"/>
          </p:nvPr>
        </p:nvSpPr>
        <p:spPr/>
        <p:txBody>
          <a:bodyPr/>
          <a:lstStyle/>
          <a:p>
            <a:pPr algn="just">
              <a:buFont typeface="Wingdings" panose="05000000000000000000" pitchFamily="2" charset="2"/>
              <a:buChar char="v"/>
            </a:pPr>
            <a:r>
              <a:rPr lang="en-US" dirty="0"/>
              <a:t>What does a website with an SSL Certificate installed look like?</a:t>
            </a:r>
            <a:endParaRPr lang="pt-PT" dirty="0"/>
          </a:p>
        </p:txBody>
      </p:sp>
      <p:pic>
        <p:nvPicPr>
          <p:cNvPr id="2050" name="Picture 2" descr="https-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180" y="2762056"/>
            <a:ext cx="3239640" cy="15289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tended-verif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725144"/>
            <a:ext cx="3744416" cy="133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75849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648" y="0"/>
            <a:ext cx="8531352" cy="1268760"/>
          </a:xfrm>
        </p:spPr>
        <p:txBody>
          <a:bodyPr/>
          <a:lstStyle/>
          <a:p>
            <a:r>
              <a:rPr lang="pt-PT" dirty="0" err="1"/>
              <a:t>Transactions</a:t>
            </a:r>
            <a:r>
              <a:rPr lang="pt-PT" dirty="0"/>
              <a:t> </a:t>
            </a:r>
            <a:r>
              <a:rPr lang="pt-PT" dirty="0" err="1" smtClean="0"/>
              <a:t>using</a:t>
            </a:r>
            <a:r>
              <a:rPr lang="pt-PT" dirty="0" smtClean="0"/>
              <a:t> </a:t>
            </a:r>
            <a:r>
              <a:rPr lang="pt-PT" dirty="0"/>
              <a:t>mobile devices</a:t>
            </a:r>
          </a:p>
        </p:txBody>
      </p:sp>
      <p:sp>
        <p:nvSpPr>
          <p:cNvPr id="3" name="Marcador de Posição de Conteúdo 2"/>
          <p:cNvSpPr>
            <a:spLocks noGrp="1"/>
          </p:cNvSpPr>
          <p:nvPr>
            <p:ph sz="quarter" idx="1"/>
          </p:nvPr>
        </p:nvSpPr>
        <p:spPr>
          <a:xfrm>
            <a:off x="612648" y="1700808"/>
            <a:ext cx="8153400" cy="4395192"/>
          </a:xfrm>
        </p:spPr>
        <p:txBody>
          <a:bodyPr/>
          <a:lstStyle/>
          <a:p>
            <a:pPr algn="just">
              <a:buFont typeface="Wingdings" panose="05000000000000000000" pitchFamily="2" charset="2"/>
              <a:buChar char="v"/>
            </a:pPr>
            <a:r>
              <a:rPr lang="en-GB" dirty="0" smtClean="0"/>
              <a:t>With the appearance of smartphones, online transactions became even more mobile since we can just take our phones and order something online. However, the same problems arise – lack of security (which can cause serious problems). Most of the measures from the last slide are applicable here.</a:t>
            </a:r>
          </a:p>
          <a:p>
            <a:pPr algn="just">
              <a:buFont typeface="Wingdings" panose="05000000000000000000" pitchFamily="2" charset="2"/>
              <a:buChar char="v"/>
            </a:pPr>
            <a:r>
              <a:rPr lang="en-GB" dirty="0" smtClean="0"/>
              <a:t>Nowadays, almost every store, bank, etc. has their own mobile app. </a:t>
            </a:r>
            <a:endParaRPr lang="en-GB" dirty="0"/>
          </a:p>
        </p:txBody>
      </p:sp>
      <p:pic>
        <p:nvPicPr>
          <p:cNvPr id="5122" name="Picture 2" descr="Resultado de imagem para online transa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993904"/>
            <a:ext cx="4279247" cy="16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80143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
          </p:nvPr>
        </p:nvSpPr>
        <p:spPr>
          <a:xfrm>
            <a:off x="612648" y="1600200"/>
            <a:ext cx="8153400" cy="4853136"/>
          </a:xfrm>
        </p:spPr>
        <p:txBody>
          <a:bodyPr>
            <a:normAutofit/>
          </a:bodyPr>
          <a:lstStyle/>
          <a:p>
            <a:pPr algn="just">
              <a:buFont typeface="Wingdings" panose="05000000000000000000" pitchFamily="2" charset="2"/>
              <a:buChar char="v"/>
            </a:pPr>
            <a:r>
              <a:rPr lang="pt-PT" dirty="0"/>
              <a:t>Paypal is a system that allows the exchange of money using only </a:t>
            </a:r>
            <a:r>
              <a:rPr lang="pt-PT" dirty="0" err="1"/>
              <a:t>your</a:t>
            </a:r>
            <a:r>
              <a:rPr lang="pt-PT" dirty="0"/>
              <a:t> </a:t>
            </a:r>
            <a:r>
              <a:rPr lang="pt-PT" dirty="0" smtClean="0"/>
              <a:t>e-mail </a:t>
            </a:r>
            <a:r>
              <a:rPr lang="pt-PT" dirty="0" err="1" smtClean="0"/>
              <a:t>account</a:t>
            </a:r>
            <a:r>
              <a:rPr lang="pt-PT" dirty="0" smtClean="0"/>
              <a:t>. </a:t>
            </a:r>
            <a:r>
              <a:rPr lang="pt-PT" dirty="0"/>
              <a:t>This way, it shields all of your credit card information. </a:t>
            </a:r>
          </a:p>
          <a:p>
            <a:pPr algn="just">
              <a:buFont typeface="Wingdings" panose="05000000000000000000" pitchFamily="2" charset="2"/>
              <a:buChar char="v"/>
            </a:pPr>
            <a:r>
              <a:rPr lang="pt-PT" dirty="0"/>
              <a:t>It was created by Peter Thiel and Max Levchin in 1998. It is now the most popular and safe service online. You can use it to pay anywhere, safely. It is, in our point of view, the safest method out there.</a:t>
            </a:r>
          </a:p>
          <a:p>
            <a:pPr algn="just">
              <a:buFont typeface="Wingdings" panose="05000000000000000000" pitchFamily="2" charset="2"/>
              <a:buChar char="v"/>
            </a:pPr>
            <a:r>
              <a:rPr lang="pt-PT" dirty="0"/>
              <a:t>Paypal’s </a:t>
            </a:r>
            <a:r>
              <a:rPr lang="pt-PT" dirty="0" err="1"/>
              <a:t>current</a:t>
            </a:r>
            <a:r>
              <a:rPr lang="pt-PT" dirty="0"/>
              <a:t> </a:t>
            </a:r>
            <a:r>
              <a:rPr lang="pt-PT" dirty="0" smtClean="0"/>
              <a:t>objective </a:t>
            </a:r>
            <a:r>
              <a:rPr lang="pt-PT" dirty="0"/>
              <a:t>is to eliminate live money globally and switch to online </a:t>
            </a:r>
            <a:r>
              <a:rPr lang="pt-PT" dirty="0" err="1"/>
              <a:t>money</a:t>
            </a:r>
            <a:r>
              <a:rPr lang="pt-PT" dirty="0" smtClean="0"/>
              <a:t>.</a:t>
            </a:r>
            <a:endParaRPr lang="pt-PT" dirty="0">
              <a:solidFill>
                <a:srgbClr val="FF0000"/>
              </a:solidFill>
            </a:endParaRPr>
          </a:p>
        </p:txBody>
      </p:sp>
      <p:pic>
        <p:nvPicPr>
          <p:cNvPr id="3074" name="Picture 2" descr="Resultado de imagem para paypal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877272"/>
            <a:ext cx="3108052" cy="8267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12648" y="0"/>
            <a:ext cx="8639872" cy="1340768"/>
          </a:xfrm>
        </p:spPr>
        <p:txBody>
          <a:bodyPr/>
          <a:lstStyle/>
          <a:p>
            <a:r>
              <a:rPr lang="pt-PT" dirty="0" smtClean="0"/>
              <a:t>Paypal – </a:t>
            </a:r>
            <a:r>
              <a:rPr lang="pt-PT" dirty="0" err="1" smtClean="0"/>
              <a:t>replacing</a:t>
            </a:r>
            <a:r>
              <a:rPr lang="pt-PT" dirty="0" smtClean="0"/>
              <a:t> </a:t>
            </a:r>
            <a:r>
              <a:rPr lang="pt-PT" dirty="0" err="1" smtClean="0"/>
              <a:t>money</a:t>
            </a:r>
            <a:endParaRPr lang="pt-PT" dirty="0"/>
          </a:p>
        </p:txBody>
      </p:sp>
    </p:spTree>
    <p:extLst>
      <p:ext uri="{BB962C8B-B14F-4D97-AF65-F5344CB8AC3E}">
        <p14:creationId xmlns:p14="http://schemas.microsoft.com/office/powerpoint/2010/main" val="1502132561"/>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irante">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590</TotalTime>
  <Words>766</Words>
  <Application>Microsoft Office PowerPoint</Application>
  <PresentationFormat>Apresentação no Ecrã (4:3)</PresentationFormat>
  <Paragraphs>68</Paragraphs>
  <Slides>13</Slides>
  <Notes>4</Notes>
  <HiddenSlides>0</HiddenSlides>
  <MMClips>0</MMClips>
  <ScaleCrop>false</ScaleCrop>
  <HeadingPairs>
    <vt:vector size="4" baseType="variant">
      <vt:variant>
        <vt:lpstr>Tema</vt:lpstr>
      </vt:variant>
      <vt:variant>
        <vt:i4>1</vt:i4>
      </vt:variant>
      <vt:variant>
        <vt:lpstr>Títulos dos diapositivos</vt:lpstr>
      </vt:variant>
      <vt:variant>
        <vt:i4>13</vt:i4>
      </vt:variant>
    </vt:vector>
  </HeadingPairs>
  <TitlesOfParts>
    <vt:vector size="14" baseType="lpstr">
      <vt:lpstr>Mediano</vt:lpstr>
      <vt:lpstr>Security in Online transactions</vt:lpstr>
      <vt:lpstr>How did this all start? Why online transactions?</vt:lpstr>
      <vt:lpstr>What’s the interest in approaching this topic?</vt:lpstr>
      <vt:lpstr>Online transactions</vt:lpstr>
      <vt:lpstr>Safety in transactions</vt:lpstr>
      <vt:lpstr>SSL – A  standard security technology</vt:lpstr>
      <vt:lpstr>Symbols we can find online</vt:lpstr>
      <vt:lpstr>Transactions using mobile devices</vt:lpstr>
      <vt:lpstr>Paypal – replacing money</vt:lpstr>
      <vt:lpstr>MB NET – a “Portuguese Paypal”</vt:lpstr>
      <vt:lpstr>Conclusion</vt:lpstr>
      <vt:lpstr>Web sources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Teresy ♬</dc:creator>
  <cp:lastModifiedBy>Teresy ♬</cp:lastModifiedBy>
  <cp:revision>54</cp:revision>
  <dcterms:created xsi:type="dcterms:W3CDTF">2017-04-22T17:47:55Z</dcterms:created>
  <dcterms:modified xsi:type="dcterms:W3CDTF">2017-04-25T22:31:37Z</dcterms:modified>
</cp:coreProperties>
</file>