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Amatic SC"/>
      <p:regular r:id="rId15"/>
      <p:bold r:id="rId16"/>
    </p:embeddedFont>
    <p:embeddedFont>
      <p:font typeface="Source Code Pro"/>
      <p:regular r:id="rId17"/>
      <p:bold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font" Target="fonts/AmaticSC-regular.fntdata"/><Relationship Id="rId14" Type="http://schemas.openxmlformats.org/officeDocument/2006/relationships/slide" Target="slides/slide8.xml"/><Relationship Id="rId17" Type="http://schemas.openxmlformats.org/officeDocument/2006/relationships/font" Target="fonts/SourceCodePro-regular.fntdata"/><Relationship Id="rId16" Type="http://schemas.openxmlformats.org/officeDocument/2006/relationships/font" Target="fonts/AmaticSC-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18" Type="http://schemas.openxmlformats.org/officeDocument/2006/relationships/font" Target="fonts/SourceCodePro-bold.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7ddaa44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7ddaa44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47ddaa446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47ddaa446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7ddaa446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7ddaa446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7ddaa446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7ddaa446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47ddaa446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47ddaa446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7ddaa446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7ddaa446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7ddaa446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7ddaa446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57" name="Google Shape;57;p14"/>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2" name="Shape 62"/>
        <p:cNvGrpSpPr/>
        <p:nvPr/>
      </p:nvGrpSpPr>
      <p:grpSpPr>
        <a:xfrm>
          <a:off x="0" y="0"/>
          <a:ext cx="0" cy="0"/>
          <a:chOff x="0" y="0"/>
          <a:chExt cx="0" cy="0"/>
        </a:xfrm>
      </p:grpSpPr>
      <p:sp>
        <p:nvSpPr>
          <p:cNvPr id="63" name="Google Shape;63;p16"/>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4" name="Google Shape;64;p16"/>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5" name="Google Shape;65;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6" name="Shape 66"/>
        <p:cNvGrpSpPr/>
        <p:nvPr/>
      </p:nvGrpSpPr>
      <p:grpSpPr>
        <a:xfrm>
          <a:off x="0" y="0"/>
          <a:ext cx="0" cy="0"/>
          <a:chOff x="0" y="0"/>
          <a:chExt cx="0" cy="0"/>
        </a:xfrm>
      </p:grpSpPr>
      <p:sp>
        <p:nvSpPr>
          <p:cNvPr id="67" name="Google Shape;67;p17"/>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 name="Google Shape;68;p17"/>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1" name="Shape 71"/>
        <p:cNvGrpSpPr/>
        <p:nvPr/>
      </p:nvGrpSpPr>
      <p:grpSpPr>
        <a:xfrm>
          <a:off x="0" y="0"/>
          <a:ext cx="0" cy="0"/>
          <a:chOff x="0" y="0"/>
          <a:chExt cx="0" cy="0"/>
        </a:xfrm>
      </p:grpSpPr>
      <p:sp>
        <p:nvSpPr>
          <p:cNvPr id="72" name="Google Shape;72;p18"/>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4" name="Shape 74"/>
        <p:cNvGrpSpPr/>
        <p:nvPr/>
      </p:nvGrpSpPr>
      <p:grpSpPr>
        <a:xfrm>
          <a:off x="0" y="0"/>
          <a:ext cx="0" cy="0"/>
          <a:chOff x="0" y="0"/>
          <a:chExt cx="0" cy="0"/>
        </a:xfrm>
      </p:grpSpPr>
      <p:sp>
        <p:nvSpPr>
          <p:cNvPr id="75" name="Google Shape;75;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76" name="Google Shape;76;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78" name="Shape 78"/>
        <p:cNvGrpSpPr/>
        <p:nvPr/>
      </p:nvGrpSpPr>
      <p:grpSpPr>
        <a:xfrm>
          <a:off x="0" y="0"/>
          <a:ext cx="0" cy="0"/>
          <a:chOff x="0" y="0"/>
          <a:chExt cx="0" cy="0"/>
        </a:xfrm>
      </p:grpSpPr>
      <p:sp>
        <p:nvSpPr>
          <p:cNvPr id="79" name="Google Shape;79;p20"/>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80" name="Google Shape;8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1" name="Shape 81"/>
        <p:cNvGrpSpPr/>
        <p:nvPr/>
      </p:nvGrpSpPr>
      <p:grpSpPr>
        <a:xfrm>
          <a:off x="0" y="0"/>
          <a:ext cx="0" cy="0"/>
          <a:chOff x="0" y="0"/>
          <a:chExt cx="0" cy="0"/>
        </a:xfrm>
      </p:grpSpPr>
      <p:sp>
        <p:nvSpPr>
          <p:cNvPr id="82" name="Google Shape;82;p21"/>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21"/>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84" name="Google Shape;84;p21"/>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85" name="Google Shape;85;p21"/>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6" name="Google Shape;86;p21"/>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90" name="Google Shape;9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93" name="Google Shape;93;p23"/>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52" name="Google Shape;52;p13"/>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7.jpg"/><Relationship Id="rId5" Type="http://schemas.openxmlformats.org/officeDocument/2006/relationships/image" Target="../media/image13.jpg"/><Relationship Id="rId6"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5.jpg"/><Relationship Id="rId10" Type="http://schemas.openxmlformats.org/officeDocument/2006/relationships/image" Target="../media/image19.jpg"/><Relationship Id="rId9" Type="http://schemas.openxmlformats.org/officeDocument/2006/relationships/image" Target="../media/image14.jpg"/><Relationship Id="rId5" Type="http://schemas.openxmlformats.org/officeDocument/2006/relationships/image" Target="../media/image11.jpg"/><Relationship Id="rId6" Type="http://schemas.openxmlformats.org/officeDocument/2006/relationships/image" Target="../media/image10.jpg"/><Relationship Id="rId7" Type="http://schemas.openxmlformats.org/officeDocument/2006/relationships/image" Target="../media/image18.jpg"/><Relationship Id="rId8"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Be the Change</a:t>
            </a:r>
            <a:endParaRPr/>
          </a:p>
        </p:txBody>
      </p:sp>
      <p:sp>
        <p:nvSpPr>
          <p:cNvPr id="102" name="Google Shape;102;p2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Educating for sustainable living and citizenship</a:t>
            </a:r>
            <a:endParaRPr/>
          </a:p>
        </p:txBody>
      </p:sp>
      <p:pic>
        <p:nvPicPr>
          <p:cNvPr id="103" name="Google Shape;103;p25"/>
          <p:cNvPicPr preferRelativeResize="0"/>
          <p:nvPr/>
        </p:nvPicPr>
        <p:blipFill>
          <a:blip r:embed="rId3">
            <a:alphaModFix/>
          </a:blip>
          <a:stretch>
            <a:fillRect/>
          </a:stretch>
        </p:blipFill>
        <p:spPr>
          <a:xfrm>
            <a:off x="0" y="43950"/>
            <a:ext cx="2284550" cy="2869275"/>
          </a:xfrm>
          <a:prstGeom prst="rect">
            <a:avLst/>
          </a:prstGeom>
          <a:noFill/>
          <a:ln>
            <a:noFill/>
          </a:ln>
        </p:spPr>
      </p:pic>
      <p:pic>
        <p:nvPicPr>
          <p:cNvPr id="104" name="Google Shape;104;p25"/>
          <p:cNvPicPr preferRelativeResize="0"/>
          <p:nvPr/>
        </p:nvPicPr>
        <p:blipFill>
          <a:blip r:embed="rId4">
            <a:alphaModFix/>
          </a:blip>
          <a:stretch>
            <a:fillRect/>
          </a:stretch>
        </p:blipFill>
        <p:spPr>
          <a:xfrm>
            <a:off x="7096113" y="43938"/>
            <a:ext cx="2047875" cy="600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 the Change”...</a:t>
            </a:r>
            <a:endParaRPr/>
          </a:p>
        </p:txBody>
      </p:sp>
      <p:sp>
        <p:nvSpPr>
          <p:cNvPr id="110" name="Google Shape;110;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want to see in the world (Gandhi)</a:t>
            </a:r>
            <a:endParaRPr/>
          </a:p>
          <a:p>
            <a:pPr indent="0" lvl="0" marL="0" rtl="0" algn="l">
              <a:spcBef>
                <a:spcPts val="1600"/>
              </a:spcBef>
              <a:spcAft>
                <a:spcPts val="0"/>
              </a:spcAft>
              <a:buNone/>
            </a:pPr>
            <a:r>
              <a:rPr lang="en"/>
              <a:t>Erasmus Plus 2017-2019</a:t>
            </a:r>
            <a:endParaRPr/>
          </a:p>
          <a:p>
            <a:pPr indent="0" lvl="0" marL="0" rtl="0" algn="l">
              <a:spcBef>
                <a:spcPts val="1600"/>
              </a:spcBef>
              <a:spcAft>
                <a:spcPts val="0"/>
              </a:spcAft>
              <a:buNone/>
            </a:pPr>
            <a:r>
              <a:rPr lang="en"/>
              <a:t>6 European countries (Spain, Portugal, France, Bulgaria, Greece, Norway)</a:t>
            </a:r>
            <a:endParaRPr/>
          </a:p>
          <a:p>
            <a:pPr indent="0" lvl="0" marL="0" rtl="0" algn="l">
              <a:spcBef>
                <a:spcPts val="1600"/>
              </a:spcBef>
              <a:spcAft>
                <a:spcPts val="0"/>
              </a:spcAft>
              <a:buNone/>
            </a:pPr>
            <a:r>
              <a:rPr i="1" lang="en"/>
              <a:t>“Be the Change” </a:t>
            </a:r>
            <a:r>
              <a:rPr i="1" lang="en"/>
              <a:t>addresses the environmental challenges we are facing today and the need for united cooperation in order to develop more sustainable life practices. The main objective is to develop and enhance cross-curricular teaching and learning practices that promotes the development of democratic and intercultural competences as well as increased environmental awareness and entrepreneurship.</a:t>
            </a:r>
            <a:endParaRPr i="1"/>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11" name="Google Shape;111;p26"/>
          <p:cNvPicPr preferRelativeResize="0"/>
          <p:nvPr/>
        </p:nvPicPr>
        <p:blipFill>
          <a:blip r:embed="rId3">
            <a:alphaModFix/>
          </a:blip>
          <a:stretch>
            <a:fillRect/>
          </a:stretch>
        </p:blipFill>
        <p:spPr>
          <a:xfrm>
            <a:off x="7096113" y="43938"/>
            <a:ext cx="2047875" cy="600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Empowering students - to ignite a spark!</a:t>
            </a:r>
            <a:endParaRPr/>
          </a:p>
        </p:txBody>
      </p:sp>
      <p:sp>
        <p:nvSpPr>
          <p:cNvPr id="117" name="Google Shape;117;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International Cooperation (an elective 8-10th grade): </a:t>
            </a:r>
            <a:r>
              <a:rPr lang="en"/>
              <a:t>Simen, Sandrica, Trygve + 50 others</a:t>
            </a:r>
            <a:endParaRPr/>
          </a:p>
          <a:p>
            <a:pPr indent="0" lvl="0" marL="0" rtl="0" algn="l">
              <a:spcBef>
                <a:spcPts val="1600"/>
              </a:spcBef>
              <a:spcAft>
                <a:spcPts val="0"/>
              </a:spcAft>
              <a:buNone/>
            </a:pPr>
            <a:r>
              <a:rPr lang="en"/>
              <a:t>“Leading the Way” at Ås ungdomsskole</a:t>
            </a:r>
            <a:endParaRPr/>
          </a:p>
          <a:p>
            <a:pPr indent="0" lvl="0" marL="0" rtl="0" algn="l">
              <a:spcBef>
                <a:spcPts val="1600"/>
              </a:spcBef>
              <a:spcAft>
                <a:spcPts val="0"/>
              </a:spcAft>
              <a:buNone/>
            </a:pPr>
            <a:r>
              <a:rPr lang="en"/>
              <a:t>A whole school project</a:t>
            </a:r>
            <a:endParaRPr/>
          </a:p>
          <a:p>
            <a:pPr indent="0" lvl="0" marL="0" rtl="0" algn="l">
              <a:spcBef>
                <a:spcPts val="1600"/>
              </a:spcBef>
              <a:spcAft>
                <a:spcPts val="0"/>
              </a:spcAft>
              <a:buNone/>
            </a:pPr>
            <a:r>
              <a:rPr lang="en"/>
              <a:t>An international project</a:t>
            </a:r>
            <a:endParaRPr/>
          </a:p>
          <a:p>
            <a:pPr indent="0" lvl="0" marL="0" rtl="0" algn="l">
              <a:spcBef>
                <a:spcPts val="1600"/>
              </a:spcBef>
              <a:spcAft>
                <a:spcPts val="1600"/>
              </a:spcAft>
              <a:buClr>
                <a:schemeClr val="dk1"/>
              </a:buClr>
              <a:buSzPts val="1100"/>
              <a:buFont typeface="Arial"/>
              <a:buNone/>
            </a:pPr>
            <a:r>
              <a:rPr lang="en"/>
              <a:t>“Citizen of the World”</a:t>
            </a:r>
            <a:endParaRPr/>
          </a:p>
        </p:txBody>
      </p:sp>
      <p:pic>
        <p:nvPicPr>
          <p:cNvPr id="118" name="Google Shape;118;p27"/>
          <p:cNvPicPr preferRelativeResize="0"/>
          <p:nvPr/>
        </p:nvPicPr>
        <p:blipFill>
          <a:blip r:embed="rId3">
            <a:alphaModFix/>
          </a:blip>
          <a:stretch>
            <a:fillRect/>
          </a:stretch>
        </p:blipFill>
        <p:spPr>
          <a:xfrm>
            <a:off x="7096113" y="-12"/>
            <a:ext cx="2047875" cy="600075"/>
          </a:xfrm>
          <a:prstGeom prst="rect">
            <a:avLst/>
          </a:prstGeom>
          <a:noFill/>
          <a:ln>
            <a:noFill/>
          </a:ln>
        </p:spPr>
      </p:pic>
      <p:pic>
        <p:nvPicPr>
          <p:cNvPr id="119" name="Google Shape;119;p27"/>
          <p:cNvPicPr preferRelativeResize="0"/>
          <p:nvPr/>
        </p:nvPicPr>
        <p:blipFill>
          <a:blip r:embed="rId4">
            <a:alphaModFix/>
          </a:blip>
          <a:stretch>
            <a:fillRect/>
          </a:stretch>
        </p:blipFill>
        <p:spPr>
          <a:xfrm>
            <a:off x="4101125" y="2286350"/>
            <a:ext cx="5042875" cy="2857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SzPts val="2800"/>
              <a:buAutoNum type="arabicParenR"/>
            </a:pPr>
            <a:r>
              <a:rPr lang="en"/>
              <a:t>Philosophical Dialogue</a:t>
            </a:r>
            <a:endParaRPr/>
          </a:p>
        </p:txBody>
      </p:sp>
      <p:sp>
        <p:nvSpPr>
          <p:cNvPr id="125" name="Google Shape;125;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Exploring core concepts: Responsibility, Respect, Happiness, Nature, Hope</a:t>
            </a:r>
            <a:endParaRPr/>
          </a:p>
          <a:p>
            <a:pPr indent="0" lvl="0" marL="0" rtl="0" algn="l">
              <a:spcBef>
                <a:spcPts val="1600"/>
              </a:spcBef>
              <a:spcAft>
                <a:spcPts val="0"/>
              </a:spcAft>
              <a:buNone/>
            </a:pPr>
            <a:r>
              <a:rPr lang="en"/>
              <a:t>A community of Enquiry</a:t>
            </a:r>
            <a:r>
              <a:rPr lang="en"/>
              <a:t>: Collaborative, caring, critical, creative thinking (P4C-method)</a:t>
            </a:r>
            <a:endParaRPr/>
          </a:p>
          <a:p>
            <a:pPr indent="0" lvl="0" marL="0" rtl="0" algn="l">
              <a:spcBef>
                <a:spcPts val="1600"/>
              </a:spcBef>
              <a:spcAft>
                <a:spcPts val="0"/>
              </a:spcAft>
              <a:buNone/>
            </a:pPr>
            <a:r>
              <a:rPr lang="en"/>
              <a:t>Motivational:</a:t>
            </a:r>
            <a:endParaRPr/>
          </a:p>
          <a:p>
            <a:pPr indent="0" lvl="0" marL="0" rtl="0" algn="l">
              <a:spcBef>
                <a:spcPts val="1600"/>
              </a:spcBef>
              <a:spcAft>
                <a:spcPts val="0"/>
              </a:spcAft>
              <a:buClr>
                <a:schemeClr val="dk1"/>
              </a:buClr>
              <a:buSzPts val="1100"/>
              <a:buFont typeface="Arial"/>
              <a:buNone/>
            </a:pPr>
            <a:r>
              <a:rPr lang="en"/>
              <a:t>“It makes me want to do something about it”</a:t>
            </a:r>
            <a:endParaRPr/>
          </a:p>
          <a:p>
            <a:pPr indent="0" lvl="0" marL="0" rtl="0" algn="l">
              <a:spcBef>
                <a:spcPts val="1600"/>
              </a:spcBef>
              <a:spcAft>
                <a:spcPts val="1600"/>
              </a:spcAft>
              <a:buNone/>
            </a:pPr>
            <a:r>
              <a:rPr lang="en"/>
              <a:t>Bringing thinking into being - taking action</a:t>
            </a:r>
            <a:endParaRPr/>
          </a:p>
        </p:txBody>
      </p:sp>
      <p:pic>
        <p:nvPicPr>
          <p:cNvPr id="126" name="Google Shape;126;p28"/>
          <p:cNvPicPr preferRelativeResize="0"/>
          <p:nvPr/>
        </p:nvPicPr>
        <p:blipFill>
          <a:blip r:embed="rId3">
            <a:alphaModFix/>
          </a:blip>
          <a:stretch>
            <a:fillRect/>
          </a:stretch>
        </p:blipFill>
        <p:spPr>
          <a:xfrm>
            <a:off x="7096113" y="-12"/>
            <a:ext cx="2047875" cy="600075"/>
          </a:xfrm>
          <a:prstGeom prst="rect">
            <a:avLst/>
          </a:prstGeom>
          <a:noFill/>
          <a:ln>
            <a:noFill/>
          </a:ln>
        </p:spPr>
      </p:pic>
      <p:pic>
        <p:nvPicPr>
          <p:cNvPr id="127" name="Google Shape;127;p28"/>
          <p:cNvPicPr preferRelativeResize="0"/>
          <p:nvPr/>
        </p:nvPicPr>
        <p:blipFill>
          <a:blip r:embed="rId4">
            <a:alphaModFix/>
          </a:blip>
          <a:stretch>
            <a:fillRect/>
          </a:stretch>
        </p:blipFill>
        <p:spPr>
          <a:xfrm>
            <a:off x="5362997" y="2305975"/>
            <a:ext cx="3780999" cy="283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Taking action towards sustainability</a:t>
            </a:r>
            <a:endParaRPr/>
          </a:p>
        </p:txBody>
      </p:sp>
      <p:sp>
        <p:nvSpPr>
          <p:cNvPr id="133" name="Google Shape;133;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Researching the phenomenon in question</a:t>
            </a:r>
            <a:endParaRPr/>
          </a:p>
          <a:p>
            <a:pPr indent="0" lvl="0" marL="0" rtl="0" algn="l">
              <a:spcBef>
                <a:spcPts val="1600"/>
              </a:spcBef>
              <a:spcAft>
                <a:spcPts val="0"/>
              </a:spcAft>
              <a:buNone/>
            </a:pPr>
            <a:r>
              <a:rPr lang="en"/>
              <a:t>cChange - in my own life</a:t>
            </a:r>
            <a:endParaRPr/>
          </a:p>
          <a:p>
            <a:pPr indent="0" lvl="0" marL="0" rtl="0" algn="l">
              <a:spcBef>
                <a:spcPts val="1600"/>
              </a:spcBef>
              <a:spcAft>
                <a:spcPts val="0"/>
              </a:spcAft>
              <a:buNone/>
            </a:pPr>
            <a:r>
              <a:rPr lang="en"/>
              <a:t>Sharing and inspiring: eTwinning and Social Media</a:t>
            </a:r>
            <a:endParaRPr/>
          </a:p>
          <a:p>
            <a:pPr indent="0" lvl="0" marL="0" rtl="0" algn="l">
              <a:spcBef>
                <a:spcPts val="1600"/>
              </a:spcBef>
              <a:spcAft>
                <a:spcPts val="0"/>
              </a:spcAft>
              <a:buNone/>
            </a:pPr>
            <a:r>
              <a:rPr lang="en"/>
              <a:t>Social activism</a:t>
            </a:r>
            <a:endParaRPr/>
          </a:p>
          <a:p>
            <a:pPr indent="0" lvl="0" marL="0" rtl="0" algn="l">
              <a:spcBef>
                <a:spcPts val="1600"/>
              </a:spcBef>
              <a:spcAft>
                <a:spcPts val="0"/>
              </a:spcAft>
              <a:buNone/>
            </a:pPr>
            <a:r>
              <a:rPr lang="en"/>
              <a:t>Entrepreneurship</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34" name="Google Shape;134;p29"/>
          <p:cNvPicPr preferRelativeResize="0"/>
          <p:nvPr/>
        </p:nvPicPr>
        <p:blipFill>
          <a:blip r:embed="rId3">
            <a:alphaModFix/>
          </a:blip>
          <a:stretch>
            <a:fillRect/>
          </a:stretch>
        </p:blipFill>
        <p:spPr>
          <a:xfrm>
            <a:off x="7096113" y="-12"/>
            <a:ext cx="2047875" cy="600075"/>
          </a:xfrm>
          <a:prstGeom prst="rect">
            <a:avLst/>
          </a:prstGeom>
          <a:noFill/>
          <a:ln>
            <a:noFill/>
          </a:ln>
        </p:spPr>
      </p:pic>
      <p:pic>
        <p:nvPicPr>
          <p:cNvPr id="135" name="Google Shape;135;p29"/>
          <p:cNvPicPr preferRelativeResize="0"/>
          <p:nvPr/>
        </p:nvPicPr>
        <p:blipFill>
          <a:blip r:embed="rId4">
            <a:alphaModFix/>
          </a:blip>
          <a:stretch>
            <a:fillRect/>
          </a:stretch>
        </p:blipFill>
        <p:spPr>
          <a:xfrm>
            <a:off x="4060600" y="2695775"/>
            <a:ext cx="3507921" cy="2630948"/>
          </a:xfrm>
          <a:prstGeom prst="rect">
            <a:avLst/>
          </a:prstGeom>
          <a:noFill/>
          <a:ln>
            <a:noFill/>
          </a:ln>
        </p:spPr>
      </p:pic>
      <p:pic>
        <p:nvPicPr>
          <p:cNvPr id="136" name="Google Shape;136;p29"/>
          <p:cNvPicPr preferRelativeResize="0"/>
          <p:nvPr/>
        </p:nvPicPr>
        <p:blipFill>
          <a:blip r:embed="rId5">
            <a:alphaModFix/>
          </a:blip>
          <a:stretch>
            <a:fillRect/>
          </a:stretch>
        </p:blipFill>
        <p:spPr>
          <a:xfrm>
            <a:off x="6060377" y="972250"/>
            <a:ext cx="2597228" cy="1947924"/>
          </a:xfrm>
          <a:prstGeom prst="rect">
            <a:avLst/>
          </a:prstGeom>
          <a:noFill/>
          <a:ln>
            <a:noFill/>
          </a:ln>
        </p:spPr>
      </p:pic>
      <p:pic>
        <p:nvPicPr>
          <p:cNvPr id="137" name="Google Shape;137;p29"/>
          <p:cNvPicPr preferRelativeResize="0"/>
          <p:nvPr/>
        </p:nvPicPr>
        <p:blipFill rotWithShape="1">
          <a:blip r:embed="rId6">
            <a:alphaModFix/>
          </a:blip>
          <a:srcRect b="-2950" l="0" r="0" t="2950"/>
          <a:stretch/>
        </p:blipFill>
        <p:spPr>
          <a:xfrm>
            <a:off x="6982554" y="2920175"/>
            <a:ext cx="2161442" cy="28819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Transcending boundaries: School - Society</a:t>
            </a:r>
            <a:endParaRPr/>
          </a:p>
        </p:txBody>
      </p:sp>
      <p:sp>
        <p:nvSpPr>
          <p:cNvPr id="143" name="Google Shape;143;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Cooperating with NMBU/Science Center and local big-shots (Bjørn Samset, CICERO)</a:t>
            </a:r>
            <a:endParaRPr/>
          </a:p>
          <a:p>
            <a:pPr indent="0" lvl="0" marL="0" rtl="0" algn="l">
              <a:spcBef>
                <a:spcPts val="1600"/>
              </a:spcBef>
              <a:spcAft>
                <a:spcPts val="0"/>
              </a:spcAft>
              <a:buNone/>
            </a:pPr>
            <a:r>
              <a:rPr lang="en"/>
              <a:t>Inviting in local NGO’s: Amnesty, Nature and Youth, OD</a:t>
            </a:r>
            <a:endParaRPr/>
          </a:p>
          <a:p>
            <a:pPr indent="0" lvl="0" marL="0" rtl="0" algn="l">
              <a:spcBef>
                <a:spcPts val="1600"/>
              </a:spcBef>
              <a:spcAft>
                <a:spcPts val="0"/>
              </a:spcAft>
              <a:buNone/>
            </a:pPr>
            <a:r>
              <a:rPr lang="en" u="sng"/>
              <a:t>Taking part in EWC’s Democracy-camp at Utøya:</a:t>
            </a:r>
            <a:endParaRPr u="sng"/>
          </a:p>
          <a:p>
            <a:pPr indent="0" lvl="0" marL="0" rtl="0" algn="l">
              <a:spcBef>
                <a:spcPts val="1600"/>
              </a:spcBef>
              <a:spcAft>
                <a:spcPts val="0"/>
              </a:spcAft>
              <a:buNone/>
            </a:pPr>
            <a:r>
              <a:rPr lang="en"/>
              <a:t>Peer-to-peer workshop about Utøya and Democratic citizenship</a:t>
            </a:r>
            <a:endParaRPr/>
          </a:p>
          <a:p>
            <a:pPr indent="0" lvl="0" marL="0" rtl="0" algn="l">
              <a:spcBef>
                <a:spcPts val="1600"/>
              </a:spcBef>
              <a:spcAft>
                <a:spcPts val="0"/>
              </a:spcAft>
              <a:buNone/>
            </a:pPr>
            <a:r>
              <a:rPr lang="en"/>
              <a:t>Student led staff workshop about </a:t>
            </a:r>
            <a:r>
              <a:rPr lang="en"/>
              <a:t>Utøya and Democratic citizenship</a:t>
            </a:r>
            <a:r>
              <a:rPr lang="en"/>
              <a:t>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44" name="Google Shape;144;p30"/>
          <p:cNvPicPr preferRelativeResize="0"/>
          <p:nvPr/>
        </p:nvPicPr>
        <p:blipFill>
          <a:blip r:embed="rId3">
            <a:alphaModFix/>
          </a:blip>
          <a:stretch>
            <a:fillRect/>
          </a:stretch>
        </p:blipFill>
        <p:spPr>
          <a:xfrm>
            <a:off x="7096113" y="-12"/>
            <a:ext cx="2047875" cy="600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id="149" name="Google Shape;149;p31"/>
          <p:cNvPicPr preferRelativeResize="0"/>
          <p:nvPr/>
        </p:nvPicPr>
        <p:blipFill>
          <a:blip r:embed="rId3">
            <a:alphaModFix/>
          </a:blip>
          <a:stretch>
            <a:fillRect/>
          </a:stretch>
        </p:blipFill>
        <p:spPr>
          <a:xfrm rot="-5400000">
            <a:off x="7167261" y="339511"/>
            <a:ext cx="1358499" cy="2618774"/>
          </a:xfrm>
          <a:prstGeom prst="rect">
            <a:avLst/>
          </a:prstGeom>
          <a:noFill/>
          <a:ln>
            <a:noFill/>
          </a:ln>
        </p:spPr>
      </p:pic>
      <p:pic>
        <p:nvPicPr>
          <p:cNvPr id="150" name="Google Shape;150;p31"/>
          <p:cNvPicPr preferRelativeResize="0"/>
          <p:nvPr/>
        </p:nvPicPr>
        <p:blipFill>
          <a:blip r:embed="rId4">
            <a:alphaModFix/>
          </a:blip>
          <a:stretch>
            <a:fillRect/>
          </a:stretch>
        </p:blipFill>
        <p:spPr>
          <a:xfrm>
            <a:off x="130949" y="2184163"/>
            <a:ext cx="2356424" cy="1900775"/>
          </a:xfrm>
          <a:prstGeom prst="rect">
            <a:avLst/>
          </a:prstGeom>
          <a:noFill/>
          <a:ln>
            <a:noFill/>
          </a:ln>
        </p:spPr>
      </p:pic>
      <p:pic>
        <p:nvPicPr>
          <p:cNvPr id="151" name="Google Shape;151;p31"/>
          <p:cNvPicPr preferRelativeResize="0"/>
          <p:nvPr/>
        </p:nvPicPr>
        <p:blipFill rotWithShape="1">
          <a:blip r:embed="rId5">
            <a:alphaModFix/>
          </a:blip>
          <a:srcRect b="6700" l="0" r="0" t="19422"/>
          <a:stretch/>
        </p:blipFill>
        <p:spPr>
          <a:xfrm>
            <a:off x="130950" y="154800"/>
            <a:ext cx="3191650" cy="1768325"/>
          </a:xfrm>
          <a:prstGeom prst="rect">
            <a:avLst/>
          </a:prstGeom>
          <a:noFill/>
          <a:ln>
            <a:noFill/>
          </a:ln>
        </p:spPr>
      </p:pic>
      <p:pic>
        <p:nvPicPr>
          <p:cNvPr id="152" name="Google Shape;152;p31"/>
          <p:cNvPicPr preferRelativeResize="0"/>
          <p:nvPr/>
        </p:nvPicPr>
        <p:blipFill>
          <a:blip r:embed="rId6">
            <a:alphaModFix/>
          </a:blip>
          <a:stretch>
            <a:fillRect/>
          </a:stretch>
        </p:blipFill>
        <p:spPr>
          <a:xfrm>
            <a:off x="2976178" y="1422072"/>
            <a:ext cx="3191649" cy="1552191"/>
          </a:xfrm>
          <a:prstGeom prst="rect">
            <a:avLst/>
          </a:prstGeom>
          <a:noFill/>
          <a:ln>
            <a:noFill/>
          </a:ln>
        </p:spPr>
      </p:pic>
      <p:pic>
        <p:nvPicPr>
          <p:cNvPr id="153" name="Google Shape;153;p31"/>
          <p:cNvPicPr preferRelativeResize="0"/>
          <p:nvPr/>
        </p:nvPicPr>
        <p:blipFill>
          <a:blip r:embed="rId7">
            <a:alphaModFix/>
          </a:blip>
          <a:stretch>
            <a:fillRect/>
          </a:stretch>
        </p:blipFill>
        <p:spPr>
          <a:xfrm>
            <a:off x="2219063" y="2706942"/>
            <a:ext cx="1700613" cy="2267484"/>
          </a:xfrm>
          <a:prstGeom prst="rect">
            <a:avLst/>
          </a:prstGeom>
          <a:noFill/>
          <a:ln>
            <a:noFill/>
          </a:ln>
        </p:spPr>
      </p:pic>
      <p:pic>
        <p:nvPicPr>
          <p:cNvPr id="154" name="Google Shape;154;p31"/>
          <p:cNvPicPr preferRelativeResize="0"/>
          <p:nvPr/>
        </p:nvPicPr>
        <p:blipFill>
          <a:blip r:embed="rId8">
            <a:alphaModFix/>
          </a:blip>
          <a:stretch>
            <a:fillRect/>
          </a:stretch>
        </p:blipFill>
        <p:spPr>
          <a:xfrm>
            <a:off x="4393424" y="2635496"/>
            <a:ext cx="2416824" cy="1816151"/>
          </a:xfrm>
          <a:prstGeom prst="rect">
            <a:avLst/>
          </a:prstGeom>
          <a:noFill/>
          <a:ln>
            <a:noFill/>
          </a:ln>
        </p:spPr>
      </p:pic>
      <p:pic>
        <p:nvPicPr>
          <p:cNvPr id="155" name="Google Shape;155;p31"/>
          <p:cNvPicPr preferRelativeResize="0"/>
          <p:nvPr/>
        </p:nvPicPr>
        <p:blipFill>
          <a:blip r:embed="rId9">
            <a:alphaModFix/>
          </a:blip>
          <a:stretch>
            <a:fillRect/>
          </a:stretch>
        </p:blipFill>
        <p:spPr>
          <a:xfrm>
            <a:off x="4893950" y="485913"/>
            <a:ext cx="1916298" cy="1437224"/>
          </a:xfrm>
          <a:prstGeom prst="rect">
            <a:avLst/>
          </a:prstGeom>
          <a:noFill/>
          <a:ln>
            <a:noFill/>
          </a:ln>
        </p:spPr>
      </p:pic>
      <p:pic>
        <p:nvPicPr>
          <p:cNvPr id="156" name="Google Shape;156;p31"/>
          <p:cNvPicPr preferRelativeResize="0"/>
          <p:nvPr/>
        </p:nvPicPr>
        <p:blipFill>
          <a:blip r:embed="rId10">
            <a:alphaModFix/>
          </a:blip>
          <a:stretch>
            <a:fillRect/>
          </a:stretch>
        </p:blipFill>
        <p:spPr>
          <a:xfrm>
            <a:off x="6728074" y="2114263"/>
            <a:ext cx="2035976" cy="2714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conclude</a:t>
            </a:r>
            <a:endParaRPr/>
          </a:p>
        </p:txBody>
      </p:sp>
      <p:sp>
        <p:nvSpPr>
          <p:cNvPr id="162" name="Google Shape;162;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 the Change” promotes sustainable learning (and teaching?) about sustainability and citizenship by empowering students.</a:t>
            </a:r>
            <a:endParaRPr/>
          </a:p>
          <a:p>
            <a:pPr indent="0" lvl="0" marL="0" rtl="0" algn="l">
              <a:spcBef>
                <a:spcPts val="1600"/>
              </a:spcBef>
              <a:spcAft>
                <a:spcPts val="0"/>
              </a:spcAft>
              <a:buNone/>
            </a:pPr>
            <a:r>
              <a:rPr lang="en" u="sng"/>
              <a:t>Proof of the matter:</a:t>
            </a:r>
            <a:r>
              <a:rPr lang="en"/>
              <a:t> Project students taking learning to the next step and former students returning to us as “autonomous social-activists”.</a:t>
            </a:r>
            <a:endParaRPr/>
          </a:p>
          <a:p>
            <a:pPr indent="0" lvl="0" marL="0" rtl="0" algn="l">
              <a:spcBef>
                <a:spcPts val="1600"/>
              </a:spcBef>
              <a:spcAft>
                <a:spcPts val="0"/>
              </a:spcAft>
              <a:buNone/>
            </a:pPr>
            <a:r>
              <a:rPr lang="en"/>
              <a:t>Inspired by our moderator Olena: I firmly believe that education can change the world:)</a:t>
            </a:r>
            <a:endParaRPr/>
          </a:p>
          <a:p>
            <a:pPr indent="0" lvl="0" marL="0" rtl="0" algn="l">
              <a:spcBef>
                <a:spcPts val="1600"/>
              </a:spcBef>
              <a:spcAft>
                <a:spcPts val="1600"/>
              </a:spcAft>
              <a:buNone/>
            </a:pPr>
            <a:r>
              <a:rPr lang="en"/>
              <a:t>Happy to highlight the good practice and leave the critical scrutiny to the researchers;)</a:t>
            </a:r>
            <a:endParaRPr/>
          </a:p>
        </p:txBody>
      </p:sp>
      <p:pic>
        <p:nvPicPr>
          <p:cNvPr id="163" name="Google Shape;163;p32"/>
          <p:cNvPicPr preferRelativeResize="0"/>
          <p:nvPr/>
        </p:nvPicPr>
        <p:blipFill>
          <a:blip r:embed="rId3">
            <a:alphaModFix/>
          </a:blip>
          <a:stretch>
            <a:fillRect/>
          </a:stretch>
        </p:blipFill>
        <p:spPr>
          <a:xfrm>
            <a:off x="7096113" y="-12"/>
            <a:ext cx="2047875" cy="600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