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58" r:id="rId4"/>
    <p:sldId id="257" r:id="rId5"/>
    <p:sldId id="263" r:id="rId6"/>
    <p:sldId id="266" r:id="rId7"/>
    <p:sldId id="265" r:id="rId8"/>
    <p:sldId id="264" r:id="rId9"/>
    <p:sldId id="261" r:id="rId10"/>
    <p:sldId id="260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BD4A38-A022-4377-AA2E-D1652B3E2FA0}" type="datetimeFigureOut">
              <a:rPr lang="es-ES" smtClean="0"/>
              <a:t>31/03/2015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86CA5E-9DBA-4643-ABE8-24FB59435D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5288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6CA5E-9DBA-4643-ABE8-24FB59435D73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6357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A0579-3029-48AE-8791-770FF1A55E78}" type="datetimeFigureOut">
              <a:rPr lang="es-ES" smtClean="0"/>
              <a:t>31/03/2015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3E1D9-E5B6-42DB-BAF4-61B729C6E6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1415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A0579-3029-48AE-8791-770FF1A55E78}" type="datetimeFigureOut">
              <a:rPr lang="es-ES" smtClean="0"/>
              <a:t>31/03/2015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3E1D9-E5B6-42DB-BAF4-61B729C6E6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1366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A0579-3029-48AE-8791-770FF1A55E78}" type="datetimeFigureOut">
              <a:rPr lang="es-ES" smtClean="0"/>
              <a:t>31/03/2015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3E1D9-E5B6-42DB-BAF4-61B729C6E6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4000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A0579-3029-48AE-8791-770FF1A55E78}" type="datetimeFigureOut">
              <a:rPr lang="es-ES" smtClean="0"/>
              <a:t>31/03/2015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3E1D9-E5B6-42DB-BAF4-61B729C6E6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1508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A0579-3029-48AE-8791-770FF1A55E78}" type="datetimeFigureOut">
              <a:rPr lang="es-ES" smtClean="0"/>
              <a:t>31/03/2015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3E1D9-E5B6-42DB-BAF4-61B729C6E6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4148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A0579-3029-48AE-8791-770FF1A55E78}" type="datetimeFigureOut">
              <a:rPr lang="es-ES" smtClean="0"/>
              <a:t>31/03/2015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3E1D9-E5B6-42DB-BAF4-61B729C6E6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1189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A0579-3029-48AE-8791-770FF1A55E78}" type="datetimeFigureOut">
              <a:rPr lang="es-ES" smtClean="0"/>
              <a:t>31/03/2015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3E1D9-E5B6-42DB-BAF4-61B729C6E6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6300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A0579-3029-48AE-8791-770FF1A55E78}" type="datetimeFigureOut">
              <a:rPr lang="es-ES" smtClean="0"/>
              <a:t>31/03/2015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3E1D9-E5B6-42DB-BAF4-61B729C6E6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8788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A0579-3029-48AE-8791-770FF1A55E78}" type="datetimeFigureOut">
              <a:rPr lang="es-ES" smtClean="0"/>
              <a:t>31/03/2015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3E1D9-E5B6-42DB-BAF4-61B729C6E6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7275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A0579-3029-48AE-8791-770FF1A55E78}" type="datetimeFigureOut">
              <a:rPr lang="es-ES" smtClean="0"/>
              <a:t>31/03/2015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3E1D9-E5B6-42DB-BAF4-61B729C6E6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3881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A0579-3029-48AE-8791-770FF1A55E78}" type="datetimeFigureOut">
              <a:rPr lang="es-ES" smtClean="0"/>
              <a:t>31/03/2015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3E1D9-E5B6-42DB-BAF4-61B729C6E6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8433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A0579-3029-48AE-8791-770FF1A55E78}" type="datetimeFigureOut">
              <a:rPr lang="es-ES" smtClean="0"/>
              <a:t>31/03/2015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3E1D9-E5B6-42DB-BAF4-61B729C6E6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8376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8018" y="692696"/>
            <a:ext cx="7772400" cy="1470025"/>
          </a:xfrm>
        </p:spPr>
        <p:txBody>
          <a:bodyPr/>
          <a:lstStyle/>
          <a:p>
            <a:r>
              <a:rPr lang="es-ES_tradnl" dirty="0" smtClean="0"/>
              <a:t>La Puerta del Sol (Madrid)</a:t>
            </a:r>
            <a:endParaRPr lang="es-ES" dirty="0"/>
          </a:p>
        </p:txBody>
      </p:sp>
      <p:pic>
        <p:nvPicPr>
          <p:cNvPr id="1026" name="Picture 2" descr="C:\Users\usuario\Desktop\Escritorio14-15\Proyecto Europeo Theodora\Arte y civilización-Proyecto\Puerta del sol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847" y="2780928"/>
            <a:ext cx="3535964" cy="275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778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683568" y="726956"/>
            <a:ext cx="40324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smtClean="0">
                <a:solidFill>
                  <a:schemeClr val="bg1"/>
                </a:solidFill>
              </a:rPr>
              <a:t>Post </a:t>
            </a:r>
            <a:r>
              <a:rPr lang="es-ES_tradnl" sz="2800" dirty="0" err="1" smtClean="0">
                <a:solidFill>
                  <a:schemeClr val="bg1"/>
                </a:solidFill>
              </a:rPr>
              <a:t>House</a:t>
            </a:r>
            <a:r>
              <a:rPr lang="es-ES_tradnl" sz="2800" dirty="0" smtClean="0">
                <a:solidFill>
                  <a:schemeClr val="bg1"/>
                </a:solidFill>
              </a:rPr>
              <a:t> – Casa de Correos. </a:t>
            </a:r>
            <a:r>
              <a:rPr lang="es-ES_tradnl" sz="2800" dirty="0" err="1" smtClean="0">
                <a:solidFill>
                  <a:schemeClr val="bg1"/>
                </a:solidFill>
              </a:rPr>
              <a:t>The</a:t>
            </a:r>
            <a:r>
              <a:rPr lang="es-ES_tradnl" sz="2800" dirty="0" smtClean="0">
                <a:solidFill>
                  <a:schemeClr val="bg1"/>
                </a:solidFill>
              </a:rPr>
              <a:t> </a:t>
            </a:r>
            <a:r>
              <a:rPr lang="es-ES_tradnl" sz="2800" dirty="0" err="1" smtClean="0">
                <a:solidFill>
                  <a:schemeClr val="bg1"/>
                </a:solidFill>
              </a:rPr>
              <a:t>clock</a:t>
            </a:r>
            <a:r>
              <a:rPr lang="es-ES_tradnl" sz="2800" dirty="0" smtClean="0">
                <a:solidFill>
                  <a:schemeClr val="bg1"/>
                </a:solidFill>
              </a:rPr>
              <a:t> chimes of </a:t>
            </a:r>
            <a:r>
              <a:rPr lang="es-ES_tradnl" sz="2800" dirty="0" err="1" smtClean="0">
                <a:solidFill>
                  <a:schemeClr val="bg1"/>
                </a:solidFill>
              </a:rPr>
              <a:t>December</a:t>
            </a:r>
            <a:r>
              <a:rPr lang="es-ES_tradnl" sz="2800" dirty="0" smtClean="0">
                <a:solidFill>
                  <a:schemeClr val="bg1"/>
                </a:solidFill>
              </a:rPr>
              <a:t> 31 </a:t>
            </a:r>
            <a:r>
              <a:rPr lang="es-ES_tradnl" sz="2800" dirty="0" err="1" smtClean="0">
                <a:solidFill>
                  <a:schemeClr val="bg1"/>
                </a:solidFill>
              </a:rPr>
              <a:t>is</a:t>
            </a:r>
            <a:r>
              <a:rPr lang="es-ES_tradnl" sz="2800" dirty="0" smtClean="0">
                <a:solidFill>
                  <a:schemeClr val="bg1"/>
                </a:solidFill>
              </a:rPr>
              <a:t> </a:t>
            </a:r>
            <a:r>
              <a:rPr lang="es-ES_tradnl" sz="2800" dirty="0" err="1" smtClean="0">
                <a:solidFill>
                  <a:schemeClr val="bg1"/>
                </a:solidFill>
              </a:rPr>
              <a:t>located</a:t>
            </a:r>
            <a:r>
              <a:rPr lang="es-ES_tradnl" sz="2800" dirty="0" smtClean="0">
                <a:solidFill>
                  <a:schemeClr val="bg1"/>
                </a:solidFill>
              </a:rPr>
              <a:t> in </a:t>
            </a:r>
            <a:r>
              <a:rPr lang="es-ES_tradnl" sz="2800" dirty="0" err="1" smtClean="0">
                <a:solidFill>
                  <a:schemeClr val="bg1"/>
                </a:solidFill>
              </a:rPr>
              <a:t>the</a:t>
            </a:r>
            <a:r>
              <a:rPr lang="es-ES_tradnl" sz="2800" dirty="0" smtClean="0">
                <a:solidFill>
                  <a:schemeClr val="bg1"/>
                </a:solidFill>
              </a:rPr>
              <a:t> </a:t>
            </a:r>
            <a:r>
              <a:rPr lang="es-ES_tradnl" sz="2800" dirty="0" err="1" smtClean="0">
                <a:solidFill>
                  <a:schemeClr val="bg1"/>
                </a:solidFill>
              </a:rPr>
              <a:t>tower</a:t>
            </a:r>
            <a:r>
              <a:rPr lang="es-ES_tradnl" sz="2800" dirty="0" smtClean="0">
                <a:solidFill>
                  <a:schemeClr val="bg1"/>
                </a:solidFill>
              </a:rPr>
              <a:t>. </a:t>
            </a:r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8" name="7 Flecha abajo"/>
          <p:cNvSpPr/>
          <p:nvPr/>
        </p:nvSpPr>
        <p:spPr>
          <a:xfrm>
            <a:off x="2699792" y="2134101"/>
            <a:ext cx="432048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19" y="764704"/>
            <a:ext cx="3186311" cy="4355969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4" y="3212976"/>
            <a:ext cx="4824536" cy="3032566"/>
          </a:xfrm>
          <a:prstGeom prst="rect">
            <a:avLst/>
          </a:prstGeom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549279" y="435496"/>
            <a:ext cx="493713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412440"/>
      </p:ext>
    </p:extLst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834" y="260648"/>
            <a:ext cx="3556973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660124" y="1096312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smtClean="0">
                <a:solidFill>
                  <a:schemeClr val="bg1"/>
                </a:solidFill>
              </a:rPr>
              <a:t>Calle </a:t>
            </a:r>
            <a:r>
              <a:rPr lang="es-ES_tradnl" sz="2800" dirty="0" err="1" smtClean="0">
                <a:solidFill>
                  <a:schemeClr val="bg1"/>
                </a:solidFill>
              </a:rPr>
              <a:t>Espoz</a:t>
            </a:r>
            <a:r>
              <a:rPr lang="es-ES_tradnl" sz="2800" dirty="0" smtClean="0">
                <a:solidFill>
                  <a:schemeClr val="bg1"/>
                </a:solidFill>
              </a:rPr>
              <a:t> y minas</a:t>
            </a:r>
            <a:endParaRPr lang="es-ES" sz="2800" dirty="0">
              <a:solidFill>
                <a:schemeClr val="bg1"/>
              </a:solidFill>
            </a:endParaRPr>
          </a:p>
        </p:txBody>
      </p:sp>
      <p:cxnSp>
        <p:nvCxnSpPr>
          <p:cNvPr id="6" name="5 Conector recto de flecha"/>
          <p:cNvCxnSpPr/>
          <p:nvPr/>
        </p:nvCxnSpPr>
        <p:spPr>
          <a:xfrm>
            <a:off x="3081062" y="1619532"/>
            <a:ext cx="2592288" cy="502431"/>
          </a:xfrm>
          <a:prstGeom prst="straightConnector1">
            <a:avLst/>
          </a:prstGeom>
          <a:ln>
            <a:solidFill>
              <a:schemeClr val="tx1">
                <a:alpha val="94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80" y="3212976"/>
            <a:ext cx="4972197" cy="332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5364088" y="5517232"/>
            <a:ext cx="3321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smtClean="0">
                <a:solidFill>
                  <a:schemeClr val="bg1"/>
                </a:solidFill>
              </a:rPr>
              <a:t>Calle Carretas</a:t>
            </a:r>
            <a:endParaRPr lang="es-ES" sz="2800" dirty="0">
              <a:solidFill>
                <a:schemeClr val="bg1"/>
              </a:solidFill>
            </a:endParaRPr>
          </a:p>
        </p:txBody>
      </p:sp>
      <p:cxnSp>
        <p:nvCxnSpPr>
          <p:cNvPr id="12" name="11 Conector recto de flecha"/>
          <p:cNvCxnSpPr>
            <a:stCxn id="9" idx="2"/>
          </p:cNvCxnSpPr>
          <p:nvPr/>
        </p:nvCxnSpPr>
        <p:spPr>
          <a:xfrm flipH="1">
            <a:off x="1660124" y="6040452"/>
            <a:ext cx="5364824" cy="0"/>
          </a:xfrm>
          <a:prstGeom prst="straightConnector1">
            <a:avLst/>
          </a:prstGeom>
          <a:ln>
            <a:solidFill>
              <a:schemeClr val="tx1">
                <a:alpha val="94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9718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4000">
        <p14:switch dir="r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688" y="404664"/>
            <a:ext cx="393618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475656" y="1476448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>
                <a:solidFill>
                  <a:schemeClr val="bg1"/>
                </a:solidFill>
              </a:rPr>
              <a:t>Calle  Correos</a:t>
            </a:r>
            <a:endParaRPr lang="es-ES" sz="3200" dirty="0">
              <a:solidFill>
                <a:schemeClr val="bg1"/>
              </a:solidFill>
            </a:endParaRPr>
          </a:p>
        </p:txBody>
      </p:sp>
      <p:pic>
        <p:nvPicPr>
          <p:cNvPr id="12293" name="Picture 5" descr="http://upload.wikimedia.org/wikipedia/commons/thumb/1/1f/Calle_Mayor_%28Madrid%29_01.jpg/800px-Calle_Mayor_%28Madrid%29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15" y="3140968"/>
            <a:ext cx="4502316" cy="337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524650" y="5087228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>
                <a:solidFill>
                  <a:schemeClr val="bg1"/>
                </a:solidFill>
              </a:rPr>
              <a:t>Calle  Mayor</a:t>
            </a:r>
            <a:endParaRPr lang="es-ES" sz="3200" dirty="0">
              <a:solidFill>
                <a:schemeClr val="bg1"/>
              </a:solidFill>
            </a:endParaRPr>
          </a:p>
        </p:txBody>
      </p:sp>
      <p:sp>
        <p:nvSpPr>
          <p:cNvPr id="6" name="5 Flecha derecha"/>
          <p:cNvSpPr/>
          <p:nvPr/>
        </p:nvSpPr>
        <p:spPr>
          <a:xfrm>
            <a:off x="2807804" y="2204864"/>
            <a:ext cx="219624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lecha derecha"/>
          <p:cNvSpPr/>
          <p:nvPr/>
        </p:nvSpPr>
        <p:spPr>
          <a:xfrm rot="10800000">
            <a:off x="4429593" y="5672003"/>
            <a:ext cx="2190114" cy="4759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9701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14:window dir="vert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9988"/>
            <a:ext cx="4114743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148064" y="908720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>
                <a:solidFill>
                  <a:schemeClr val="bg1"/>
                </a:solidFill>
              </a:rPr>
              <a:t>Calle  Arenal </a:t>
            </a:r>
            <a:endParaRPr lang="es-ES" sz="3200" dirty="0">
              <a:solidFill>
                <a:schemeClr val="bg1"/>
              </a:solidFill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429000"/>
            <a:ext cx="4452104" cy="2980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192767" y="4293096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>
                <a:solidFill>
                  <a:schemeClr val="bg1"/>
                </a:solidFill>
              </a:rPr>
              <a:t>Calle  Preciados</a:t>
            </a:r>
            <a:endParaRPr lang="es-ES" sz="3200" dirty="0">
              <a:solidFill>
                <a:schemeClr val="bg1"/>
              </a:solidFill>
            </a:endParaRPr>
          </a:p>
        </p:txBody>
      </p:sp>
      <p:sp>
        <p:nvSpPr>
          <p:cNvPr id="6" name="5 Flecha izquierda"/>
          <p:cNvSpPr/>
          <p:nvPr/>
        </p:nvSpPr>
        <p:spPr>
          <a:xfrm>
            <a:off x="4654295" y="1624778"/>
            <a:ext cx="2196244" cy="3867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Flecha derecha"/>
          <p:cNvSpPr/>
          <p:nvPr/>
        </p:nvSpPr>
        <p:spPr>
          <a:xfrm>
            <a:off x="1907704" y="5301208"/>
            <a:ext cx="252028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3899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prism isContent="1" isInverted="1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3996444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292080" y="1628800"/>
            <a:ext cx="29523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smtClean="0">
                <a:solidFill>
                  <a:schemeClr val="bg1"/>
                </a:solidFill>
              </a:rPr>
              <a:t>Estatua  de </a:t>
            </a:r>
            <a:r>
              <a:rPr lang="es-ES_tradnl" sz="2800" dirty="0" err="1" smtClean="0">
                <a:solidFill>
                  <a:schemeClr val="bg1"/>
                </a:solidFill>
              </a:rPr>
              <a:t>Mariblanca</a:t>
            </a:r>
            <a:r>
              <a:rPr lang="es-ES_tradnl" sz="2800" dirty="0" smtClean="0">
                <a:solidFill>
                  <a:schemeClr val="bg1"/>
                </a:solidFill>
              </a:rPr>
              <a:t> , entrada a la calle Arenal. S. XVII</a:t>
            </a:r>
          </a:p>
          <a:p>
            <a:endParaRPr lang="es-ES_tradnl" sz="2800" dirty="0" smtClean="0">
              <a:solidFill>
                <a:schemeClr val="bg1"/>
              </a:solidFill>
            </a:endParaRPr>
          </a:p>
          <a:p>
            <a:r>
              <a:rPr lang="es-ES_tradnl" sz="2800" dirty="0" err="1" smtClean="0">
                <a:solidFill>
                  <a:schemeClr val="bg1"/>
                </a:solidFill>
              </a:rPr>
              <a:t>Statue</a:t>
            </a:r>
            <a:r>
              <a:rPr lang="es-ES_tradnl" sz="2800" dirty="0" smtClean="0">
                <a:solidFill>
                  <a:schemeClr val="bg1"/>
                </a:solidFill>
              </a:rPr>
              <a:t> </a:t>
            </a:r>
            <a:r>
              <a:rPr lang="es-ES_tradnl" sz="2800" dirty="0" err="1" smtClean="0">
                <a:solidFill>
                  <a:schemeClr val="bg1"/>
                </a:solidFill>
              </a:rPr>
              <a:t>Mariblanca</a:t>
            </a:r>
            <a:r>
              <a:rPr lang="es-ES_tradnl" sz="2800" dirty="0" smtClean="0">
                <a:solidFill>
                  <a:schemeClr val="bg1"/>
                </a:solidFill>
              </a:rPr>
              <a:t>, in </a:t>
            </a:r>
            <a:r>
              <a:rPr lang="es-ES_tradnl" sz="2800" dirty="0" err="1" smtClean="0">
                <a:solidFill>
                  <a:schemeClr val="bg1"/>
                </a:solidFill>
              </a:rPr>
              <a:t>street</a:t>
            </a:r>
            <a:r>
              <a:rPr lang="es-ES_tradnl" sz="2800" dirty="0" smtClean="0">
                <a:solidFill>
                  <a:schemeClr val="bg1"/>
                </a:solidFill>
              </a:rPr>
              <a:t> arenal.</a:t>
            </a:r>
            <a:endParaRPr lang="es-E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717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prism isInverted="1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32" y="3888883"/>
            <a:ext cx="4748031" cy="2658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366352"/>
            <a:ext cx="3117137" cy="3998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4869393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5580111" y="4941168"/>
            <a:ext cx="31171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>
                <a:solidFill>
                  <a:schemeClr val="bg1"/>
                </a:solidFill>
              </a:rPr>
              <a:t>   Estación de      Cercanías Sol</a:t>
            </a:r>
            <a:endParaRPr lang="es-E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443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>
        <p14:shred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7995538" cy="53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089049" y="6021287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>
                <a:solidFill>
                  <a:schemeClr val="bg1"/>
                </a:solidFill>
              </a:rPr>
              <a:t>Carlos III – Puerta del Sol</a:t>
            </a:r>
            <a:endParaRPr lang="es-E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133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14:prism isContent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2924944"/>
            <a:ext cx="6717432" cy="1143000"/>
          </a:xfrm>
        </p:spPr>
        <p:txBody>
          <a:bodyPr>
            <a:normAutofit/>
          </a:bodyPr>
          <a:lstStyle/>
          <a:p>
            <a:r>
              <a:rPr lang="es-ES_tradnl" sz="3200" dirty="0" smtClean="0">
                <a:solidFill>
                  <a:schemeClr val="bg1"/>
                </a:solidFill>
              </a:rPr>
              <a:t>Hasta la próxima aventura..</a:t>
            </a:r>
            <a:endParaRPr lang="es-E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717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usuario\Desktop\Escritorio14-15\Proyecto Europeo Theodora\Arte y civilización-Proyecto\Puerta del sol\Km-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94" y="1340768"/>
            <a:ext cx="4556570" cy="302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220072" y="1052736"/>
            <a:ext cx="37243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chemeClr val="bg1"/>
                </a:solidFill>
              </a:rPr>
              <a:t>Desde 1950 </a:t>
            </a:r>
            <a:r>
              <a:rPr lang="es-ES" sz="3200" dirty="0">
                <a:solidFill>
                  <a:schemeClr val="bg1"/>
                </a:solidFill>
              </a:rPr>
              <a:t> el </a:t>
            </a:r>
            <a:r>
              <a:rPr lang="es-ES" sz="3200" dirty="0" smtClean="0">
                <a:solidFill>
                  <a:schemeClr val="bg1"/>
                </a:solidFill>
              </a:rPr>
              <a:t>denominado</a:t>
            </a:r>
            <a:r>
              <a:rPr lang="es-ES" sz="3200" dirty="0">
                <a:solidFill>
                  <a:schemeClr val="bg1"/>
                </a:solidFill>
              </a:rPr>
              <a:t> </a:t>
            </a:r>
            <a:r>
              <a:rPr lang="es-ES" sz="32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s-ES" sz="3200" dirty="0">
                <a:solidFill>
                  <a:schemeClr val="bg1"/>
                </a:solidFill>
              </a:rPr>
              <a:t> </a:t>
            </a:r>
            <a:r>
              <a:rPr lang="es-ES" sz="3200" dirty="0" smtClean="0">
                <a:solidFill>
                  <a:schemeClr val="bg1"/>
                </a:solidFill>
              </a:rPr>
              <a:t>Kilometro Cero</a:t>
            </a:r>
            <a:r>
              <a:rPr lang="es-ES" sz="3200" dirty="0">
                <a:solidFill>
                  <a:schemeClr val="bg1"/>
                </a:solidFill>
              </a:rPr>
              <a:t> de las </a:t>
            </a:r>
            <a:r>
              <a:rPr lang="es-ES" sz="3200" u="sng" dirty="0" smtClean="0">
                <a:solidFill>
                  <a:schemeClr val="bg1"/>
                </a:solidFill>
              </a:rPr>
              <a:t> carreteras radiales </a:t>
            </a:r>
            <a:r>
              <a:rPr lang="es-ES" sz="3200" dirty="0">
                <a:solidFill>
                  <a:schemeClr val="bg1"/>
                </a:solidFill>
              </a:rPr>
              <a:t> españolas</a:t>
            </a:r>
            <a:r>
              <a:rPr lang="es-ES" sz="3200" dirty="0" smtClean="0">
                <a:solidFill>
                  <a:schemeClr val="bg1"/>
                </a:solidFill>
              </a:rPr>
              <a:t>..</a:t>
            </a:r>
          </a:p>
          <a:p>
            <a:endParaRPr lang="es-E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1950 called  Zero kilometer of  the Spanish radial roads.</a:t>
            </a:r>
            <a:endParaRPr lang="es-ES" sz="3200" dirty="0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892146" y="4653136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 smtClean="0">
                <a:solidFill>
                  <a:schemeClr val="bg1"/>
                </a:solidFill>
              </a:rPr>
              <a:t>Plate</a:t>
            </a:r>
            <a:r>
              <a:rPr lang="es-ES" sz="2800" dirty="0" smtClean="0">
                <a:solidFill>
                  <a:schemeClr val="bg1"/>
                </a:solidFill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</a:rPr>
              <a:t>kilometer</a:t>
            </a:r>
            <a:r>
              <a:rPr lang="es-ES" sz="2800" dirty="0" smtClean="0">
                <a:solidFill>
                  <a:schemeClr val="bg1"/>
                </a:solidFill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</a:rPr>
              <a:t>zero</a:t>
            </a:r>
            <a:endParaRPr lang="es-E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12440"/>
      </p:ext>
    </p:extLst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usuario\Desktop\Escritorio14-15\Proyecto Europeo Theodora\Arte y civilización-Proyecto\Puerta del sol\puerta_del_sol_madr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7056784" cy="529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12440"/>
      </p:ext>
    </p:extLst>
  </p:cSld>
  <p:clrMapOvr>
    <a:masterClrMapping/>
  </p:clrMapOvr>
  <p:transition spd="slow" advClick="0" advTm="4000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usuario\Desktop\Escritorio14-15\Proyecto Europeo Theodora\Arte y civilización-Proyecto\Puerta del sol\sol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40" y="260648"/>
            <a:ext cx="7438295" cy="556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123728" y="6050338"/>
            <a:ext cx="5638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</a:rPr>
              <a:t>“El Oso y el Madroño”, emblema de Madrid.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115616" y="486395"/>
            <a:ext cx="6375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"The Bear and the Strawberry Tree", symbol of Madrid.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8645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4000">
        <p:circle/>
      </p:transition>
    </mc:Choice>
    <mc:Fallback>
      <p:transition spd="slow" advClick="0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usuario\Desktop\Escritorio14-15\Proyecto Europeo Theodora\Arte y civilización-Proyecto\Puerta del sol\JMJ Madrid 2011, Vía Crucis Despojado Histórico 0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2789"/>
            <a:ext cx="3618402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usuario\Desktop\Escritorio14-15\Proyecto Europeo Theodora\Arte y civilización-Proyecto\Puerta del sol\images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95412"/>
            <a:ext cx="3022253" cy="464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580112" y="5311121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Escudo de Madrid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5473141" y="5680453"/>
            <a:ext cx="2590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Coat of arms of Madrid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827584" y="5495787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/>
              <a:t>Subway</a:t>
            </a:r>
            <a:r>
              <a:rPr lang="es-ES_tradnl" dirty="0" smtClean="0"/>
              <a:t>  Sol- </a:t>
            </a:r>
            <a:r>
              <a:rPr lang="es-ES_tradnl" dirty="0" err="1" smtClean="0"/>
              <a:t>Main</a:t>
            </a:r>
            <a:r>
              <a:rPr lang="es-ES_tradnl" dirty="0" smtClean="0"/>
              <a:t> Street  </a:t>
            </a:r>
            <a:r>
              <a:rPr lang="es-ES_tradnl" dirty="0" err="1" smtClean="0"/>
              <a:t>exit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7412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>
        <p14:shred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voyagevirtuel.net/espana/bigphotos/madrid-calle-alcala-gran-via-patte-doie-automobile-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7378502" cy="492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195736" y="5602947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smtClean="0">
                <a:solidFill>
                  <a:schemeClr val="bg1"/>
                </a:solidFill>
              </a:rPr>
              <a:t>Calle Alcalá  desde  la Castellana</a:t>
            </a:r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843808" y="6126167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/>
              <a:t>Alcalá </a:t>
            </a:r>
            <a:r>
              <a:rPr lang="es-ES_tradnl" sz="2400" dirty="0" err="1" smtClean="0"/>
              <a:t>street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from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Castilian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924456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4000">
        <p14:switch dir="r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2.bp.blogspot.com/-qu6a1KnE5zs/UxRIV2UVWGI/AAAAAAAAB4o/sGZnRJv8uDQ/s1600/2+Puerta+del+Sol+(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632848" cy="508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971600" y="5805264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>
                <a:solidFill>
                  <a:schemeClr val="bg1"/>
                </a:solidFill>
              </a:rPr>
              <a:t>Calle  Alcalá </a:t>
            </a:r>
            <a:endParaRPr lang="es-ES" sz="3200" dirty="0">
              <a:solidFill>
                <a:schemeClr val="bg1"/>
              </a:solidFill>
            </a:endParaRPr>
          </a:p>
        </p:txBody>
      </p:sp>
      <p:sp>
        <p:nvSpPr>
          <p:cNvPr id="3" name="2 Flecha arriba"/>
          <p:cNvSpPr/>
          <p:nvPr/>
        </p:nvSpPr>
        <p:spPr>
          <a:xfrm rot="20522109">
            <a:off x="3072358" y="4228324"/>
            <a:ext cx="422255" cy="224095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Flecha arriba"/>
          <p:cNvSpPr/>
          <p:nvPr/>
        </p:nvSpPr>
        <p:spPr>
          <a:xfrm rot="20522109">
            <a:off x="7662074" y="3553815"/>
            <a:ext cx="422255" cy="224095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4572000" y="5574431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smtClean="0"/>
              <a:t>Carrera de San Jerónimo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924456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4000">
        <p14:ripple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2.bp.blogspot.com/-A_rbXCj2Ka0/UitRhtr4lsI/AAAAAAAACyY/XXuTt5EKy1w/s1600/2013_09_07_Madrid_Sol_Carrera+San+Jer%C3%B3nim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248" y="260648"/>
            <a:ext cx="389154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786248" y="4614659"/>
            <a:ext cx="4357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smtClean="0">
                <a:solidFill>
                  <a:schemeClr val="bg1"/>
                </a:solidFill>
              </a:rPr>
              <a:t>Carrera de San Jerónimo</a:t>
            </a:r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3" name="2 Flecha arriba"/>
          <p:cNvSpPr/>
          <p:nvPr/>
        </p:nvSpPr>
        <p:spPr>
          <a:xfrm rot="19212468">
            <a:off x="7285760" y="3350151"/>
            <a:ext cx="533426" cy="153295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39555"/>
            <a:ext cx="3728864" cy="279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83568" y="1196752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>
                <a:solidFill>
                  <a:schemeClr val="bg1"/>
                </a:solidFill>
              </a:rPr>
              <a:t>Calle Montera </a:t>
            </a:r>
            <a:endParaRPr lang="es-ES" sz="3200" dirty="0">
              <a:solidFill>
                <a:schemeClr val="bg1"/>
              </a:solidFill>
            </a:endParaRPr>
          </a:p>
        </p:txBody>
      </p:sp>
      <p:sp>
        <p:nvSpPr>
          <p:cNvPr id="5" name="4 Flecha abajo"/>
          <p:cNvSpPr/>
          <p:nvPr/>
        </p:nvSpPr>
        <p:spPr>
          <a:xfrm>
            <a:off x="1835696" y="1781527"/>
            <a:ext cx="496280" cy="23351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4456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871" y="2924944"/>
            <a:ext cx="3981450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95536" y="1106609"/>
            <a:ext cx="1905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Calle Alcalá 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2588871" y="548680"/>
            <a:ext cx="2847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Carrera de San Jerónimo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6700931" y="170080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Calle Carretas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5868144" y="73334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Calle  </a:t>
            </a:r>
            <a:r>
              <a:rPr lang="es-ES_tradnl" dirty="0" err="1" smtClean="0"/>
              <a:t>Ezpoz</a:t>
            </a:r>
            <a:r>
              <a:rPr lang="es-ES_tradnl" dirty="0" smtClean="0"/>
              <a:t> y Minas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7236296" y="292494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C/ Correos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7658783" y="5836622"/>
            <a:ext cx="1183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C/Mayor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2588871" y="6021288"/>
            <a:ext cx="1990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Calle Arenal 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395536" y="530120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C/Preciados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95536" y="386104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C/ Montera</a:t>
            </a:r>
            <a:endParaRPr lang="es-ES" dirty="0"/>
          </a:p>
        </p:txBody>
      </p:sp>
      <p:cxnSp>
        <p:nvCxnSpPr>
          <p:cNvPr id="13" name="12 Conector recto de flecha"/>
          <p:cNvCxnSpPr/>
          <p:nvPr/>
        </p:nvCxnSpPr>
        <p:spPr>
          <a:xfrm>
            <a:off x="827584" y="1475941"/>
            <a:ext cx="1761287" cy="181833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 flipH="1">
            <a:off x="3347864" y="918012"/>
            <a:ext cx="236369" cy="200693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 flipH="1">
            <a:off x="4012483" y="1106609"/>
            <a:ext cx="2143693" cy="181833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 flipH="1">
            <a:off x="5436096" y="2070140"/>
            <a:ext cx="1548173" cy="100720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/>
          <p:nvPr/>
        </p:nvCxnSpPr>
        <p:spPr>
          <a:xfrm flipH="1">
            <a:off x="5588497" y="3294276"/>
            <a:ext cx="1976530" cy="75143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/>
          <p:nvPr/>
        </p:nvCxnSpPr>
        <p:spPr>
          <a:xfrm flipH="1" flipV="1">
            <a:off x="6539713" y="5398187"/>
            <a:ext cx="1380659" cy="62310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 de flecha"/>
          <p:cNvCxnSpPr/>
          <p:nvPr/>
        </p:nvCxnSpPr>
        <p:spPr>
          <a:xfrm flipV="1">
            <a:off x="3851920" y="5588769"/>
            <a:ext cx="1736577" cy="61718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 de flecha"/>
          <p:cNvCxnSpPr>
            <a:endCxn id="5121" idx="1"/>
          </p:cNvCxnSpPr>
          <p:nvPr/>
        </p:nvCxnSpPr>
        <p:spPr>
          <a:xfrm>
            <a:off x="971600" y="4216666"/>
            <a:ext cx="1617271" cy="4019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 de flecha"/>
          <p:cNvCxnSpPr/>
          <p:nvPr/>
        </p:nvCxnSpPr>
        <p:spPr>
          <a:xfrm flipV="1">
            <a:off x="1123999" y="5125834"/>
            <a:ext cx="2223865" cy="54470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412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8000">
        <p14:glitter pattern="hexagon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161</Words>
  <Application>Microsoft Office PowerPoint</Application>
  <PresentationFormat>Presentación en pantalla (4:3)</PresentationFormat>
  <Paragraphs>40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La Puerta del Sol (Madrid)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Hasta la próxima aventura..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Puerta del Sol (Madrid)</dc:title>
  <dc:creator>usuario</dc:creator>
  <cp:lastModifiedBy>usuario</cp:lastModifiedBy>
  <cp:revision>38</cp:revision>
  <dcterms:created xsi:type="dcterms:W3CDTF">2015-03-31T17:52:33Z</dcterms:created>
  <dcterms:modified xsi:type="dcterms:W3CDTF">2015-03-31T19:35:16Z</dcterms:modified>
</cp:coreProperties>
</file>