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0" r:id="rId2"/>
    <p:sldId id="347" r:id="rId3"/>
    <p:sldId id="259" r:id="rId4"/>
    <p:sldId id="256" r:id="rId5"/>
    <p:sldId id="257" r:id="rId6"/>
    <p:sldId id="266" r:id="rId7"/>
    <p:sldId id="269" r:id="rId8"/>
    <p:sldId id="359" r:id="rId9"/>
    <p:sldId id="297" r:id="rId10"/>
    <p:sldId id="270" r:id="rId11"/>
    <p:sldId id="358" r:id="rId12"/>
    <p:sldId id="352" r:id="rId13"/>
    <p:sldId id="356" r:id="rId14"/>
    <p:sldId id="353" r:id="rId15"/>
    <p:sldId id="354" r:id="rId16"/>
    <p:sldId id="357" r:id="rId17"/>
    <p:sldId id="260" r:id="rId18"/>
    <p:sldId id="261" r:id="rId19"/>
    <p:sldId id="262" r:id="rId20"/>
    <p:sldId id="263" r:id="rId21"/>
    <p:sldId id="279" r:id="rId22"/>
    <p:sldId id="280" r:id="rId23"/>
    <p:sldId id="281" r:id="rId24"/>
    <p:sldId id="292" r:id="rId25"/>
    <p:sldId id="311" r:id="rId26"/>
    <p:sldId id="314" r:id="rId27"/>
    <p:sldId id="324" r:id="rId28"/>
    <p:sldId id="326" r:id="rId29"/>
    <p:sldId id="349" r:id="rId30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5" autoAdjust="0"/>
    <p:restoredTop sz="94660"/>
  </p:normalViewPr>
  <p:slideViewPr>
    <p:cSldViewPr>
      <p:cViewPr>
        <p:scale>
          <a:sx n="75" d="100"/>
          <a:sy n="75" d="100"/>
        </p:scale>
        <p:origin x="-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F8C251-D6F3-4CDF-BC75-89B6DE13CCAC}" type="datetimeFigureOut">
              <a:rPr lang="lv-LV"/>
              <a:pPr>
                <a:defRPr/>
              </a:pPr>
              <a:t>2017.03.21.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D51ADA-C484-4289-8A9C-B39D8F2CD20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782758-7720-4A80-A6DA-B831CE5B9AB5}" type="slidenum">
              <a:rPr lang="lv-LV" smtClean="0"/>
              <a:pPr/>
              <a:t>6</a:t>
            </a:fld>
            <a:endParaRPr lang="lv-LV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4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5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6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7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8E45F-3914-4349-962B-BED7035A984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2AA76-4DFD-48A5-ADD7-EE39EC757F9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0D1F-CC81-4ABA-9E4A-1F853E38EB9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517E-48EF-4074-88DA-F806EFCD53A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2DFB4-F4B0-4364-A587-ACF4438D59C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63239-0B2D-434E-8ECA-BACA65BFFE0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AB7A2-608B-4CC1-B609-F3DFD56288B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E2D6-C68E-4395-8B69-ADD5E2ECA49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831B-04C3-4C50-95CC-21AEF8F8330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DAC9-67EE-49CF-9F7C-60EC3B99F19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9C5A1-E3D2-4BE1-A84E-1BD6249B69B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71D9D-C649-4A1F-9DE1-B93459F9862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E10D-02B0-4933-B00F-50CFE255831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8099-4B27-47D1-9FE1-7714DA49D6C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4450B-E1A2-4069-BE41-CF6102FF2CD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A70A0-D89E-4CCF-A86F-20999904398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  <p:transition>
    <p:pull dir="r"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8C7E5E-BA57-471B-8456-AB9D1DA91A9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pull dir="r"/>
    <p:sndAc>
      <p:stSnd>
        <p:snd r:embed="rId18" name="wind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Riga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4392612" cy="19431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Латвия</a:t>
            </a:r>
            <a:endParaRPr lang="lv-LV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latin typeface="Arial Black"/>
            </a:endParaRPr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Национальная библиотека</a:t>
            </a:r>
            <a:endParaRPr lang="en-US" b="1" smtClean="0"/>
          </a:p>
        </p:txBody>
      </p:sp>
      <p:pic>
        <p:nvPicPr>
          <p:cNvPr id="11267" name="Picture 9" descr="C:\Users\Acer\Desktop\Bibliotēka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0" y="1643063"/>
            <a:ext cx="5929313" cy="4143375"/>
          </a:xfrm>
          <a:noFill/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ШПИЛЬ СОБОРА СВЯТОГО ПЕТРА</a:t>
            </a:r>
            <a:endParaRPr lang="lv-LV" b="1" smtClean="0"/>
          </a:p>
        </p:txBody>
      </p:sp>
      <p:pic>
        <p:nvPicPr>
          <p:cNvPr id="12291" name="Picture 2" descr="C:\Users\Acer\Desktop\St._Peter's_Churc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00250" y="1600200"/>
            <a:ext cx="5500688" cy="4525963"/>
          </a:xfrm>
          <a:noFill/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Virsrakst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ДОМ ЧЕРНОГОЛОВЫХ</a:t>
            </a:r>
            <a:endParaRPr lang="lv-LV" b="1" smtClean="0"/>
          </a:p>
        </p:txBody>
      </p:sp>
      <p:pic>
        <p:nvPicPr>
          <p:cNvPr id="7" name="Picture 8" descr="Дом Черноголовых, Риг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571612"/>
            <a:ext cx="6286544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ЗДАНИЕ НАЦИОНАЛЬНОЙ ОПЕРЫ</a:t>
            </a:r>
            <a:endParaRPr lang="lv-LV" b="1" smtClean="0"/>
          </a:p>
        </p:txBody>
      </p:sp>
      <p:pic>
        <p:nvPicPr>
          <p:cNvPr id="14339" name="Picture 3" descr="C:\Users\Acer\Desktop\Opera_Nacional,_Riga,_Letonia,_2012-08-07,_DD_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1857375"/>
            <a:ext cx="6715125" cy="4572000"/>
          </a:xfrm>
          <a:noFill/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Virsrakst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ПРЕЗИДЕНСКИЙ ДВОРЕЦ</a:t>
            </a:r>
            <a:endParaRPr lang="lv-LV" b="1" smtClean="0"/>
          </a:p>
        </p:txBody>
      </p:sp>
      <p:pic>
        <p:nvPicPr>
          <p:cNvPr id="10" name="Picture 11" descr="Rig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643063"/>
            <a:ext cx="6357938" cy="4429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ПОРОХОВАЯ БАШНЯ</a:t>
            </a:r>
            <a:endParaRPr lang="lv-LV" b="1" smtClean="0"/>
          </a:p>
        </p:txBody>
      </p:sp>
      <p:pic>
        <p:nvPicPr>
          <p:cNvPr id="16387" name="Picture 2" descr="C:\Users\Acer\Desktop\POROH.BOČK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1643063"/>
            <a:ext cx="6143625" cy="4357687"/>
          </a:xfrm>
          <a:noFill/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ДОМСКИЙ СОБОР</a:t>
            </a:r>
            <a:endParaRPr lang="lv-LV" b="1" smtClean="0"/>
          </a:p>
        </p:txBody>
      </p:sp>
      <p:pic>
        <p:nvPicPr>
          <p:cNvPr id="17411" name="Picture 2" descr="C:\Users\Acer\Desktop\Riga_dom_200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63" y="1600200"/>
            <a:ext cx="5286375" cy="4525963"/>
          </a:xfrm>
          <a:noFill/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404813"/>
            <a:ext cx="7772400" cy="1079500"/>
          </a:xfrm>
        </p:spPr>
        <p:txBody>
          <a:bodyPr/>
          <a:lstStyle/>
          <a:p>
            <a:pPr eaLnBrk="1" hangingPunct="1"/>
            <a:r>
              <a:rPr lang="az-Cyrl-AZ" smtClean="0"/>
              <a:t>Национальный цветок-</a:t>
            </a:r>
            <a:endParaRPr lang="lv-LV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557338"/>
            <a:ext cx="6400800" cy="1584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az-Cyrl-AZ" b="1" smtClean="0"/>
              <a:t>ромашка</a:t>
            </a:r>
            <a:endParaRPr lang="lv-LV" b="1" smtClean="0"/>
          </a:p>
        </p:txBody>
      </p:sp>
      <p:pic>
        <p:nvPicPr>
          <p:cNvPr id="11270" name="Picture 6" descr="Attēlu rezultāti vaicājumam “margrietiņa foto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3116"/>
            <a:ext cx="7215238" cy="471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2643187"/>
          </a:xfrm>
        </p:spPr>
        <p:txBody>
          <a:bodyPr/>
          <a:lstStyle/>
          <a:p>
            <a:pPr eaLnBrk="1" hangingPunct="1"/>
            <a:r>
              <a:rPr lang="ru-RU" sz="4000" b="1" smtClean="0"/>
              <a:t>Латвийские национальные деревья – </a:t>
            </a:r>
            <a:r>
              <a:rPr lang="ru-RU" sz="3200" b="1" smtClean="0"/>
              <a:t>дуб(символизирует мужскую силу и липа(женскую красоту)</a:t>
            </a:r>
            <a:r>
              <a:rPr lang="ru-RU" b="1" smtClean="0"/>
              <a:t/>
            </a:r>
            <a:br>
              <a:rPr lang="ru-RU" b="1" smtClean="0"/>
            </a:br>
            <a:r>
              <a:rPr lang="lv-LV" b="1" smtClean="0"/>
              <a:t/>
            </a:r>
            <a:br>
              <a:rPr lang="lv-LV" b="1" smtClean="0"/>
            </a:br>
            <a:endParaRPr lang="lv-LV" smtClean="0"/>
          </a:p>
        </p:txBody>
      </p:sp>
      <p:pic>
        <p:nvPicPr>
          <p:cNvPr id="12292" name="Picture 13" descr="liepu_liepa_2606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tretch>
            <a:fillRect/>
          </a:stretch>
        </p:blipFill>
        <p:spPr>
          <a:xfrm>
            <a:off x="0" y="2357406"/>
            <a:ext cx="4126671" cy="4357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0" name="Teksta vietturis 6"/>
          <p:cNvSpPr>
            <a:spLocks noGrp="1"/>
          </p:cNvSpPr>
          <p:nvPr>
            <p:ph type="body" sz="half" idx="2"/>
          </p:nvPr>
        </p:nvSpPr>
        <p:spPr>
          <a:xfrm>
            <a:off x="4648200" y="2428875"/>
            <a:ext cx="2924175" cy="3697288"/>
          </a:xfrm>
        </p:spPr>
        <p:txBody>
          <a:bodyPr/>
          <a:lstStyle/>
          <a:p>
            <a:endParaRPr lang="lv-LV" smtClean="0"/>
          </a:p>
        </p:txBody>
      </p:sp>
      <p:pic>
        <p:nvPicPr>
          <p:cNvPr id="12293" name="Picture 14" descr="ozol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143372" y="2285992"/>
            <a:ext cx="4572000" cy="4572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85750"/>
            <a:ext cx="7772400" cy="1373188"/>
          </a:xfrm>
        </p:spPr>
        <p:txBody>
          <a:bodyPr/>
          <a:lstStyle/>
          <a:p>
            <a:pPr eaLnBrk="1" hangingPunct="1"/>
            <a:r>
              <a:rPr lang="ru-RU" b="1" smtClean="0"/>
              <a:t>Национальное насекомое-</a:t>
            </a:r>
            <a:endParaRPr lang="lv-LV" b="1" smtClean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428750"/>
            <a:ext cx="7704138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b="1" smtClean="0"/>
              <a:t> Божья коровка.</a:t>
            </a:r>
            <a:endParaRPr lang="lv-LV" sz="3600" b="1" smtClean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500307"/>
            <a:ext cx="6072230" cy="381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Местоположение</a:t>
            </a:r>
            <a:endParaRPr lang="en-US" smtClean="0"/>
          </a:p>
        </p:txBody>
      </p:sp>
      <p:pic>
        <p:nvPicPr>
          <p:cNvPr id="3075" name="Picture 7" descr="austrija_karte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700213"/>
            <a:ext cx="6492875" cy="3960812"/>
          </a:xfrm>
          <a:noFill/>
        </p:spPr>
      </p:pic>
      <p:pic>
        <p:nvPicPr>
          <p:cNvPr id="3076" name="Picture 8" descr="karogs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341438"/>
            <a:ext cx="2447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Line 11"/>
          <p:cNvSpPr>
            <a:spLocks noChangeShapeType="1"/>
          </p:cNvSpPr>
          <p:nvPr/>
        </p:nvSpPr>
        <p:spPr bwMode="auto">
          <a:xfrm flipH="1">
            <a:off x="4500563" y="2133600"/>
            <a:ext cx="1871662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Латвийская национальная птица - трясогузка</a:t>
            </a:r>
            <a:r>
              <a:rPr lang="lv-LV" smtClean="0"/>
              <a:t>.</a:t>
            </a:r>
            <a:br>
              <a:rPr lang="lv-LV" smtClean="0"/>
            </a:br>
            <a:endParaRPr lang="lv-LV" smtClean="0"/>
          </a:p>
        </p:txBody>
      </p:sp>
      <p:sp>
        <p:nvSpPr>
          <p:cNvPr id="21507" name="Satura vietturi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lv-LV" smtClean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7500990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6475"/>
            <a:ext cx="8302625" cy="1655763"/>
          </a:xfrm>
        </p:spPr>
        <p:txBody>
          <a:bodyPr/>
          <a:lstStyle/>
          <a:p>
            <a:pPr eaLnBrk="1" hangingPunct="1"/>
            <a:r>
              <a:rPr lang="az-Cyrl-AZ" sz="6000" b="1" smtClean="0"/>
              <a:t>Латвийская природа</a:t>
            </a:r>
            <a:endParaRPr lang="en-US" sz="6000" b="1" smtClean="0"/>
          </a:p>
        </p:txBody>
      </p:sp>
      <p:pic>
        <p:nvPicPr>
          <p:cNvPr id="22531" name="Picture 6" descr="MM900356648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76250"/>
            <a:ext cx="12874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MM900285248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941888"/>
            <a:ext cx="20891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MM90028357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03586">
            <a:off x="704850" y="1076325"/>
            <a:ext cx="16557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Virsrakst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lv-LV" sz="2400" smtClean="0"/>
              <a:t> </a:t>
            </a:r>
          </a:p>
        </p:txBody>
      </p:sp>
      <p:pic>
        <p:nvPicPr>
          <p:cNvPr id="33795" name="Picture 2" descr="http://www.dabasretumi.lza.lv/Atteli/Pieminekli/Koki/GEn_TervetesPrie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71678"/>
            <a:ext cx="5572164" cy="4010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27088" y="474663"/>
            <a:ext cx="7993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cs typeface="Arial" charset="0"/>
              </a:rPr>
              <a:t>Европейская сосна самая высокая  в природном парке Тервете</a:t>
            </a:r>
            <a:r>
              <a:rPr lang="ru-RU" sz="2400">
                <a:cs typeface="Arial" charset="0"/>
              </a:rPr>
              <a:t>.</a:t>
            </a:r>
            <a:endParaRPr lang="lv-LV" sz="2400">
              <a:cs typeface="Arial" charset="0"/>
            </a:endParaRPr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428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lv-LV" sz="4000" dirty="0" smtClean="0"/>
              <a:t/>
            </a:r>
            <a:br>
              <a:rPr lang="lv-LV" sz="4000" dirty="0" smtClean="0"/>
            </a:br>
            <a:r>
              <a:rPr lang="ru-RU" sz="2400" b="1" dirty="0" smtClean="0"/>
              <a:t> </a:t>
            </a:r>
            <a:r>
              <a:rPr lang="ru-RU" sz="4000" b="1" dirty="0" smtClean="0"/>
              <a:t>Вентас Румба </a:t>
            </a:r>
            <a:r>
              <a:rPr lang="ru-RU" sz="2400" b="1" dirty="0" smtClean="0"/>
              <a:t>- </a:t>
            </a:r>
            <a:r>
              <a:rPr lang="ru-RU" sz="2400" dirty="0" smtClean="0"/>
              <a:t>самый широкий водопад в Европе</a:t>
            </a:r>
            <a:r>
              <a:rPr lang="lv-LV" sz="2400" dirty="0" smtClean="0"/>
              <a:t> (249 </a:t>
            </a:r>
            <a:r>
              <a:rPr lang="az-Cyrl-AZ" sz="2400" dirty="0" smtClean="0"/>
              <a:t>метров</a:t>
            </a:r>
            <a:r>
              <a:rPr lang="lv-LV" sz="2400" dirty="0" smtClean="0"/>
              <a:t>). </a:t>
            </a:r>
            <a:r>
              <a:rPr lang="lv-LV" sz="4000" dirty="0" smtClean="0"/>
              <a:t/>
            </a:r>
            <a:br>
              <a:rPr lang="lv-LV" sz="4000" dirty="0" smtClean="0"/>
            </a:br>
            <a:r>
              <a:rPr lang="lv-LV" sz="4000" dirty="0" smtClean="0"/>
              <a:t/>
            </a:r>
            <a:br>
              <a:rPr lang="lv-LV" sz="4000" dirty="0" smtClean="0"/>
            </a:br>
            <a:r>
              <a:rPr lang="lv-LV" sz="4000" dirty="0" smtClean="0"/>
              <a:t> 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900113" y="1700213"/>
            <a:ext cx="3111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lv-LV" sz="4000">
              <a:latin typeface="Times New Roman" pitchFamily="18" charset="0"/>
            </a:endParaRPr>
          </a:p>
          <a:p>
            <a:endParaRPr lang="lv-LV" sz="4000">
              <a:latin typeface="Times New Roman" pitchFamily="18" charset="0"/>
            </a:endParaRPr>
          </a:p>
          <a:p>
            <a:endParaRPr lang="lv-LV" sz="4000">
              <a:latin typeface="Times New Roman" pitchFamily="18" charset="0"/>
            </a:endParaRPr>
          </a:p>
          <a:p>
            <a:r>
              <a:rPr lang="lv-LV" sz="4000">
                <a:latin typeface="Times New Roman" pitchFamily="18" charset="0"/>
              </a:rPr>
              <a:t> </a:t>
            </a:r>
          </a:p>
          <a:p>
            <a:endParaRPr lang="lv-LV" sz="4000">
              <a:latin typeface="Times New Roman" pitchFamily="18" charset="0"/>
            </a:endParaRPr>
          </a:p>
          <a:p>
            <a:endParaRPr lang="lv-LV" sz="4000">
              <a:latin typeface="Times New Roman" pitchFamily="18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2374900"/>
            <a:ext cx="9144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lv-LV" sz="1100">
              <a:solidFill>
                <a:srgbClr val="000000"/>
              </a:solidFill>
              <a:cs typeface="Arial" charset="0"/>
            </a:endParaRPr>
          </a:p>
          <a:p>
            <a:pPr lvl="1" eaLnBrk="0" hangingPunct="0"/>
            <a:endParaRPr lang="lv-LV">
              <a:latin typeface="Calibri" pitchFamily="34" charset="0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2909888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lv-LV">
              <a:solidFill>
                <a:srgbClr val="000000"/>
              </a:solidFill>
              <a:cs typeface="Arial" charset="0"/>
            </a:endParaRPr>
          </a:p>
          <a:p>
            <a:pPr eaLnBrk="0" hangingPunct="0"/>
            <a:endParaRPr lang="lv-LV">
              <a:latin typeface="Calibri" pitchFamily="34" charset="0"/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71415">
            <a:spAutoFit/>
          </a:bodyPr>
          <a:lstStyle/>
          <a:p>
            <a:endParaRPr lang="en-US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0" y="4068763"/>
            <a:ext cx="91440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AutoNum type="arabicPeriod"/>
            </a:pPr>
            <a:endParaRPr lang="lv-LV" sz="1100">
              <a:solidFill>
                <a:srgbClr val="000000"/>
              </a:solidFill>
              <a:cs typeface="Arial" charset="0"/>
            </a:endParaRPr>
          </a:p>
          <a:p>
            <a:pPr eaLnBrk="0" hangingPunct="0"/>
            <a:endParaRPr lang="lv-LV">
              <a:latin typeface="Calibri" pitchFamily="34" charset="0"/>
            </a:endParaRP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0" y="46037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lv-LV">
              <a:solidFill>
                <a:srgbClr val="000000"/>
              </a:solidFill>
              <a:cs typeface="Arial" charset="0"/>
            </a:endParaRPr>
          </a:p>
          <a:p>
            <a:pPr eaLnBrk="0" hangingPunct="0"/>
            <a:endParaRPr lang="lv-LV">
              <a:latin typeface="Calibri" pitchFamily="34" charset="0"/>
            </a:endParaRPr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3922713" y="1997075"/>
            <a:ext cx="1300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lv-LV" sz="2400" b="1">
              <a:cs typeface="Arial" charset="0"/>
            </a:endParaRPr>
          </a:p>
          <a:p>
            <a:pPr eaLnBrk="0" hangingPunct="0"/>
            <a:endParaRPr lang="lv-LV">
              <a:latin typeface="Calibri" pitchFamily="34" charset="0"/>
            </a:endParaRPr>
          </a:p>
        </p:txBody>
      </p:sp>
      <p:pic>
        <p:nvPicPr>
          <p:cNvPr id="24586" name="Content Placeholder 3" descr="Ventas_Rumba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714500"/>
            <a:ext cx="7286625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Virsrakst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az-Cyrl-AZ" b="1" smtClean="0"/>
              <a:t>Гайзинькалнс -</a:t>
            </a:r>
            <a:endParaRPr lang="lv-LV" b="1" smtClean="0"/>
          </a:p>
        </p:txBody>
      </p:sp>
      <p:sp>
        <p:nvSpPr>
          <p:cNvPr id="25603" name="Taisnstūris 6"/>
          <p:cNvSpPr>
            <a:spLocks noChangeArrowheads="1"/>
          </p:cNvSpPr>
          <p:nvPr/>
        </p:nvSpPr>
        <p:spPr bwMode="auto">
          <a:xfrm>
            <a:off x="395288" y="1341438"/>
            <a:ext cx="71675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2400"/>
              <a:t> </a:t>
            </a:r>
            <a:r>
              <a:rPr lang="ru-RU" sz="2800" b="1"/>
              <a:t>это самая высокая гора в</a:t>
            </a:r>
            <a:r>
              <a:rPr lang="lv-LV" sz="2800" b="1"/>
              <a:t> </a:t>
            </a:r>
            <a:r>
              <a:rPr lang="az-Cyrl-AZ" sz="2800" b="1"/>
              <a:t>Латвии</a:t>
            </a:r>
            <a:endParaRPr lang="lv-LV" sz="2800" b="1"/>
          </a:p>
          <a:p>
            <a:endParaRPr lang="lv-LV">
              <a:solidFill>
                <a:srgbClr val="000000"/>
              </a:solidFill>
            </a:endParaRPr>
          </a:p>
        </p:txBody>
      </p:sp>
      <p:pic>
        <p:nvPicPr>
          <p:cNvPr id="25604" name="Picture 10" descr="gaizinkal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2349500"/>
            <a:ext cx="3314700" cy="3651250"/>
          </a:xfrm>
        </p:spPr>
      </p:pic>
      <p:pic>
        <p:nvPicPr>
          <p:cNvPr id="25605" name="Picture 11" descr="gaizinkalns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286250" y="1857375"/>
            <a:ext cx="4127500" cy="2401888"/>
          </a:xfrm>
        </p:spPr>
      </p:pic>
      <p:pic>
        <p:nvPicPr>
          <p:cNvPr id="25606" name="Picture 12" descr="gaizinkalns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3857625" y="4143375"/>
            <a:ext cx="4283075" cy="2481263"/>
          </a:xfrm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9138"/>
            <a:ext cx="8229600" cy="1143000"/>
          </a:xfrm>
        </p:spPr>
        <p:txBody>
          <a:bodyPr/>
          <a:lstStyle/>
          <a:p>
            <a:pPr eaLnBrk="1" hangingPunct="1"/>
            <a:r>
              <a:rPr lang="az-Cyrl-AZ" sz="6600" b="1" smtClean="0"/>
              <a:t>Гордость Латвии</a:t>
            </a:r>
            <a:endParaRPr lang="en-US" sz="6600" b="1" smtClean="0"/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590800" y="381000"/>
            <a:ext cx="2819400" cy="14874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lv-LV" sz="6600" kern="10" spc="-6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Gungsuh"/>
                <a:ea typeface="Gungsuh"/>
              </a:rPr>
              <a:t>BMX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19250" y="1412875"/>
            <a:ext cx="64817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v-LV" sz="2400"/>
          </a:p>
          <a:p>
            <a:pPr>
              <a:spcBef>
                <a:spcPct val="50000"/>
              </a:spcBef>
            </a:pPr>
            <a:r>
              <a:rPr lang="az-Cyrl-AZ" sz="2400"/>
              <a:t>Лучший латвийский гонщик </a:t>
            </a:r>
            <a:r>
              <a:rPr lang="lv-LV" sz="2400"/>
              <a:t>BMX</a:t>
            </a:r>
            <a:r>
              <a:rPr lang="ru-RU" sz="2400"/>
              <a:t>-</a:t>
            </a:r>
            <a:r>
              <a:rPr lang="lv-LV" sz="2400"/>
              <a:t> </a:t>
            </a:r>
            <a:r>
              <a:rPr lang="az-Cyrl-AZ" sz="2400" b="1"/>
              <a:t>Марис Штромбергс</a:t>
            </a:r>
            <a:r>
              <a:rPr lang="lv-LV" sz="2400"/>
              <a:t>, </a:t>
            </a:r>
            <a:r>
              <a:rPr lang="ru-RU" sz="2400"/>
              <a:t>который выиграл золотую медаль на Олимпийских играх.</a:t>
            </a:r>
            <a:endParaRPr lang="en-US" sz="240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2614613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429000"/>
            <a:ext cx="308610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496944" cy="1800200"/>
          </a:xfrm>
        </p:spPr>
        <p:txBody>
          <a:bodyPr/>
          <a:lstStyle/>
          <a:p>
            <a:pPr eaLnBrk="1" hangingPunct="1">
              <a:defRPr/>
            </a:pPr>
            <a:r>
              <a:rPr lang="az-Cyrl-AZ" kern="10" spc="-6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Gungsuh" pitchFamily="18" charset="-127"/>
                <a:ea typeface="Gungsuh" pitchFamily="18" charset="-127"/>
              </a:rPr>
              <a:t>Баскетбол</a:t>
            </a:r>
            <a:r>
              <a:rPr lang="lv-LV" b="1" kern="10" spc="-6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/>
            </a:r>
            <a:br>
              <a:rPr lang="lv-LV" b="1" kern="10" spc="-6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endParaRPr lang="en-US" b="1" dirty="0" smtClean="0"/>
          </a:p>
        </p:txBody>
      </p:sp>
      <p:sp>
        <p:nvSpPr>
          <p:cNvPr id="28675" name="AutoShape 4" descr="Attēlu rezultāti vaicājumam “dāvis bertāns spurs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28676" name="AutoShape 6" descr="Attēlu rezultāti vaicājumam “dāvis bertāns spurs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pic>
        <p:nvPicPr>
          <p:cNvPr id="28677" name="Picture 8" descr="Attēlu rezultāti vaicājumam “dāvis bertāns spurs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214563"/>
            <a:ext cx="31750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AutoShape 10" descr="Attēlu rezultāti vaicājumam “kristaps porziņģis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pic>
        <p:nvPicPr>
          <p:cNvPr id="28679" name="Picture 12" descr="Attēlu rezultāti vaicājumam “kristaps porziņģis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2428875"/>
            <a:ext cx="417512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2700338" y="1484313"/>
            <a:ext cx="4967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Cyrl-AZ"/>
              <a:t>Латвия имеет два</a:t>
            </a:r>
            <a:r>
              <a:rPr lang="lv-LV"/>
              <a:t> </a:t>
            </a:r>
            <a:r>
              <a:rPr lang="ru-RU"/>
              <a:t>Спортсмена сильнейшей баскетбольной лиги в мире</a:t>
            </a:r>
            <a:r>
              <a:rPr lang="lv-LV"/>
              <a:t>.</a:t>
            </a:r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az-Cyrl-AZ" smtClean="0"/>
              <a:t>Праздник Песни и танца</a:t>
            </a:r>
            <a:r>
              <a:rPr lang="lv-LV" smtClean="0"/>
              <a:t> </a:t>
            </a:r>
            <a:endParaRPr lang="en-GB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905000"/>
            <a:ext cx="6400800" cy="809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az-Cyrl-AZ" sz="2400" smtClean="0"/>
              <a:t>проводится каждые четыре года</a:t>
            </a:r>
            <a:r>
              <a:rPr lang="lv-LV" sz="2400" smtClean="0"/>
              <a:t>. </a:t>
            </a:r>
          </a:p>
        </p:txBody>
      </p:sp>
      <p:pic>
        <p:nvPicPr>
          <p:cNvPr id="88068" name="Picture 4" descr="ANd9GcQzSYbnc7hEt6zd48-3Z4bMtPZ8-oUbeLNRtat_4LPFLnS8YWGk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4060855" cy="3849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8069" name="Picture 5" descr="ANd9GcRF5rYcIiYbYtyBuOcJGZxiDmt1Zbw3eq850YyiqmCccphPvPL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643182"/>
            <a:ext cx="3346450" cy="3900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ttēlu rezultāti vaicājumam “latvia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08275"/>
            <a:ext cx="8229600" cy="1143000"/>
          </a:xfrm>
        </p:spPr>
        <p:txBody>
          <a:bodyPr/>
          <a:lstStyle/>
          <a:p>
            <a:r>
              <a:rPr lang="ru-RU" smtClean="0"/>
              <a:t>Это моя Латвия!</a:t>
            </a:r>
            <a:endParaRPr lang="en-US" smtClean="0"/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549275"/>
            <a:ext cx="7772400" cy="1079500"/>
          </a:xfrm>
        </p:spPr>
        <p:txBody>
          <a:bodyPr/>
          <a:lstStyle/>
          <a:p>
            <a:pPr eaLnBrk="1" hangingPunct="1"/>
            <a:r>
              <a:rPr lang="az-Cyrl-AZ" b="1" smtClean="0"/>
              <a:t>Наша столица -Рига</a:t>
            </a:r>
            <a:endParaRPr lang="lv-LV" b="1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844675"/>
            <a:ext cx="6400800" cy="1512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lv-LV" sz="2400" smtClean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643050"/>
            <a:ext cx="7929618" cy="482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7772400" cy="1081088"/>
          </a:xfrm>
        </p:spPr>
        <p:txBody>
          <a:bodyPr/>
          <a:lstStyle/>
          <a:p>
            <a:pPr eaLnBrk="1" hangingPunct="1"/>
            <a:r>
              <a:rPr lang="az-Cyrl-AZ" b="1" smtClean="0"/>
              <a:t>Символы Латвии</a:t>
            </a:r>
            <a:br>
              <a:rPr lang="az-Cyrl-AZ" b="1" smtClean="0"/>
            </a:br>
            <a:r>
              <a:rPr lang="az-Cyrl-AZ" b="1" smtClean="0"/>
              <a:t>Герб</a:t>
            </a:r>
            <a:endParaRPr lang="lv-LV" b="1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557338"/>
            <a:ext cx="63373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Флаг</a:t>
            </a:r>
            <a:endParaRPr lang="lv-LV" b="1" smtClean="0"/>
          </a:p>
        </p:txBody>
      </p:sp>
      <p:pic>
        <p:nvPicPr>
          <p:cNvPr id="6147" name="Picture 7" descr="LativaFla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897063" y="981075"/>
            <a:ext cx="4411662" cy="4752975"/>
          </a:xfrm>
        </p:spPr>
      </p:pic>
      <p:pic>
        <p:nvPicPr>
          <p:cNvPr id="6148" name="Picture 7" descr="MM900186555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365625"/>
            <a:ext cx="1989138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229600" cy="1143000"/>
          </a:xfrm>
        </p:spPr>
        <p:txBody>
          <a:bodyPr/>
          <a:lstStyle/>
          <a:p>
            <a:pPr eaLnBrk="1" hangingPunct="1"/>
            <a:r>
              <a:rPr lang="az-Cyrl-AZ" b="1" smtClean="0"/>
              <a:t>Латвийский национальный гимн.</a:t>
            </a:r>
            <a:endParaRPr lang="en-US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492375"/>
            <a:ext cx="8229600" cy="2765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az-Cyrl-AZ" sz="2800" smtClean="0"/>
              <a:t/>
            </a:r>
            <a:br>
              <a:rPr lang="az-Cyrl-AZ" sz="2800" smtClean="0"/>
            </a:br>
            <a:r>
              <a:rPr lang="lv-LV" sz="2800" smtClean="0"/>
              <a:t>“</a:t>
            </a:r>
            <a:r>
              <a:rPr lang="az-Cyrl-AZ" sz="2800" b="1" u="sng" smtClean="0"/>
              <a:t>Боже,  благослови Латвию</a:t>
            </a:r>
            <a:r>
              <a:rPr lang="lv-LV" sz="2800" b="1" u="sng" smtClean="0"/>
              <a:t>”</a:t>
            </a:r>
            <a:r>
              <a:rPr lang="az-Cyrl-AZ" sz="2800" smtClean="0"/>
              <a:t/>
            </a:r>
            <a:br>
              <a:rPr lang="az-Cyrl-AZ" sz="2800" smtClean="0"/>
            </a:br>
            <a:r>
              <a:rPr lang="az-Cyrl-AZ" sz="2800" smtClean="0"/>
              <a:t>латвийский национальный гимн.</a:t>
            </a:r>
            <a:endParaRPr lang="lv-LV" sz="2800" smtClean="0"/>
          </a:p>
          <a:p>
            <a:pPr eaLnBrk="1" hangingPunct="1"/>
            <a:r>
              <a:rPr lang="az-Cyrl-AZ" sz="2800" smtClean="0"/>
              <a:t>Автор  - </a:t>
            </a:r>
            <a:r>
              <a:rPr lang="ru-RU" sz="2800" smtClean="0"/>
              <a:t>Карлис Бауманис</a:t>
            </a:r>
            <a:r>
              <a:rPr lang="lv-LV" sz="2800" smtClean="0"/>
              <a:t>.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ransition>
    <p:pull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411413" y="1052513"/>
            <a:ext cx="43211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lv-LV" sz="72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68538" y="1773238"/>
            <a:ext cx="4967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16013" y="2852738"/>
            <a:ext cx="64801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lv-LV" sz="2400"/>
          </a:p>
          <a:p>
            <a:pPr>
              <a:spcBef>
                <a:spcPct val="50000"/>
              </a:spcBef>
            </a:pPr>
            <a:endParaRPr lang="lv-LV" sz="2400"/>
          </a:p>
        </p:txBody>
      </p:sp>
      <p:sp>
        <p:nvSpPr>
          <p:cNvPr id="8197" name="Virsrakst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ФАКТЫ О ЛАТВИИ</a:t>
            </a:r>
            <a:endParaRPr lang="lv-LV" b="1" smtClean="0"/>
          </a:p>
        </p:txBody>
      </p:sp>
      <p:sp>
        <p:nvSpPr>
          <p:cNvPr id="8198" name="Satura vietturis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В Латвии 109 краев и всего 9 республиканских городов.</a:t>
            </a:r>
          </a:p>
          <a:p>
            <a:r>
              <a:rPr lang="ru-RU" sz="2400" smtClean="0"/>
              <a:t> Население Латвии составляет 63% латышей, 27% русских, 3% белорусов, а также украинцы, поляки, литовцы, евреи.</a:t>
            </a:r>
          </a:p>
          <a:p>
            <a:r>
              <a:rPr lang="ru-RU" sz="2400" smtClean="0"/>
              <a:t> С 1999-го года Латвия является членом ВТО, </a:t>
            </a:r>
          </a:p>
          <a:p>
            <a:pPr>
              <a:buFontTx/>
              <a:buNone/>
            </a:pPr>
            <a:r>
              <a:rPr lang="ru-RU" sz="2400" smtClean="0"/>
              <a:t>     с 2004-го года членом НАТО и Европейского Союза, с 2007-го года участником Шенгенского соглашения.</a:t>
            </a:r>
          </a:p>
          <a:p>
            <a:r>
              <a:rPr lang="ru-RU" sz="2400" smtClean="0"/>
              <a:t> В 2014-м году Латвия перешла на евро.</a:t>
            </a:r>
          </a:p>
          <a:p>
            <a:r>
              <a:rPr lang="ru-RU" sz="2400" smtClean="0"/>
              <a:t>Рига — самый крупный город стран Балтии.</a:t>
            </a:r>
          </a:p>
          <a:p>
            <a:endParaRPr lang="lv-LV" smtClean="0"/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Virsraksts 3"/>
          <p:cNvSpPr>
            <a:spLocks noGrp="1"/>
          </p:cNvSpPr>
          <p:nvPr>
            <p:ph type="title"/>
          </p:nvPr>
        </p:nvSpPr>
        <p:spPr>
          <a:xfrm>
            <a:off x="285750" y="357188"/>
            <a:ext cx="8229600" cy="5226050"/>
          </a:xfrm>
        </p:spPr>
        <p:txBody>
          <a:bodyPr/>
          <a:lstStyle/>
          <a:p>
            <a:r>
              <a:rPr lang="ru-RU" sz="4000" b="1" smtClean="0"/>
              <a:t>ДОСТОПРИМЕЧАТЕЛЬНОСТИ </a:t>
            </a:r>
            <a:r>
              <a:rPr lang="ru-RU" b="1" smtClean="0"/>
              <a:t>РИГИ</a:t>
            </a:r>
            <a:endParaRPr lang="lv-LV" b="1" smtClean="0"/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z-Cyrl-AZ" b="1" smtClean="0"/>
              <a:t/>
            </a:r>
            <a:br>
              <a:rPr lang="az-Cyrl-AZ" b="1" smtClean="0"/>
            </a:br>
            <a:r>
              <a:rPr lang="az-Cyrl-AZ" b="1" smtClean="0"/>
              <a:t>ПАМЯТНИК СВОБОДЫ </a:t>
            </a:r>
            <a:r>
              <a:rPr lang="az-Cyrl-AZ" sz="3600" b="1" smtClean="0"/>
              <a:t> </a:t>
            </a:r>
            <a:r>
              <a:rPr lang="lv-LV" sz="2800" b="1" smtClean="0"/>
              <a:t/>
            </a:r>
            <a:br>
              <a:rPr lang="lv-LV" sz="2800" b="1" smtClean="0"/>
            </a:br>
            <a:endParaRPr lang="lv-LV" sz="2800" b="1" smtClean="0"/>
          </a:p>
        </p:txBody>
      </p:sp>
      <p:pic>
        <p:nvPicPr>
          <p:cNvPr id="15364" name="Picture 11" descr="brivpiem_rig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75" y="1357313"/>
            <a:ext cx="5857875" cy="47148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8">
      <a:dk1>
        <a:srgbClr val="1D180D"/>
      </a:dk1>
      <a:lt1>
        <a:srgbClr val="FFC000"/>
      </a:lt1>
      <a:dk2>
        <a:srgbClr val="3D321B"/>
      </a:dk2>
      <a:lt2>
        <a:srgbClr val="E7DEC9"/>
      </a:lt2>
      <a:accent1>
        <a:srgbClr val="BF9000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207</Words>
  <Application>Microsoft Office PowerPoint</Application>
  <PresentationFormat>Slaidrāde ekrānā (4:3)</PresentationFormat>
  <Paragraphs>51</Paragraphs>
  <Slides>29</Slides>
  <Notes>1</Notes>
  <HiddenSlides>1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29</vt:i4>
      </vt:variant>
    </vt:vector>
  </HeadingPairs>
  <TitlesOfParts>
    <vt:vector size="30" baseType="lpstr">
      <vt:lpstr>Default Design</vt:lpstr>
      <vt:lpstr>Slaids 1</vt:lpstr>
      <vt:lpstr>Местоположение</vt:lpstr>
      <vt:lpstr>Наша столица -Рига</vt:lpstr>
      <vt:lpstr>Символы Латвии Герб</vt:lpstr>
      <vt:lpstr>Флаг</vt:lpstr>
      <vt:lpstr>Латвийский национальный гимн.</vt:lpstr>
      <vt:lpstr>ФАКТЫ О ЛАТВИИ</vt:lpstr>
      <vt:lpstr>ДОСТОПРИМЕЧАТЕЛЬНОСТИ РИГИ</vt:lpstr>
      <vt:lpstr> ПАМЯТНИК СВОБОДЫ   </vt:lpstr>
      <vt:lpstr>Национальная библиотека</vt:lpstr>
      <vt:lpstr>ШПИЛЬ СОБОРА СВЯТОГО ПЕТРА</vt:lpstr>
      <vt:lpstr>ДОМ ЧЕРНОГОЛОВЫХ</vt:lpstr>
      <vt:lpstr>ЗДАНИЕ НАЦИОНАЛЬНОЙ ОПЕРЫ</vt:lpstr>
      <vt:lpstr>ПРЕЗИДЕНСКИЙ ДВОРЕЦ</vt:lpstr>
      <vt:lpstr>ПОРОХОВАЯ БАШНЯ</vt:lpstr>
      <vt:lpstr>ДОМСКИЙ СОБОР</vt:lpstr>
      <vt:lpstr>Национальный цветок-</vt:lpstr>
      <vt:lpstr>Латвийские национальные деревья – дуб(символизирует мужскую силу и липа(женскую красоту)  </vt:lpstr>
      <vt:lpstr>Национальное насекомое-</vt:lpstr>
      <vt:lpstr>Латвийская национальная птица - трясогузка. </vt:lpstr>
      <vt:lpstr>Латвийская природа</vt:lpstr>
      <vt:lpstr> </vt:lpstr>
      <vt:lpstr>  Вентас Румба - самый широкий водопад в Европе (249 метров).    </vt:lpstr>
      <vt:lpstr>Гайзинькалнс -</vt:lpstr>
      <vt:lpstr>Гордость Латвии</vt:lpstr>
      <vt:lpstr>Slaids 26</vt:lpstr>
      <vt:lpstr>Баскетбол </vt:lpstr>
      <vt:lpstr>Праздник Песни и танца </vt:lpstr>
      <vt:lpstr>Это моя Латвия!</vt:lpstr>
    </vt:vector>
  </TitlesOfParts>
  <Company>Penkules pamatskola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Simboli Ģērbonis</dc:title>
  <dc:creator>Datorklase</dc:creator>
  <cp:lastModifiedBy>Acer</cp:lastModifiedBy>
  <cp:revision>105</cp:revision>
  <dcterms:created xsi:type="dcterms:W3CDTF">2011-02-14T07:19:54Z</dcterms:created>
  <dcterms:modified xsi:type="dcterms:W3CDTF">2017-03-21T21:49:42Z</dcterms:modified>
</cp:coreProperties>
</file>