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3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277CED18-5030-4762-9903-B41D8C3AC3FC}" type="datetimeFigureOut">
              <a:rPr lang="sl-SI" smtClean="0"/>
              <a:t>10. 11. 2017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408571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77CED18-5030-4762-9903-B41D8C3AC3FC}" type="datetimeFigureOut">
              <a:rPr lang="sl-SI" smtClean="0"/>
              <a:t>10. 11. 2017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82353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77CED18-5030-4762-9903-B41D8C3AC3FC}" type="datetimeFigureOut">
              <a:rPr lang="sl-SI" smtClean="0"/>
              <a:t>10. 11. 2017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149804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277CED18-5030-4762-9903-B41D8C3AC3FC}" type="datetimeFigureOut">
              <a:rPr lang="sl-SI" smtClean="0"/>
              <a:t>10. 11. 2017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293280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277CED18-5030-4762-9903-B41D8C3AC3FC}" type="datetimeFigureOut">
              <a:rPr lang="sl-SI" smtClean="0"/>
              <a:t>10. 11. 2017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78766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277CED18-5030-4762-9903-B41D8C3AC3FC}" type="datetimeFigureOut">
              <a:rPr lang="sl-SI" smtClean="0"/>
              <a:t>10. 11. 2017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19303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277CED18-5030-4762-9903-B41D8C3AC3FC}" type="datetimeFigureOut">
              <a:rPr lang="sl-SI" smtClean="0"/>
              <a:t>10. 11. 2017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208985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277CED18-5030-4762-9903-B41D8C3AC3FC}" type="datetimeFigureOut">
              <a:rPr lang="sl-SI" smtClean="0"/>
              <a:t>10. 11. 2017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343484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277CED18-5030-4762-9903-B41D8C3AC3FC}" type="datetimeFigureOut">
              <a:rPr lang="sl-SI" smtClean="0"/>
              <a:t>10. 11. 2017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348558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277CED18-5030-4762-9903-B41D8C3AC3FC}" type="datetimeFigureOut">
              <a:rPr lang="sl-SI" smtClean="0"/>
              <a:t>10. 11. 2017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68459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277CED18-5030-4762-9903-B41D8C3AC3FC}" type="datetimeFigureOut">
              <a:rPr lang="sl-SI" smtClean="0"/>
              <a:t>10. 11. 2017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45A585B-7E71-4C35-A66E-DF69E4D8D9FC}" type="slidenum">
              <a:rPr lang="sl-SI" smtClean="0"/>
              <a:t>‹#›</a:t>
            </a:fld>
            <a:endParaRPr lang="sl-SI"/>
          </a:p>
        </p:txBody>
      </p:sp>
    </p:spTree>
    <p:extLst>
      <p:ext uri="{BB962C8B-B14F-4D97-AF65-F5344CB8AC3E}">
        <p14:creationId xmlns:p14="http://schemas.microsoft.com/office/powerpoint/2010/main" val="35592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CED18-5030-4762-9903-B41D8C3AC3FC}" type="datetimeFigureOut">
              <a:rPr lang="sl-SI" smtClean="0"/>
              <a:t>10. 11. 2017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A585B-7E71-4C35-A66E-DF69E4D8D9FC}" type="slidenum">
              <a:rPr lang="sl-SI" smtClean="0"/>
              <a:t>‹#›</a:t>
            </a:fld>
            <a:endParaRPr lang="sl-SI"/>
          </a:p>
        </p:txBody>
      </p:sp>
    </p:spTree>
    <p:extLst>
      <p:ext uri="{BB962C8B-B14F-4D97-AF65-F5344CB8AC3E}">
        <p14:creationId xmlns:p14="http://schemas.microsoft.com/office/powerpoint/2010/main" val="340300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930732" y="890649"/>
            <a:ext cx="8391895" cy="2037422"/>
          </a:xfrm>
        </p:spPr>
        <p:txBody>
          <a:bodyPr/>
          <a:lstStyle/>
          <a:p>
            <a:r>
              <a:rPr lang="sl-SI" dirty="0" smtClean="0">
                <a:solidFill>
                  <a:srgbClr val="008080"/>
                </a:solidFill>
                <a:latin typeface="Baskerville Old Face" panose="02020602080505020303" pitchFamily="18" charset="0"/>
              </a:rPr>
              <a:t>LJUBLJANA</a:t>
            </a:r>
            <a:br>
              <a:rPr lang="sl-SI" dirty="0" smtClean="0">
                <a:solidFill>
                  <a:srgbClr val="008080"/>
                </a:solidFill>
                <a:latin typeface="Baskerville Old Face" panose="02020602080505020303" pitchFamily="18" charset="0"/>
              </a:rPr>
            </a:br>
            <a:r>
              <a:rPr lang="sl-SI" dirty="0" smtClean="0">
                <a:solidFill>
                  <a:srgbClr val="008080"/>
                </a:solidFill>
                <a:latin typeface="Baskerville Old Face" panose="02020602080505020303" pitchFamily="18" charset="0"/>
              </a:rPr>
              <a:t>SLOVENIA</a:t>
            </a:r>
            <a:endParaRPr lang="sl-SI" dirty="0">
              <a:solidFill>
                <a:srgbClr val="008080"/>
              </a:solidFill>
              <a:latin typeface="Baskerville Old Face" panose="02020602080505020303" pitchFamily="18" charset="0"/>
            </a:endParaRPr>
          </a:p>
        </p:txBody>
      </p:sp>
      <p:sp>
        <p:nvSpPr>
          <p:cNvPr id="3" name="Podnaslov 2"/>
          <p:cNvSpPr>
            <a:spLocks noGrp="1"/>
          </p:cNvSpPr>
          <p:nvPr>
            <p:ph type="subTitle" idx="1"/>
          </p:nvPr>
        </p:nvSpPr>
        <p:spPr>
          <a:xfrm>
            <a:off x="3048000" y="5202238"/>
            <a:ext cx="9144000" cy="1655762"/>
          </a:xfrm>
        </p:spPr>
        <p:txBody>
          <a:bodyPr>
            <a:normAutofit fontScale="55000" lnSpcReduction="20000"/>
          </a:bodyPr>
          <a:lstStyle/>
          <a:p>
            <a:pPr algn="r"/>
            <a:endParaRPr lang="sl-SI" dirty="0" smtClean="0"/>
          </a:p>
          <a:p>
            <a:pPr algn="r"/>
            <a:endParaRPr lang="sl-SI" dirty="0"/>
          </a:p>
          <a:p>
            <a:pPr algn="r"/>
            <a:endParaRPr lang="sl-SI" dirty="0" smtClean="0"/>
          </a:p>
          <a:p>
            <a:pPr algn="r"/>
            <a:endParaRPr lang="sl-SI" dirty="0"/>
          </a:p>
          <a:p>
            <a:pPr algn="r"/>
            <a:endParaRPr lang="sl-SI" dirty="0"/>
          </a:p>
          <a:p>
            <a:pPr algn="r"/>
            <a:r>
              <a:rPr lang="sl-SI" sz="2500" dirty="0" err="1" smtClean="0">
                <a:solidFill>
                  <a:schemeClr val="bg1"/>
                </a:solidFill>
              </a:rPr>
              <a:t>Amela</a:t>
            </a:r>
            <a:r>
              <a:rPr lang="sl-SI" sz="2500" dirty="0" smtClean="0">
                <a:solidFill>
                  <a:schemeClr val="bg1"/>
                </a:solidFill>
              </a:rPr>
              <a:t>, Lea, Taja, Monika, Sara, Lara, Tajda, Nastja, Nina</a:t>
            </a:r>
            <a:endParaRPr lang="sl-SI" sz="2500" dirty="0" smtClean="0">
              <a:solidFill>
                <a:schemeClr val="bg1"/>
              </a:solidFill>
            </a:endParaRPr>
          </a:p>
          <a:p>
            <a:pPr algn="r"/>
            <a:endParaRPr lang="sl-SI" dirty="0"/>
          </a:p>
          <a:p>
            <a:pPr algn="r"/>
            <a:endParaRPr lang="sl-SI" dirty="0" smtClean="0"/>
          </a:p>
          <a:p>
            <a:pPr algn="r"/>
            <a:endParaRPr lang="sl-SI" dirty="0"/>
          </a:p>
        </p:txBody>
      </p:sp>
    </p:spTree>
    <p:extLst>
      <p:ext uri="{BB962C8B-B14F-4D97-AF65-F5344CB8AC3E}">
        <p14:creationId xmlns:p14="http://schemas.microsoft.com/office/powerpoint/2010/main" val="9426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SLOVENIA</a:t>
            </a:r>
            <a:endParaRPr lang="sl-SI" dirty="0"/>
          </a:p>
        </p:txBody>
      </p:sp>
      <p:sp>
        <p:nvSpPr>
          <p:cNvPr id="3" name="Označba mesta vsebine 2"/>
          <p:cNvSpPr>
            <a:spLocks noGrp="1"/>
          </p:cNvSpPr>
          <p:nvPr>
            <p:ph idx="1"/>
          </p:nvPr>
        </p:nvSpPr>
        <p:spPr>
          <a:xfrm>
            <a:off x="838199" y="1588848"/>
            <a:ext cx="10515600" cy="4351338"/>
          </a:xfrm>
        </p:spPr>
        <p:txBody>
          <a:bodyPr/>
          <a:lstStyle/>
          <a:p>
            <a:r>
              <a:rPr lang="sl-SI" sz="2400" dirty="0" smtClean="0"/>
              <a:t>Republic </a:t>
            </a:r>
            <a:r>
              <a:rPr lang="sl-SI" sz="2400" dirty="0" smtClean="0"/>
              <a:t>of </a:t>
            </a:r>
            <a:r>
              <a:rPr lang="sl-SI" sz="2400" dirty="0" smtClean="0"/>
              <a:t>Slovenia </a:t>
            </a:r>
            <a:r>
              <a:rPr lang="en-US" sz="2400" dirty="0"/>
              <a:t>is a nation state located in </a:t>
            </a:r>
            <a:r>
              <a:rPr lang="sl-SI" sz="2400" dirty="0" err="1" smtClean="0"/>
              <a:t>the</a:t>
            </a:r>
            <a:r>
              <a:rPr lang="en-US" sz="2400" dirty="0"/>
              <a:t> </a:t>
            </a:r>
            <a:r>
              <a:rPr lang="en-US" sz="2400" dirty="0" smtClean="0"/>
              <a:t>Central</a:t>
            </a:r>
            <a:r>
              <a:rPr lang="sl-SI" sz="2400" dirty="0" smtClean="0"/>
              <a:t> </a:t>
            </a:r>
            <a:r>
              <a:rPr lang="sl-SI" sz="2400" dirty="0" err="1" smtClean="0"/>
              <a:t>Europe</a:t>
            </a:r>
            <a:r>
              <a:rPr lang="en-US" sz="2400" dirty="0" smtClean="0"/>
              <a:t>.</a:t>
            </a:r>
            <a:endParaRPr lang="sl-SI" sz="2400" dirty="0" smtClean="0"/>
          </a:p>
          <a:p>
            <a:r>
              <a:rPr lang="en-US" sz="2400" dirty="0" smtClean="0"/>
              <a:t>It is bordered by Italy </a:t>
            </a:r>
            <a:r>
              <a:rPr lang="en-US" sz="2400" dirty="0" smtClean="0"/>
              <a:t>to </a:t>
            </a:r>
            <a:r>
              <a:rPr lang="en-US" sz="2400" dirty="0" smtClean="0"/>
              <a:t>the west, Austria </a:t>
            </a:r>
            <a:r>
              <a:rPr lang="en-US" sz="2400" dirty="0" smtClean="0"/>
              <a:t>to </a:t>
            </a:r>
            <a:r>
              <a:rPr lang="en-US" sz="2400" dirty="0" smtClean="0"/>
              <a:t>the north, Hungary </a:t>
            </a:r>
            <a:r>
              <a:rPr lang="en-US" sz="2400" dirty="0" smtClean="0"/>
              <a:t>to </a:t>
            </a:r>
            <a:r>
              <a:rPr lang="en-US" sz="2400" dirty="0" smtClean="0"/>
              <a:t>the northeast, Croatia </a:t>
            </a:r>
            <a:r>
              <a:rPr lang="en-US" sz="2400" dirty="0" smtClean="0"/>
              <a:t>to the </a:t>
            </a:r>
            <a:r>
              <a:rPr lang="en-US" sz="2400" dirty="0" smtClean="0"/>
              <a:t>south and </a:t>
            </a:r>
            <a:r>
              <a:rPr lang="en-US" sz="2400" dirty="0" smtClean="0"/>
              <a:t>southeast</a:t>
            </a:r>
            <a:r>
              <a:rPr lang="sl-SI" sz="2400" dirty="0" smtClean="0"/>
              <a:t>,</a:t>
            </a:r>
            <a:r>
              <a:rPr lang="en-US" sz="2400" dirty="0" smtClean="0"/>
              <a:t> </a:t>
            </a:r>
            <a:r>
              <a:rPr lang="en-US" sz="2400" dirty="0" smtClean="0"/>
              <a:t>and the Adriatic Sea </a:t>
            </a:r>
            <a:r>
              <a:rPr lang="en-US" sz="2400" dirty="0" smtClean="0"/>
              <a:t>to </a:t>
            </a:r>
            <a:r>
              <a:rPr lang="en-US" sz="2400" dirty="0" smtClean="0"/>
              <a:t>the southwest.</a:t>
            </a:r>
            <a:endParaRPr lang="sl-SI" sz="2400" dirty="0" smtClean="0"/>
          </a:p>
          <a:p>
            <a:r>
              <a:rPr lang="sl-SI" sz="2400" dirty="0" smtClean="0"/>
              <a:t>Population: 2.065.895</a:t>
            </a:r>
            <a:r>
              <a:rPr lang="sl-SI" sz="2400" dirty="0"/>
              <a:t> </a:t>
            </a:r>
            <a:r>
              <a:rPr lang="sl-SI" sz="2400" dirty="0" smtClean="0"/>
              <a:t>(2017).</a:t>
            </a:r>
          </a:p>
          <a:p>
            <a:endParaRPr lang="sl-SI" dirty="0"/>
          </a:p>
        </p:txBody>
      </p:sp>
      <p:pic>
        <p:nvPicPr>
          <p:cNvPr id="7" name="Slika 6"/>
          <p:cNvPicPr>
            <a:picLocks noChangeAspect="1"/>
          </p:cNvPicPr>
          <p:nvPr/>
        </p:nvPicPr>
        <p:blipFill>
          <a:blip r:embed="rId2"/>
          <a:stretch>
            <a:fillRect/>
          </a:stretch>
        </p:blipFill>
        <p:spPr>
          <a:xfrm>
            <a:off x="10669944" y="189541"/>
            <a:ext cx="816987" cy="1045744"/>
          </a:xfrm>
          <a:prstGeom prst="rect">
            <a:avLst/>
          </a:prstGeom>
        </p:spPr>
      </p:pic>
      <p:pic>
        <p:nvPicPr>
          <p:cNvPr id="5" name="Slika 4"/>
          <p:cNvPicPr>
            <a:picLocks noChangeAspect="1"/>
          </p:cNvPicPr>
          <p:nvPr/>
        </p:nvPicPr>
        <p:blipFill>
          <a:blip r:embed="rId3"/>
          <a:stretch>
            <a:fillRect/>
          </a:stretch>
        </p:blipFill>
        <p:spPr>
          <a:xfrm>
            <a:off x="5907444" y="3411604"/>
            <a:ext cx="4762500" cy="2838450"/>
          </a:xfrm>
          <a:prstGeom prst="rect">
            <a:avLst/>
          </a:prstGeom>
        </p:spPr>
      </p:pic>
      <p:pic>
        <p:nvPicPr>
          <p:cNvPr id="6" name="Slika 5"/>
          <p:cNvPicPr>
            <a:picLocks noChangeAspect="1"/>
          </p:cNvPicPr>
          <p:nvPr/>
        </p:nvPicPr>
        <p:blipFill>
          <a:blip r:embed="rId4"/>
          <a:stretch>
            <a:fillRect/>
          </a:stretch>
        </p:blipFill>
        <p:spPr>
          <a:xfrm>
            <a:off x="505483" y="1379685"/>
            <a:ext cx="11181033" cy="30483"/>
          </a:xfrm>
          <a:prstGeom prst="rect">
            <a:avLst/>
          </a:prstGeom>
        </p:spPr>
      </p:pic>
      <p:pic>
        <p:nvPicPr>
          <p:cNvPr id="1026" name="Picture 2" descr="Rezultat iskanja slik za slovenija zasta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68699"/>
            <a:ext cx="4508306" cy="275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32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
            </a:r>
            <a:br>
              <a:rPr lang="sl-SI" dirty="0" smtClean="0"/>
            </a:br>
            <a:r>
              <a:rPr lang="sl-SI" dirty="0" smtClean="0"/>
              <a:t>LJUBLJANA</a:t>
            </a:r>
            <a:br>
              <a:rPr lang="sl-SI" dirty="0" smtClean="0"/>
            </a:br>
            <a:endParaRPr lang="sl-SI" dirty="0"/>
          </a:p>
        </p:txBody>
      </p:sp>
      <p:sp>
        <p:nvSpPr>
          <p:cNvPr id="3" name="Označba mesta vsebine 2"/>
          <p:cNvSpPr>
            <a:spLocks noGrp="1"/>
          </p:cNvSpPr>
          <p:nvPr>
            <p:ph idx="1"/>
          </p:nvPr>
        </p:nvSpPr>
        <p:spPr/>
        <p:txBody>
          <a:bodyPr/>
          <a:lstStyle/>
          <a:p>
            <a:r>
              <a:rPr lang="sl-SI" sz="2400" dirty="0" smtClean="0"/>
              <a:t>Ljubljana </a:t>
            </a:r>
            <a:r>
              <a:rPr lang="en-US" sz="2400" dirty="0" smtClean="0"/>
              <a:t>is the capital and largest city of Slovenia</a:t>
            </a:r>
            <a:r>
              <a:rPr lang="sl-SI" sz="2400" dirty="0" smtClean="0"/>
              <a:t>.</a:t>
            </a:r>
          </a:p>
          <a:p>
            <a:r>
              <a:rPr lang="en-US" sz="2400" dirty="0" smtClean="0"/>
              <a:t>It has been the cultural, educational, economic, political, and administrative center of independent Slovenia since 1991. Its central geographic location within Slovenia, transport connections, concentration of industry, scientific and research institutions, and cultural tradition are contributing factors to its leading position.</a:t>
            </a:r>
            <a:endParaRPr lang="sl-SI" sz="2400" dirty="0" smtClean="0"/>
          </a:p>
          <a:p>
            <a:r>
              <a:rPr lang="sl-SI" sz="2400" dirty="0" smtClean="0"/>
              <a:t>Population: 279.756 (2016)</a:t>
            </a:r>
          </a:p>
          <a:p>
            <a:endParaRPr lang="sl-SI" dirty="0"/>
          </a:p>
        </p:txBody>
      </p:sp>
      <p:pic>
        <p:nvPicPr>
          <p:cNvPr id="5" name="Slika 4"/>
          <p:cNvPicPr>
            <a:picLocks noChangeAspect="1"/>
          </p:cNvPicPr>
          <p:nvPr/>
        </p:nvPicPr>
        <p:blipFill>
          <a:blip r:embed="rId2"/>
          <a:stretch>
            <a:fillRect/>
          </a:stretch>
        </p:blipFill>
        <p:spPr>
          <a:xfrm>
            <a:off x="10514045" y="236501"/>
            <a:ext cx="839755" cy="1041296"/>
          </a:xfrm>
          <a:prstGeom prst="rect">
            <a:avLst/>
          </a:prstGeom>
        </p:spPr>
      </p:pic>
      <p:pic>
        <p:nvPicPr>
          <p:cNvPr id="6" name="Slika 5"/>
          <p:cNvPicPr>
            <a:picLocks noChangeAspect="1"/>
          </p:cNvPicPr>
          <p:nvPr/>
        </p:nvPicPr>
        <p:blipFill>
          <a:blip r:embed="rId3"/>
          <a:stretch>
            <a:fillRect/>
          </a:stretch>
        </p:blipFill>
        <p:spPr>
          <a:xfrm>
            <a:off x="880694" y="4331021"/>
            <a:ext cx="5336603" cy="2135093"/>
          </a:xfrm>
          <a:prstGeom prst="rect">
            <a:avLst/>
          </a:prstGeom>
        </p:spPr>
      </p:pic>
      <p:pic>
        <p:nvPicPr>
          <p:cNvPr id="7" name="Slika 6"/>
          <p:cNvPicPr>
            <a:picLocks noChangeAspect="1"/>
          </p:cNvPicPr>
          <p:nvPr/>
        </p:nvPicPr>
        <p:blipFill>
          <a:blip r:embed="rId4"/>
          <a:stretch>
            <a:fillRect/>
          </a:stretch>
        </p:blipFill>
        <p:spPr>
          <a:xfrm>
            <a:off x="6928607" y="3799754"/>
            <a:ext cx="4181431" cy="2778328"/>
          </a:xfrm>
          <a:prstGeom prst="rect">
            <a:avLst/>
          </a:prstGeom>
        </p:spPr>
      </p:pic>
      <p:pic>
        <p:nvPicPr>
          <p:cNvPr id="8" name="Slika 7"/>
          <p:cNvPicPr>
            <a:picLocks noChangeAspect="1"/>
          </p:cNvPicPr>
          <p:nvPr/>
        </p:nvPicPr>
        <p:blipFill>
          <a:blip r:embed="rId5"/>
          <a:stretch>
            <a:fillRect/>
          </a:stretch>
        </p:blipFill>
        <p:spPr>
          <a:xfrm>
            <a:off x="626781" y="1469001"/>
            <a:ext cx="11181033" cy="30483"/>
          </a:xfrm>
          <a:prstGeom prst="rect">
            <a:avLst/>
          </a:prstGeom>
        </p:spPr>
      </p:pic>
    </p:spTree>
    <p:extLst>
      <p:ext uri="{BB962C8B-B14F-4D97-AF65-F5344CB8AC3E}">
        <p14:creationId xmlns:p14="http://schemas.microsoft.com/office/powerpoint/2010/main" val="108600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8" y="178512"/>
            <a:ext cx="10515600" cy="1325563"/>
          </a:xfrm>
        </p:spPr>
        <p:txBody>
          <a:bodyPr/>
          <a:lstStyle/>
          <a:p>
            <a:r>
              <a:rPr lang="sl-SI" dirty="0" smtClean="0"/>
              <a:t>CULTURE - Slovenia</a:t>
            </a:r>
            <a:endParaRPr lang="sl-SI" dirty="0"/>
          </a:p>
        </p:txBody>
      </p:sp>
      <p:sp>
        <p:nvSpPr>
          <p:cNvPr id="3" name="Označba mesta vsebine 2"/>
          <p:cNvSpPr>
            <a:spLocks noGrp="1"/>
          </p:cNvSpPr>
          <p:nvPr>
            <p:ph idx="1"/>
          </p:nvPr>
        </p:nvSpPr>
        <p:spPr>
          <a:xfrm>
            <a:off x="838199" y="1410770"/>
            <a:ext cx="10515600" cy="4351338"/>
          </a:xfrm>
        </p:spPr>
        <p:txBody>
          <a:bodyPr>
            <a:normAutofit/>
          </a:bodyPr>
          <a:lstStyle/>
          <a:p>
            <a:r>
              <a:rPr lang="en-US" sz="2400" dirty="0" smtClean="0"/>
              <a:t>Slovenia has widespread built heritage, including 2</a:t>
            </a:r>
            <a:r>
              <a:rPr lang="sl-SI" sz="2400" dirty="0" smtClean="0"/>
              <a:t>.</a:t>
            </a:r>
            <a:r>
              <a:rPr lang="en-US" sz="2400" dirty="0" smtClean="0"/>
              <a:t>500 churches, 1</a:t>
            </a:r>
            <a:r>
              <a:rPr lang="sl-SI" sz="2400" dirty="0" smtClean="0"/>
              <a:t>.</a:t>
            </a:r>
            <a:r>
              <a:rPr lang="en-US" sz="2400" dirty="0" smtClean="0"/>
              <a:t>000 castles, ruins, and manor houses, farmhouses, and special structures to dry hay, called </a:t>
            </a:r>
            <a:r>
              <a:rPr lang="en-US" sz="2400" dirty="0" smtClean="0"/>
              <a:t>hayracks.</a:t>
            </a:r>
            <a:endParaRPr lang="sl-SI" sz="2400" dirty="0" smtClean="0"/>
          </a:p>
          <a:p>
            <a:r>
              <a:rPr lang="en-US" sz="2400" dirty="0" smtClean="0"/>
              <a:t>The most picturesque church is the medieval and Baroque building on Bled Island. The castle above the lake is a museum and restaurant with a view. Near Postojna there is an interesting fortress called the Predjama Castle, half hidden in a cave</a:t>
            </a:r>
            <a:r>
              <a:rPr lang="en-US" sz="2400" dirty="0" smtClean="0"/>
              <a:t>.</a:t>
            </a:r>
            <a:endParaRPr lang="sl-SI" sz="2400" dirty="0" smtClean="0"/>
          </a:p>
          <a:p>
            <a:r>
              <a:rPr lang="sl-SI" sz="2400" dirty="0" smtClean="0"/>
              <a:t>Triglav </a:t>
            </a:r>
            <a:r>
              <a:rPr lang="en-US" sz="2400" dirty="0" smtClean="0"/>
              <a:t>is </a:t>
            </a:r>
            <a:r>
              <a:rPr lang="en-US" sz="2400" dirty="0"/>
              <a:t>the highest mountain in Slovenia and the highest peak of the Julian Alps. </a:t>
            </a:r>
            <a:endParaRPr lang="sl-SI" sz="2400" dirty="0"/>
          </a:p>
        </p:txBody>
      </p:sp>
      <p:pic>
        <p:nvPicPr>
          <p:cNvPr id="4" name="Slika 3"/>
          <p:cNvPicPr>
            <a:picLocks noChangeAspect="1"/>
          </p:cNvPicPr>
          <p:nvPr/>
        </p:nvPicPr>
        <p:blipFill>
          <a:blip r:embed="rId2"/>
          <a:stretch>
            <a:fillRect/>
          </a:stretch>
        </p:blipFill>
        <p:spPr>
          <a:xfrm>
            <a:off x="3937518" y="4598654"/>
            <a:ext cx="2708564" cy="2024775"/>
          </a:xfrm>
          <a:prstGeom prst="rect">
            <a:avLst/>
          </a:prstGeom>
        </p:spPr>
      </p:pic>
      <p:pic>
        <p:nvPicPr>
          <p:cNvPr id="5" name="Slika 4"/>
          <p:cNvPicPr>
            <a:picLocks noChangeAspect="1"/>
          </p:cNvPicPr>
          <p:nvPr/>
        </p:nvPicPr>
        <p:blipFill>
          <a:blip r:embed="rId3"/>
          <a:stretch>
            <a:fillRect/>
          </a:stretch>
        </p:blipFill>
        <p:spPr>
          <a:xfrm>
            <a:off x="810208" y="4875510"/>
            <a:ext cx="2474892" cy="1624332"/>
          </a:xfrm>
          <a:prstGeom prst="rect">
            <a:avLst/>
          </a:prstGeom>
        </p:spPr>
      </p:pic>
      <p:pic>
        <p:nvPicPr>
          <p:cNvPr id="7" name="Slika 6"/>
          <p:cNvPicPr>
            <a:picLocks noChangeAspect="1"/>
          </p:cNvPicPr>
          <p:nvPr/>
        </p:nvPicPr>
        <p:blipFill>
          <a:blip r:embed="rId4"/>
          <a:stretch>
            <a:fillRect/>
          </a:stretch>
        </p:blipFill>
        <p:spPr>
          <a:xfrm>
            <a:off x="7298500" y="4598654"/>
            <a:ext cx="3521714" cy="1983899"/>
          </a:xfrm>
          <a:prstGeom prst="rect">
            <a:avLst/>
          </a:prstGeom>
        </p:spPr>
      </p:pic>
      <p:pic>
        <p:nvPicPr>
          <p:cNvPr id="8" name="Slika 7"/>
          <p:cNvPicPr>
            <a:picLocks noChangeAspect="1"/>
          </p:cNvPicPr>
          <p:nvPr/>
        </p:nvPicPr>
        <p:blipFill>
          <a:blip r:embed="rId5"/>
          <a:stretch>
            <a:fillRect/>
          </a:stretch>
        </p:blipFill>
        <p:spPr>
          <a:xfrm>
            <a:off x="505482" y="1183741"/>
            <a:ext cx="11181033" cy="30483"/>
          </a:xfrm>
          <a:prstGeom prst="rect">
            <a:avLst/>
          </a:prstGeom>
        </p:spPr>
      </p:pic>
    </p:spTree>
    <p:extLst>
      <p:ext uri="{BB962C8B-B14F-4D97-AF65-F5344CB8AC3E}">
        <p14:creationId xmlns:p14="http://schemas.microsoft.com/office/powerpoint/2010/main" val="283427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CULTURE - Ljubljana</a:t>
            </a:r>
            <a:endParaRPr lang="sl-SI" dirty="0"/>
          </a:p>
        </p:txBody>
      </p:sp>
      <p:sp>
        <p:nvSpPr>
          <p:cNvPr id="3" name="Označba mesta vsebine 2"/>
          <p:cNvSpPr>
            <a:spLocks noGrp="1"/>
          </p:cNvSpPr>
          <p:nvPr>
            <p:ph idx="1"/>
          </p:nvPr>
        </p:nvSpPr>
        <p:spPr>
          <a:xfrm>
            <a:off x="838200" y="1506317"/>
            <a:ext cx="10515600" cy="4351338"/>
          </a:xfrm>
        </p:spPr>
        <p:txBody>
          <a:bodyPr>
            <a:normAutofit/>
          </a:bodyPr>
          <a:lstStyle/>
          <a:p>
            <a:r>
              <a:rPr lang="en-US" sz="2400" dirty="0" smtClean="0"/>
              <a:t>Ljubljana has numerous art galleries and museums. The first purpose-built art gallery in Ljubljana was the </a:t>
            </a:r>
            <a:r>
              <a:rPr lang="en-US" sz="2400" dirty="0" err="1" smtClean="0"/>
              <a:t>Jakopič</a:t>
            </a:r>
            <a:r>
              <a:rPr lang="en-US" sz="2400" dirty="0" smtClean="0"/>
              <a:t> </a:t>
            </a:r>
            <a:r>
              <a:rPr lang="en-US" sz="2400" dirty="0" smtClean="0"/>
              <a:t>Pavilion, which was in the first half of the 20th century the central exhibition venue of Slovene artists.</a:t>
            </a:r>
            <a:endParaRPr lang="sl-SI" sz="2400" dirty="0" smtClean="0"/>
          </a:p>
          <a:p>
            <a:r>
              <a:rPr lang="en-US" sz="2400" dirty="0" smtClean="0"/>
              <a:t>The Slovenian Philharmonics is the central music institution in Ljubljana and Slovenia. It holds classical music concerts of domestic and foreign performers as well as educates youth.</a:t>
            </a:r>
            <a:endParaRPr lang="sl-SI" sz="2400" dirty="0" smtClean="0"/>
          </a:p>
          <a:p>
            <a:r>
              <a:rPr lang="en-US" sz="2400" dirty="0" smtClean="0"/>
              <a:t>A Ljubljana equivalent of the Copenhagen's Freetown Christiania, a self-proclaimed autonomous </a:t>
            </a:r>
            <a:r>
              <a:rPr lang="en-US" sz="2400" dirty="0" err="1" smtClean="0"/>
              <a:t>Metelkova</a:t>
            </a:r>
            <a:r>
              <a:rPr lang="en-US" sz="2400" dirty="0" smtClean="0"/>
              <a:t> neighbourhood, was set up in a former Austro-Hungarian barracks that were built in 1882 (completed in 1911).</a:t>
            </a:r>
            <a:endParaRPr lang="sl-SI" sz="2400" dirty="0"/>
          </a:p>
        </p:txBody>
      </p:sp>
      <p:pic>
        <p:nvPicPr>
          <p:cNvPr id="4" name="Slika 3"/>
          <p:cNvPicPr>
            <a:picLocks noChangeAspect="1"/>
          </p:cNvPicPr>
          <p:nvPr/>
        </p:nvPicPr>
        <p:blipFill>
          <a:blip r:embed="rId2"/>
          <a:stretch>
            <a:fillRect/>
          </a:stretch>
        </p:blipFill>
        <p:spPr>
          <a:xfrm>
            <a:off x="4082816" y="4814314"/>
            <a:ext cx="2260614" cy="1739735"/>
          </a:xfrm>
          <a:prstGeom prst="rect">
            <a:avLst/>
          </a:prstGeom>
        </p:spPr>
      </p:pic>
      <p:pic>
        <p:nvPicPr>
          <p:cNvPr id="5" name="Slika 4"/>
          <p:cNvPicPr>
            <a:picLocks noChangeAspect="1"/>
          </p:cNvPicPr>
          <p:nvPr/>
        </p:nvPicPr>
        <p:blipFill>
          <a:blip r:embed="rId3"/>
          <a:stretch>
            <a:fillRect/>
          </a:stretch>
        </p:blipFill>
        <p:spPr>
          <a:xfrm>
            <a:off x="9843245" y="4845982"/>
            <a:ext cx="1895066" cy="1740015"/>
          </a:xfrm>
          <a:prstGeom prst="rect">
            <a:avLst/>
          </a:prstGeom>
        </p:spPr>
      </p:pic>
      <p:pic>
        <p:nvPicPr>
          <p:cNvPr id="6" name="Slika 5"/>
          <p:cNvPicPr>
            <a:picLocks noChangeAspect="1"/>
          </p:cNvPicPr>
          <p:nvPr/>
        </p:nvPicPr>
        <p:blipFill>
          <a:blip r:embed="rId4"/>
          <a:stretch>
            <a:fillRect/>
          </a:stretch>
        </p:blipFill>
        <p:spPr>
          <a:xfrm>
            <a:off x="6589938" y="4846262"/>
            <a:ext cx="3086627" cy="1739735"/>
          </a:xfrm>
          <a:prstGeom prst="rect">
            <a:avLst/>
          </a:prstGeom>
        </p:spPr>
      </p:pic>
      <p:pic>
        <p:nvPicPr>
          <p:cNvPr id="7" name="Slika 6"/>
          <p:cNvPicPr>
            <a:picLocks noChangeAspect="1"/>
          </p:cNvPicPr>
          <p:nvPr/>
        </p:nvPicPr>
        <p:blipFill>
          <a:blip r:embed="rId5"/>
          <a:stretch>
            <a:fillRect/>
          </a:stretch>
        </p:blipFill>
        <p:spPr>
          <a:xfrm>
            <a:off x="1333886" y="4845982"/>
            <a:ext cx="2253245" cy="1744955"/>
          </a:xfrm>
          <a:prstGeom prst="rect">
            <a:avLst/>
          </a:prstGeom>
        </p:spPr>
      </p:pic>
      <p:cxnSp>
        <p:nvCxnSpPr>
          <p:cNvPr id="10" name="Raven povezovalnik 9"/>
          <p:cNvCxnSpPr/>
          <p:nvPr/>
        </p:nvCxnSpPr>
        <p:spPr>
          <a:xfrm>
            <a:off x="578498" y="1334278"/>
            <a:ext cx="11159813" cy="0"/>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07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CITYSCAPE</a:t>
            </a:r>
            <a:endParaRPr lang="sl-SI" dirty="0"/>
          </a:p>
        </p:txBody>
      </p:sp>
      <p:sp>
        <p:nvSpPr>
          <p:cNvPr id="3" name="Označba mesta vsebine 2"/>
          <p:cNvSpPr>
            <a:spLocks noGrp="1"/>
          </p:cNvSpPr>
          <p:nvPr>
            <p:ph idx="1"/>
          </p:nvPr>
        </p:nvSpPr>
        <p:spPr>
          <a:xfrm>
            <a:off x="838200" y="1421864"/>
            <a:ext cx="10515600" cy="4351338"/>
          </a:xfrm>
        </p:spPr>
        <p:txBody>
          <a:bodyPr>
            <a:normAutofit/>
          </a:bodyPr>
          <a:lstStyle/>
          <a:p>
            <a:r>
              <a:rPr lang="en-US" sz="2100" dirty="0" smtClean="0"/>
              <a:t>The city's architecture is a mix of styles. Despite the appearance of large buildings, especially at the city's edge, Ljubljana's historic center remains intact. Although the oldest architecture has been preserved from the Roman period, Ljubljana's downtown got its outline in the Middle Ages.</a:t>
            </a:r>
            <a:endParaRPr lang="sl-SI" sz="2100" dirty="0" smtClean="0"/>
          </a:p>
          <a:p>
            <a:r>
              <a:rPr lang="en-US" sz="2100" dirty="0" smtClean="0"/>
              <a:t>Large sectors built in the inter-war period often include a personal touch by the architects </a:t>
            </a:r>
            <a:r>
              <a:rPr lang="en-US" sz="2100" dirty="0" err="1" smtClean="0"/>
              <a:t>Jože</a:t>
            </a:r>
            <a:r>
              <a:rPr lang="en-US" sz="2100" dirty="0" smtClean="0"/>
              <a:t> </a:t>
            </a:r>
            <a:r>
              <a:rPr lang="en-US" sz="2100" dirty="0" err="1" smtClean="0"/>
              <a:t>Plečnik</a:t>
            </a:r>
            <a:r>
              <a:rPr lang="en-US" sz="2100" dirty="0" smtClean="0"/>
              <a:t> and Ivan </a:t>
            </a:r>
            <a:r>
              <a:rPr lang="en-US" sz="2100" dirty="0" err="1" smtClean="0"/>
              <a:t>Vurnik</a:t>
            </a:r>
            <a:r>
              <a:rPr lang="en-US" sz="2100" dirty="0" smtClean="0"/>
              <a:t>.</a:t>
            </a:r>
            <a:r>
              <a:rPr lang="sl-SI" sz="2100" dirty="0" smtClean="0"/>
              <a:t> </a:t>
            </a:r>
            <a:r>
              <a:rPr lang="en-US" sz="2100" dirty="0" smtClean="0"/>
              <a:t>In the second half of the 20th century, parts of Ljubljana were redesigned by </a:t>
            </a:r>
            <a:r>
              <a:rPr lang="en-US" sz="2100" dirty="0" err="1" smtClean="0"/>
              <a:t>Edvard</a:t>
            </a:r>
            <a:r>
              <a:rPr lang="en-US" sz="2100" dirty="0" smtClean="0"/>
              <a:t> </a:t>
            </a:r>
            <a:r>
              <a:rPr lang="en-US" sz="2100" dirty="0" err="1" smtClean="0"/>
              <a:t>Ravnikar</a:t>
            </a:r>
            <a:r>
              <a:rPr lang="en-US" sz="2100" dirty="0" smtClean="0"/>
              <a:t>.</a:t>
            </a:r>
            <a:endParaRPr lang="sl-SI" sz="2100" dirty="0" smtClean="0"/>
          </a:p>
          <a:p>
            <a:r>
              <a:rPr lang="sl-SI" sz="2100" dirty="0" smtClean="0"/>
              <a:t>Ljubljana </a:t>
            </a:r>
            <a:r>
              <a:rPr lang="sl-SI" sz="2100" dirty="0" smtClean="0"/>
              <a:t>castle</a:t>
            </a:r>
            <a:r>
              <a:rPr lang="en-US" sz="2100" dirty="0"/>
              <a:t> is a medieval castle with Romanesque, Gothic, and Renaissance architectural elements, located on the summit of Castle Hill, which dominates the city center</a:t>
            </a:r>
            <a:r>
              <a:rPr lang="en-US" sz="2100" dirty="0" smtClean="0"/>
              <a:t>.</a:t>
            </a:r>
            <a:endParaRPr lang="sl-SI" sz="2100" dirty="0" smtClean="0"/>
          </a:p>
          <a:p>
            <a:r>
              <a:rPr lang="sl-SI" sz="2100" dirty="0" smtClean="0"/>
              <a:t>Skyscraper </a:t>
            </a:r>
            <a:r>
              <a:rPr lang="en-US" sz="2100" dirty="0" smtClean="0"/>
              <a:t>is </a:t>
            </a:r>
            <a:r>
              <a:rPr lang="en-US" sz="2100" dirty="0"/>
              <a:t>a thirteen-story building that rises to a height of 70.35 </a:t>
            </a:r>
            <a:r>
              <a:rPr lang="en-US" sz="2100" dirty="0" smtClean="0"/>
              <a:t>m</a:t>
            </a:r>
            <a:r>
              <a:rPr lang="sl-SI" sz="2100" dirty="0" smtClean="0"/>
              <a:t>.</a:t>
            </a:r>
            <a:endParaRPr lang="sl-SI" sz="2100" dirty="0"/>
          </a:p>
        </p:txBody>
      </p:sp>
      <p:pic>
        <p:nvPicPr>
          <p:cNvPr id="4" name="Slika 3"/>
          <p:cNvPicPr>
            <a:picLocks noChangeAspect="1"/>
          </p:cNvPicPr>
          <p:nvPr/>
        </p:nvPicPr>
        <p:blipFill>
          <a:blip r:embed="rId2"/>
          <a:stretch>
            <a:fillRect/>
          </a:stretch>
        </p:blipFill>
        <p:spPr>
          <a:xfrm>
            <a:off x="745712" y="4882613"/>
            <a:ext cx="1187450" cy="1781175"/>
          </a:xfrm>
          <a:prstGeom prst="rect">
            <a:avLst/>
          </a:prstGeom>
        </p:spPr>
      </p:pic>
      <p:pic>
        <p:nvPicPr>
          <p:cNvPr id="5" name="Slika 4"/>
          <p:cNvPicPr>
            <a:picLocks noChangeAspect="1"/>
          </p:cNvPicPr>
          <p:nvPr/>
        </p:nvPicPr>
        <p:blipFill>
          <a:blip r:embed="rId3"/>
          <a:stretch>
            <a:fillRect/>
          </a:stretch>
        </p:blipFill>
        <p:spPr>
          <a:xfrm>
            <a:off x="2475448" y="4882613"/>
            <a:ext cx="2562225" cy="1781175"/>
          </a:xfrm>
          <a:prstGeom prst="rect">
            <a:avLst/>
          </a:prstGeom>
        </p:spPr>
      </p:pic>
      <p:pic>
        <p:nvPicPr>
          <p:cNvPr id="6" name="Slika 5"/>
          <p:cNvPicPr>
            <a:picLocks noChangeAspect="1"/>
          </p:cNvPicPr>
          <p:nvPr/>
        </p:nvPicPr>
        <p:blipFill>
          <a:blip r:embed="rId4"/>
          <a:stretch>
            <a:fillRect/>
          </a:stretch>
        </p:blipFill>
        <p:spPr>
          <a:xfrm>
            <a:off x="5579959" y="4877728"/>
            <a:ext cx="2685803" cy="1786060"/>
          </a:xfrm>
          <a:prstGeom prst="rect">
            <a:avLst/>
          </a:prstGeom>
        </p:spPr>
      </p:pic>
      <p:pic>
        <p:nvPicPr>
          <p:cNvPr id="7" name="Slika 6"/>
          <p:cNvPicPr>
            <a:picLocks noChangeAspect="1"/>
          </p:cNvPicPr>
          <p:nvPr/>
        </p:nvPicPr>
        <p:blipFill>
          <a:blip r:embed="rId5"/>
          <a:stretch>
            <a:fillRect/>
          </a:stretch>
        </p:blipFill>
        <p:spPr>
          <a:xfrm>
            <a:off x="8808048" y="4877728"/>
            <a:ext cx="2527919" cy="1788622"/>
          </a:xfrm>
          <a:prstGeom prst="rect">
            <a:avLst/>
          </a:prstGeom>
        </p:spPr>
      </p:pic>
      <p:pic>
        <p:nvPicPr>
          <p:cNvPr id="8" name="Slika 7"/>
          <p:cNvPicPr>
            <a:picLocks noChangeAspect="1"/>
          </p:cNvPicPr>
          <p:nvPr/>
        </p:nvPicPr>
        <p:blipFill>
          <a:blip r:embed="rId6"/>
          <a:stretch>
            <a:fillRect/>
          </a:stretch>
        </p:blipFill>
        <p:spPr>
          <a:xfrm>
            <a:off x="505483" y="1323701"/>
            <a:ext cx="11181033" cy="30483"/>
          </a:xfrm>
          <a:prstGeom prst="rect">
            <a:avLst/>
          </a:prstGeom>
        </p:spPr>
      </p:pic>
    </p:spTree>
    <p:extLst>
      <p:ext uri="{BB962C8B-B14F-4D97-AF65-F5344CB8AC3E}">
        <p14:creationId xmlns:p14="http://schemas.microsoft.com/office/powerpoint/2010/main" val="4129666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ECONOMY</a:t>
            </a:r>
            <a:endParaRPr lang="sl-SI" dirty="0"/>
          </a:p>
        </p:txBody>
      </p:sp>
      <p:sp>
        <p:nvSpPr>
          <p:cNvPr id="3" name="Označba mesta vsebine 2"/>
          <p:cNvSpPr>
            <a:spLocks noGrp="1"/>
          </p:cNvSpPr>
          <p:nvPr>
            <p:ph idx="1"/>
          </p:nvPr>
        </p:nvSpPr>
        <p:spPr>
          <a:xfrm>
            <a:off x="838200" y="1611020"/>
            <a:ext cx="10515600" cy="4351338"/>
          </a:xfrm>
        </p:spPr>
        <p:txBody>
          <a:bodyPr>
            <a:normAutofit fontScale="25000" lnSpcReduction="20000"/>
          </a:bodyPr>
          <a:lstStyle/>
          <a:p>
            <a:r>
              <a:rPr lang="en-US" sz="9600" dirty="0" smtClean="0"/>
              <a:t>Industry remains the most important employer, notably in the pharmaceuticals, petrochemicals and food processing.</a:t>
            </a:r>
            <a:r>
              <a:rPr lang="sl-SI" sz="9600" dirty="0" smtClean="0"/>
              <a:t> </a:t>
            </a:r>
            <a:r>
              <a:rPr lang="en-US" sz="9600" dirty="0" smtClean="0"/>
              <a:t>Other fields include banking, finance, transport, construction, skilled trades and services and tourism. The public sector provides jobs in education, culture, health care and local administration.</a:t>
            </a:r>
            <a:endParaRPr lang="sl-SI" sz="9600" dirty="0" smtClean="0"/>
          </a:p>
          <a:p>
            <a:pPr marL="0" indent="0">
              <a:buNone/>
            </a:pPr>
            <a:endParaRPr lang="sl-SI" sz="9600" dirty="0"/>
          </a:p>
          <a:p>
            <a:pPr marL="0" indent="0">
              <a:buNone/>
            </a:pPr>
            <a:endParaRPr lang="sl-SI" sz="9600" dirty="0" smtClean="0"/>
          </a:p>
          <a:p>
            <a:pPr marL="0" indent="0">
              <a:buNone/>
            </a:pPr>
            <a:endParaRPr lang="sl-SI" sz="9600" dirty="0"/>
          </a:p>
          <a:p>
            <a:pPr marL="0" indent="0">
              <a:buNone/>
            </a:pPr>
            <a:endParaRPr lang="sl-SI" sz="9600" dirty="0" smtClean="0"/>
          </a:p>
          <a:p>
            <a:pPr marL="0" indent="0">
              <a:buNone/>
            </a:pPr>
            <a:endParaRPr lang="sl-SI" sz="9600" dirty="0"/>
          </a:p>
          <a:p>
            <a:pPr marL="0" indent="0">
              <a:buNone/>
            </a:pPr>
            <a:endParaRPr lang="sl-SI" sz="9600" dirty="0" smtClean="0"/>
          </a:p>
          <a:p>
            <a:pPr marL="0" indent="0">
              <a:buNone/>
            </a:pPr>
            <a:endParaRPr lang="sl-SI" sz="9600" dirty="0"/>
          </a:p>
          <a:p>
            <a:r>
              <a:rPr lang="en-US" sz="9600" dirty="0" smtClean="0"/>
              <a:t>BTC </a:t>
            </a:r>
            <a:r>
              <a:rPr lang="en-US" sz="9600" dirty="0" smtClean="0"/>
              <a:t>City is the largest shopping mall, sports, entertainment and business area in </a:t>
            </a:r>
            <a:r>
              <a:rPr lang="en-US" sz="9600" dirty="0" smtClean="0"/>
              <a:t>Ljubljana</a:t>
            </a:r>
            <a:r>
              <a:rPr lang="sl-SI" sz="9600" dirty="0" smtClean="0"/>
              <a:t>.</a:t>
            </a:r>
            <a:endParaRPr lang="sl-SI" sz="9600" dirty="0" smtClean="0"/>
          </a:p>
          <a:p>
            <a:endParaRPr lang="sl-SI" dirty="0"/>
          </a:p>
        </p:txBody>
      </p:sp>
      <p:pic>
        <p:nvPicPr>
          <p:cNvPr id="5" name="Slika 4"/>
          <p:cNvPicPr>
            <a:picLocks noChangeAspect="1"/>
          </p:cNvPicPr>
          <p:nvPr/>
        </p:nvPicPr>
        <p:blipFill rotWithShape="1">
          <a:blip r:embed="rId2"/>
          <a:srcRect b="28242"/>
          <a:stretch/>
        </p:blipFill>
        <p:spPr>
          <a:xfrm>
            <a:off x="978158" y="2767149"/>
            <a:ext cx="5135336" cy="2455006"/>
          </a:xfrm>
          <a:prstGeom prst="rect">
            <a:avLst/>
          </a:prstGeom>
        </p:spPr>
      </p:pic>
      <p:pic>
        <p:nvPicPr>
          <p:cNvPr id="6" name="Slika 5"/>
          <p:cNvPicPr>
            <a:picLocks noChangeAspect="1"/>
          </p:cNvPicPr>
          <p:nvPr/>
        </p:nvPicPr>
        <p:blipFill rotWithShape="1">
          <a:blip r:embed="rId3"/>
          <a:srcRect b="31922"/>
          <a:stretch/>
        </p:blipFill>
        <p:spPr>
          <a:xfrm>
            <a:off x="6287589" y="2804045"/>
            <a:ext cx="5240306" cy="2381214"/>
          </a:xfrm>
          <a:prstGeom prst="rect">
            <a:avLst/>
          </a:prstGeom>
        </p:spPr>
      </p:pic>
      <p:pic>
        <p:nvPicPr>
          <p:cNvPr id="7" name="Slika 6"/>
          <p:cNvPicPr>
            <a:picLocks noChangeAspect="1"/>
          </p:cNvPicPr>
          <p:nvPr/>
        </p:nvPicPr>
        <p:blipFill>
          <a:blip r:embed="rId4"/>
          <a:stretch>
            <a:fillRect/>
          </a:stretch>
        </p:blipFill>
        <p:spPr>
          <a:xfrm>
            <a:off x="346862" y="1325525"/>
            <a:ext cx="11181033" cy="30483"/>
          </a:xfrm>
          <a:prstGeom prst="rect">
            <a:avLst/>
          </a:prstGeom>
        </p:spPr>
      </p:pic>
    </p:spTree>
    <p:extLst>
      <p:ext uri="{BB962C8B-B14F-4D97-AF65-F5344CB8AC3E}">
        <p14:creationId xmlns:p14="http://schemas.microsoft.com/office/powerpoint/2010/main" val="246729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050" name="Picture 2" descr="Rezultat iskanja slik za thank you for your attention 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 b="32365"/>
          <a:stretch/>
        </p:blipFill>
        <p:spPr bwMode="auto">
          <a:xfrm>
            <a:off x="5506227" y="365740"/>
            <a:ext cx="5116355" cy="247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6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455</Words>
  <Application>Microsoft Office PowerPoint</Application>
  <PresentationFormat>Širokozaslonsko</PresentationFormat>
  <Paragraphs>39</Paragraphs>
  <Slides>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8</vt:i4>
      </vt:variant>
    </vt:vector>
  </HeadingPairs>
  <TitlesOfParts>
    <vt:vector size="13" baseType="lpstr">
      <vt:lpstr>Arial</vt:lpstr>
      <vt:lpstr>Baskerville Old Face</vt:lpstr>
      <vt:lpstr>Calibri</vt:lpstr>
      <vt:lpstr>Calibri Light</vt:lpstr>
      <vt:lpstr>Officeova tema</vt:lpstr>
      <vt:lpstr>LJUBLJANA SLOVENIA</vt:lpstr>
      <vt:lpstr>SLOVENIA</vt:lpstr>
      <vt:lpstr> LJUBLJANA </vt:lpstr>
      <vt:lpstr>CULTURE - Slovenia</vt:lpstr>
      <vt:lpstr>CULTURE - Ljubljana</vt:lpstr>
      <vt:lpstr>CITYSCAPE</vt:lpstr>
      <vt:lpstr>ECONOMY</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LJUBLJANA-SLOVENIA</dc:title>
  <dc:creator>Uporabnik sistema Windows</dc:creator>
  <cp:lastModifiedBy>Uporabnik sistema Windows</cp:lastModifiedBy>
  <cp:revision>15</cp:revision>
  <dcterms:created xsi:type="dcterms:W3CDTF">2017-11-06T11:56:18Z</dcterms:created>
  <dcterms:modified xsi:type="dcterms:W3CDTF">2017-11-10T12:16:04Z</dcterms:modified>
</cp:coreProperties>
</file>