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ca-ES"/>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ca-ES"/>
          </a:p>
        </p:txBody>
      </p:sp>
      <p:sp>
        <p:nvSpPr>
          <p:cNvPr id="4" name="Contenidor de data 3"/>
          <p:cNvSpPr>
            <a:spLocks noGrp="1"/>
          </p:cNvSpPr>
          <p:nvPr>
            <p:ph type="dt" sz="half" idx="10"/>
          </p:nvPr>
        </p:nvSpPr>
        <p:spPr/>
        <p:txBody>
          <a:bodyPr/>
          <a:lstStyle/>
          <a:p>
            <a:fld id="{4146CE12-D370-49F4-BDBE-64DB60542B29}" type="datetimeFigureOut">
              <a:rPr lang="ca-ES" smtClean="0"/>
              <a:t>12/12/2017</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CE8D895-0809-4CD1-8BDD-38CC508A9895}" type="slidenum">
              <a:rPr lang="ca-ES" smtClean="0"/>
              <a:t>‹#›</a:t>
            </a:fld>
            <a:endParaRPr lang="ca-ES"/>
          </a:p>
        </p:txBody>
      </p:sp>
    </p:spTree>
    <p:extLst>
      <p:ext uri="{BB962C8B-B14F-4D97-AF65-F5344CB8AC3E}">
        <p14:creationId xmlns:p14="http://schemas.microsoft.com/office/powerpoint/2010/main" val="2007866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4146CE12-D370-49F4-BDBE-64DB60542B29}" type="datetimeFigureOut">
              <a:rPr lang="ca-ES" smtClean="0"/>
              <a:t>12/12/2017</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CE8D895-0809-4CD1-8BDD-38CC508A9895}" type="slidenum">
              <a:rPr lang="ca-ES" smtClean="0"/>
              <a:t>‹#›</a:t>
            </a:fld>
            <a:endParaRPr lang="ca-ES"/>
          </a:p>
        </p:txBody>
      </p:sp>
    </p:spTree>
    <p:extLst>
      <p:ext uri="{BB962C8B-B14F-4D97-AF65-F5344CB8AC3E}">
        <p14:creationId xmlns:p14="http://schemas.microsoft.com/office/powerpoint/2010/main" val="154701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smtClean="0"/>
              <a:t>Feu clic aquí per editar l'estil</a:t>
            </a:r>
            <a:endParaRPr lang="ca-ES"/>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4146CE12-D370-49F4-BDBE-64DB60542B29}" type="datetimeFigureOut">
              <a:rPr lang="ca-ES" smtClean="0"/>
              <a:t>12/12/2017</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CE8D895-0809-4CD1-8BDD-38CC508A9895}" type="slidenum">
              <a:rPr lang="ca-ES" smtClean="0"/>
              <a:t>‹#›</a:t>
            </a:fld>
            <a:endParaRPr lang="ca-ES"/>
          </a:p>
        </p:txBody>
      </p:sp>
    </p:spTree>
    <p:extLst>
      <p:ext uri="{BB962C8B-B14F-4D97-AF65-F5344CB8AC3E}">
        <p14:creationId xmlns:p14="http://schemas.microsoft.com/office/powerpoint/2010/main" val="253753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4146CE12-D370-49F4-BDBE-64DB60542B29}" type="datetimeFigureOut">
              <a:rPr lang="ca-ES" smtClean="0"/>
              <a:t>12/12/2017</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CE8D895-0809-4CD1-8BDD-38CC508A9895}" type="slidenum">
              <a:rPr lang="ca-ES" smtClean="0"/>
              <a:t>‹#›</a:t>
            </a:fld>
            <a:endParaRPr lang="ca-ES"/>
          </a:p>
        </p:txBody>
      </p:sp>
    </p:spTree>
    <p:extLst>
      <p:ext uri="{BB962C8B-B14F-4D97-AF65-F5344CB8AC3E}">
        <p14:creationId xmlns:p14="http://schemas.microsoft.com/office/powerpoint/2010/main" val="2153276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ca-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Contenidor de data 3"/>
          <p:cNvSpPr>
            <a:spLocks noGrp="1"/>
          </p:cNvSpPr>
          <p:nvPr>
            <p:ph type="dt" sz="half" idx="10"/>
          </p:nvPr>
        </p:nvSpPr>
        <p:spPr/>
        <p:txBody>
          <a:bodyPr/>
          <a:lstStyle/>
          <a:p>
            <a:fld id="{4146CE12-D370-49F4-BDBE-64DB60542B29}" type="datetimeFigureOut">
              <a:rPr lang="ca-ES" smtClean="0"/>
              <a:t>12/12/2017</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CE8D895-0809-4CD1-8BDD-38CC508A9895}" type="slidenum">
              <a:rPr lang="ca-ES" smtClean="0"/>
              <a:t>‹#›</a:t>
            </a:fld>
            <a:endParaRPr lang="ca-ES"/>
          </a:p>
        </p:txBody>
      </p:sp>
    </p:spTree>
    <p:extLst>
      <p:ext uri="{BB962C8B-B14F-4D97-AF65-F5344CB8AC3E}">
        <p14:creationId xmlns:p14="http://schemas.microsoft.com/office/powerpoint/2010/main" val="405265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data 4"/>
          <p:cNvSpPr>
            <a:spLocks noGrp="1"/>
          </p:cNvSpPr>
          <p:nvPr>
            <p:ph type="dt" sz="half" idx="10"/>
          </p:nvPr>
        </p:nvSpPr>
        <p:spPr/>
        <p:txBody>
          <a:bodyPr/>
          <a:lstStyle/>
          <a:p>
            <a:fld id="{4146CE12-D370-49F4-BDBE-64DB60542B29}" type="datetimeFigureOut">
              <a:rPr lang="ca-ES" smtClean="0"/>
              <a:t>12/12/2017</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0CE8D895-0809-4CD1-8BDD-38CC508A9895}" type="slidenum">
              <a:rPr lang="ca-ES" smtClean="0"/>
              <a:t>‹#›</a:t>
            </a:fld>
            <a:endParaRPr lang="ca-ES"/>
          </a:p>
        </p:txBody>
      </p:sp>
    </p:spTree>
    <p:extLst>
      <p:ext uri="{BB962C8B-B14F-4D97-AF65-F5344CB8AC3E}">
        <p14:creationId xmlns:p14="http://schemas.microsoft.com/office/powerpoint/2010/main" val="205588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ca-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Contenidor de data 6"/>
          <p:cNvSpPr>
            <a:spLocks noGrp="1"/>
          </p:cNvSpPr>
          <p:nvPr>
            <p:ph type="dt" sz="half" idx="10"/>
          </p:nvPr>
        </p:nvSpPr>
        <p:spPr/>
        <p:txBody>
          <a:bodyPr/>
          <a:lstStyle/>
          <a:p>
            <a:fld id="{4146CE12-D370-49F4-BDBE-64DB60542B29}" type="datetimeFigureOut">
              <a:rPr lang="ca-ES" smtClean="0"/>
              <a:t>12/12/2017</a:t>
            </a:fld>
            <a:endParaRPr lang="ca-ES"/>
          </a:p>
        </p:txBody>
      </p:sp>
      <p:sp>
        <p:nvSpPr>
          <p:cNvPr id="8" name="Contenidor de peu de pàgina 7"/>
          <p:cNvSpPr>
            <a:spLocks noGrp="1"/>
          </p:cNvSpPr>
          <p:nvPr>
            <p:ph type="ftr" sz="quarter" idx="11"/>
          </p:nvPr>
        </p:nvSpPr>
        <p:spPr/>
        <p:txBody>
          <a:bodyPr/>
          <a:lstStyle/>
          <a:p>
            <a:endParaRPr lang="ca-ES"/>
          </a:p>
        </p:txBody>
      </p:sp>
      <p:sp>
        <p:nvSpPr>
          <p:cNvPr id="9" name="Contenidor de número de diapositiva 8"/>
          <p:cNvSpPr>
            <a:spLocks noGrp="1"/>
          </p:cNvSpPr>
          <p:nvPr>
            <p:ph type="sldNum" sz="quarter" idx="12"/>
          </p:nvPr>
        </p:nvSpPr>
        <p:spPr/>
        <p:txBody>
          <a:bodyPr/>
          <a:lstStyle/>
          <a:p>
            <a:fld id="{0CE8D895-0809-4CD1-8BDD-38CC508A9895}" type="slidenum">
              <a:rPr lang="ca-ES" smtClean="0"/>
              <a:t>‹#›</a:t>
            </a:fld>
            <a:endParaRPr lang="ca-ES"/>
          </a:p>
        </p:txBody>
      </p:sp>
    </p:spTree>
    <p:extLst>
      <p:ext uri="{BB962C8B-B14F-4D97-AF65-F5344CB8AC3E}">
        <p14:creationId xmlns:p14="http://schemas.microsoft.com/office/powerpoint/2010/main" val="241723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data 2"/>
          <p:cNvSpPr>
            <a:spLocks noGrp="1"/>
          </p:cNvSpPr>
          <p:nvPr>
            <p:ph type="dt" sz="half" idx="10"/>
          </p:nvPr>
        </p:nvSpPr>
        <p:spPr/>
        <p:txBody>
          <a:bodyPr/>
          <a:lstStyle/>
          <a:p>
            <a:fld id="{4146CE12-D370-49F4-BDBE-64DB60542B29}" type="datetimeFigureOut">
              <a:rPr lang="ca-ES" smtClean="0"/>
              <a:t>12/12/2017</a:t>
            </a:fld>
            <a:endParaRPr lang="ca-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0CE8D895-0809-4CD1-8BDD-38CC508A9895}" type="slidenum">
              <a:rPr lang="ca-ES" smtClean="0"/>
              <a:t>‹#›</a:t>
            </a:fld>
            <a:endParaRPr lang="ca-ES"/>
          </a:p>
        </p:txBody>
      </p:sp>
    </p:spTree>
    <p:extLst>
      <p:ext uri="{BB962C8B-B14F-4D97-AF65-F5344CB8AC3E}">
        <p14:creationId xmlns:p14="http://schemas.microsoft.com/office/powerpoint/2010/main" val="240300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4146CE12-D370-49F4-BDBE-64DB60542B29}" type="datetimeFigureOut">
              <a:rPr lang="ca-ES" smtClean="0"/>
              <a:t>12/12/2017</a:t>
            </a:fld>
            <a:endParaRPr lang="ca-ES"/>
          </a:p>
        </p:txBody>
      </p:sp>
      <p:sp>
        <p:nvSpPr>
          <p:cNvPr id="3" name="Contenidor de peu de pàgina 2"/>
          <p:cNvSpPr>
            <a:spLocks noGrp="1"/>
          </p:cNvSpPr>
          <p:nvPr>
            <p:ph type="ftr" sz="quarter" idx="11"/>
          </p:nvPr>
        </p:nvSpPr>
        <p:spPr/>
        <p:txBody>
          <a:bodyPr/>
          <a:lstStyle/>
          <a:p>
            <a:endParaRPr lang="ca-ES"/>
          </a:p>
        </p:txBody>
      </p:sp>
      <p:sp>
        <p:nvSpPr>
          <p:cNvPr id="4" name="Contenidor de número de diapositiva 3"/>
          <p:cNvSpPr>
            <a:spLocks noGrp="1"/>
          </p:cNvSpPr>
          <p:nvPr>
            <p:ph type="sldNum" sz="quarter" idx="12"/>
          </p:nvPr>
        </p:nvSpPr>
        <p:spPr/>
        <p:txBody>
          <a:bodyPr/>
          <a:lstStyle/>
          <a:p>
            <a:fld id="{0CE8D895-0809-4CD1-8BDD-38CC508A9895}" type="slidenum">
              <a:rPr lang="ca-ES" smtClean="0"/>
              <a:t>‹#›</a:t>
            </a:fld>
            <a:endParaRPr lang="ca-ES"/>
          </a:p>
        </p:txBody>
      </p:sp>
    </p:spTree>
    <p:extLst>
      <p:ext uri="{BB962C8B-B14F-4D97-AF65-F5344CB8AC3E}">
        <p14:creationId xmlns:p14="http://schemas.microsoft.com/office/powerpoint/2010/main" val="18041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ca-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4146CE12-D370-49F4-BDBE-64DB60542B29}" type="datetimeFigureOut">
              <a:rPr lang="ca-ES" smtClean="0"/>
              <a:t>12/12/2017</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0CE8D895-0809-4CD1-8BDD-38CC508A9895}" type="slidenum">
              <a:rPr lang="ca-ES" smtClean="0"/>
              <a:t>‹#›</a:t>
            </a:fld>
            <a:endParaRPr lang="ca-ES"/>
          </a:p>
        </p:txBody>
      </p:sp>
    </p:spTree>
    <p:extLst>
      <p:ext uri="{BB962C8B-B14F-4D97-AF65-F5344CB8AC3E}">
        <p14:creationId xmlns:p14="http://schemas.microsoft.com/office/powerpoint/2010/main" val="203503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ca-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4146CE12-D370-49F4-BDBE-64DB60542B29}" type="datetimeFigureOut">
              <a:rPr lang="ca-ES" smtClean="0"/>
              <a:t>12/12/2017</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0CE8D895-0809-4CD1-8BDD-38CC508A9895}" type="slidenum">
              <a:rPr lang="ca-ES" smtClean="0"/>
              <a:t>‹#›</a:t>
            </a:fld>
            <a:endParaRPr lang="ca-ES"/>
          </a:p>
        </p:txBody>
      </p:sp>
    </p:spTree>
    <p:extLst>
      <p:ext uri="{BB962C8B-B14F-4D97-AF65-F5344CB8AC3E}">
        <p14:creationId xmlns:p14="http://schemas.microsoft.com/office/powerpoint/2010/main" val="15794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a-ES" smtClean="0"/>
              <a:t>Feu clic aquí per editar l'estil</a:t>
            </a:r>
            <a:endParaRPr lang="ca-ES"/>
          </a:p>
        </p:txBody>
      </p:sp>
      <p:sp>
        <p:nvSpPr>
          <p:cNvPr id="3" name="Contenidor de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6CE12-D370-49F4-BDBE-64DB60542B29}" type="datetimeFigureOut">
              <a:rPr lang="ca-ES" smtClean="0"/>
              <a:t>12/12/2017</a:t>
            </a:fld>
            <a:endParaRPr lang="ca-ES"/>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8D895-0809-4CD1-8BDD-38CC508A9895}" type="slidenum">
              <a:rPr lang="ca-ES" smtClean="0"/>
              <a:t>‹#›</a:t>
            </a:fld>
            <a:endParaRPr lang="ca-ES"/>
          </a:p>
        </p:txBody>
      </p:sp>
    </p:spTree>
    <p:extLst>
      <p:ext uri="{BB962C8B-B14F-4D97-AF65-F5344CB8AC3E}">
        <p14:creationId xmlns:p14="http://schemas.microsoft.com/office/powerpoint/2010/main" val="2331485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ctrTitle"/>
          </p:nvPr>
        </p:nvSpPr>
        <p:spPr>
          <a:xfrm>
            <a:off x="827584" y="1268760"/>
            <a:ext cx="7772400" cy="1470025"/>
          </a:xfrm>
        </p:spPr>
        <p:txBody>
          <a:bodyPr/>
          <a:lstStyle/>
          <a:p>
            <a:r>
              <a:rPr lang="ca-ES" dirty="0" smtClean="0"/>
              <a:t>CHRISTMAS MARKETS IN CATALONIA</a:t>
            </a:r>
            <a:endParaRPr lang="ca-ES" dirty="0"/>
          </a:p>
        </p:txBody>
      </p:sp>
      <p:sp>
        <p:nvSpPr>
          <p:cNvPr id="3" name="Subtítol 2"/>
          <p:cNvSpPr>
            <a:spLocks noGrp="1"/>
          </p:cNvSpPr>
          <p:nvPr>
            <p:ph type="subTitle" idx="1"/>
          </p:nvPr>
        </p:nvSpPr>
        <p:spPr>
          <a:xfrm>
            <a:off x="2699792" y="5301207"/>
            <a:ext cx="5072608" cy="504057"/>
          </a:xfrm>
        </p:spPr>
        <p:txBody>
          <a:bodyPr>
            <a:normAutofit fontScale="47500" lnSpcReduction="20000"/>
          </a:bodyPr>
          <a:lstStyle/>
          <a:p>
            <a:r>
              <a:rPr lang="ca-ES" dirty="0" err="1" smtClean="0"/>
              <a:t>Emil</a:t>
            </a:r>
            <a:r>
              <a:rPr lang="ca-ES" dirty="0" smtClean="0"/>
              <a:t> </a:t>
            </a:r>
            <a:r>
              <a:rPr lang="ca-ES" dirty="0" err="1" smtClean="0"/>
              <a:t>Tihomirov</a:t>
            </a:r>
            <a:r>
              <a:rPr lang="ca-ES" dirty="0" smtClean="0"/>
              <a:t> </a:t>
            </a:r>
          </a:p>
          <a:p>
            <a:r>
              <a:rPr lang="ca-ES" dirty="0" smtClean="0"/>
              <a:t>Alejandro </a:t>
            </a:r>
            <a:r>
              <a:rPr lang="ca-ES" dirty="0" err="1" smtClean="0"/>
              <a:t>Aponte</a:t>
            </a:r>
            <a:endParaRPr lang="ca-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356992"/>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395837"/>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754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en-US" dirty="0" smtClean="0"/>
              <a:t/>
            </a:r>
            <a:br>
              <a:rPr lang="en-US" dirty="0" smtClean="0"/>
            </a:br>
            <a:r>
              <a:rPr lang="en-US" sz="3100" dirty="0"/>
              <a:t>Christmas Market, Fair of capons, birds and Christmas reasons of </a:t>
            </a:r>
            <a:r>
              <a:rPr lang="en-US" sz="3100" dirty="0" err="1"/>
              <a:t>Vall</a:t>
            </a:r>
            <a:r>
              <a:rPr lang="ca-ES" dirty="0"/>
              <a:t/>
            </a:r>
            <a:br>
              <a:rPr lang="ca-ES" dirty="0"/>
            </a:br>
            <a:endParaRPr lang="ca-ES" dirty="0"/>
          </a:p>
        </p:txBody>
      </p:sp>
      <p:sp>
        <p:nvSpPr>
          <p:cNvPr id="3" name="Contenidor de contingut 2"/>
          <p:cNvSpPr>
            <a:spLocks noGrp="1"/>
          </p:cNvSpPr>
          <p:nvPr>
            <p:ph idx="1"/>
          </p:nvPr>
        </p:nvSpPr>
        <p:spPr/>
        <p:txBody>
          <a:bodyPr>
            <a:normAutofit/>
          </a:bodyPr>
          <a:lstStyle/>
          <a:p>
            <a:r>
              <a:rPr lang="en-US" sz="1800" dirty="0" smtClean="0"/>
              <a:t>This is one of the most typical and busy street markets of the year in the capital of Alt Camp. It has a wide range of live birds, trees and green, crib figures, wines and </a:t>
            </a:r>
            <a:r>
              <a:rPr lang="en-US" sz="1800" dirty="0" err="1" smtClean="0"/>
              <a:t>cavas</a:t>
            </a:r>
            <a:r>
              <a:rPr lang="en-US" sz="1800" dirty="0" smtClean="0"/>
              <a:t>, honey and sweets, ornamental objects ... It even has an approved slaughter service for those who want to pick up a bird when they want to buy it. dead and plucked -service common in this type of fairs-. It has the center of </a:t>
            </a:r>
            <a:r>
              <a:rPr lang="en-US" sz="1800" dirty="0" err="1" smtClean="0"/>
              <a:t>Valls</a:t>
            </a:r>
            <a:r>
              <a:rPr lang="en-US" sz="1800" dirty="0" smtClean="0"/>
              <a:t>, specifically the Plaza del Blat and its surroundings, where the main attractions of the city are concentrated.</a:t>
            </a:r>
          </a:p>
          <a:p>
            <a:endParaRPr lang="en-US" sz="1800" dirty="0"/>
          </a:p>
          <a:p>
            <a:endParaRPr lang="ca-E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05064"/>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861048"/>
            <a:ext cx="3089920" cy="231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707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en-US" dirty="0" smtClean="0"/>
              <a:t/>
            </a:r>
            <a:br>
              <a:rPr lang="en-US" dirty="0" smtClean="0"/>
            </a:br>
            <a:r>
              <a:rPr lang="en-US" dirty="0"/>
              <a:t>Christmas Fair of </a:t>
            </a:r>
            <a:r>
              <a:rPr lang="en-US" dirty="0" err="1"/>
              <a:t>Caldes</a:t>
            </a:r>
            <a:r>
              <a:rPr lang="en-US" dirty="0"/>
              <a:t> de </a:t>
            </a:r>
            <a:r>
              <a:rPr lang="en-US" dirty="0" err="1"/>
              <a:t>Montbui</a:t>
            </a:r>
            <a:endParaRPr lang="ca-ES" dirty="0"/>
          </a:p>
        </p:txBody>
      </p:sp>
      <p:sp>
        <p:nvSpPr>
          <p:cNvPr id="3" name="Contenidor de contingut 2"/>
          <p:cNvSpPr>
            <a:spLocks noGrp="1"/>
          </p:cNvSpPr>
          <p:nvPr>
            <p:ph idx="1"/>
          </p:nvPr>
        </p:nvSpPr>
        <p:spPr/>
        <p:txBody>
          <a:bodyPr>
            <a:normAutofit/>
          </a:bodyPr>
          <a:lstStyle/>
          <a:p>
            <a:r>
              <a:rPr lang="en-US" sz="1600" dirty="0" smtClean="0"/>
              <a:t/>
            </a:r>
            <a:br>
              <a:rPr lang="en-US" sz="1600" dirty="0" smtClean="0"/>
            </a:br>
            <a:r>
              <a:rPr lang="en-US" sz="1600" dirty="0"/>
              <a:t>The </a:t>
            </a:r>
            <a:r>
              <a:rPr lang="en-US" sz="1600" dirty="0" err="1"/>
              <a:t>Caldes</a:t>
            </a:r>
            <a:r>
              <a:rPr lang="en-US" sz="1600" dirty="0"/>
              <a:t> de </a:t>
            </a:r>
            <a:r>
              <a:rPr lang="en-US" sz="1600" dirty="0" err="1"/>
              <a:t>Montbui</a:t>
            </a:r>
            <a:r>
              <a:rPr lang="en-US" sz="1600" dirty="0"/>
              <a:t> is the earliest fair. Maybe it does not have as much hype as the markets mentioned below, but we can say that it is at the same height. With 29 years of experience and 160 stops that invade the alleys of the old town, a good number of events accompany the Fair. The most anticipated moment is the popular tasting of the traditional Christmas broth, made with thermal water and cooked over a wood fire in the largest pot in Catalonia. More than 5,000 servings come out! A fact that could very possibly enter the Guinness Book of Records.</a:t>
            </a:r>
            <a:endParaRPr lang="ca-E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22108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791" y="4259187"/>
            <a:ext cx="27432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7" y="4365104"/>
            <a:ext cx="2652167" cy="176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256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Olot </a:t>
            </a:r>
            <a:r>
              <a:rPr lang="ca-ES" dirty="0" err="1" smtClean="0"/>
              <a:t>Nativity</a:t>
            </a:r>
            <a:r>
              <a:rPr lang="ca-ES" dirty="0" smtClean="0"/>
              <a:t> </a:t>
            </a:r>
            <a:r>
              <a:rPr lang="ca-ES" dirty="0" err="1" smtClean="0"/>
              <a:t>Fair</a:t>
            </a:r>
            <a:endParaRPr lang="ca-ES" dirty="0"/>
          </a:p>
        </p:txBody>
      </p:sp>
      <p:sp>
        <p:nvSpPr>
          <p:cNvPr id="3" name="Contenidor de contingut 2"/>
          <p:cNvSpPr>
            <a:spLocks noGrp="1"/>
          </p:cNvSpPr>
          <p:nvPr>
            <p:ph idx="1"/>
          </p:nvPr>
        </p:nvSpPr>
        <p:spPr/>
        <p:txBody>
          <a:bodyPr>
            <a:normAutofit/>
          </a:bodyPr>
          <a:lstStyle/>
          <a:p>
            <a:r>
              <a:rPr lang="en-US" dirty="0" smtClean="0"/>
              <a:t/>
            </a:r>
            <a:br>
              <a:rPr lang="en-US" dirty="0" smtClean="0"/>
            </a:br>
            <a:r>
              <a:rPr lang="en-US" sz="1600" dirty="0"/>
              <a:t>During the month of December </a:t>
            </a:r>
            <a:r>
              <a:rPr lang="en-US" sz="1600" dirty="0" err="1"/>
              <a:t>Olot</a:t>
            </a:r>
            <a:r>
              <a:rPr lang="en-US" sz="1600" dirty="0"/>
              <a:t> becomes the capital of the manger. During the first weekend the Crib Fair is held where you can buy the traditional figurines, but also nougat, Christmas trees, handicraft products and objects to decorate the house. Parallel and until the day of Kings in different spaces of the city is celebrated the Sample of Cribs. The modernist architecture stands out among the attractions of </a:t>
            </a:r>
            <a:r>
              <a:rPr lang="en-US" sz="1600" dirty="0" err="1"/>
              <a:t>Olot</a:t>
            </a:r>
            <a:r>
              <a:rPr lang="en-US" sz="1600" dirty="0"/>
              <a:t>, but the visit to the Fair can also be the perfect excuse to visit the sites of the Natural Park of the </a:t>
            </a:r>
            <a:r>
              <a:rPr lang="en-US" sz="1600" dirty="0" err="1"/>
              <a:t>Garrocha</a:t>
            </a:r>
            <a:r>
              <a:rPr lang="en-US" sz="1600" dirty="0"/>
              <a:t> Volcanic Zone</a:t>
            </a:r>
            <a:r>
              <a:rPr lang="en-US" dirty="0" smtClean="0"/>
              <a:t>.</a:t>
            </a:r>
          </a:p>
          <a:p>
            <a:endParaRPr lang="ca-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149080"/>
            <a:ext cx="24384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338638"/>
            <a:ext cx="24384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494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ca-ES" dirty="0" smtClean="0"/>
              <a:t/>
            </a:r>
            <a:br>
              <a:rPr lang="ca-ES" dirty="0" smtClean="0"/>
            </a:br>
            <a:r>
              <a:rPr lang="ca-ES" dirty="0" err="1"/>
              <a:t>Barcelona's</a:t>
            </a:r>
            <a:r>
              <a:rPr lang="ca-ES" dirty="0"/>
              <a:t> </a:t>
            </a:r>
            <a:r>
              <a:rPr lang="ca-ES" dirty="0" err="1"/>
              <a:t>cathedral</a:t>
            </a:r>
            <a:endParaRPr lang="ca-ES" dirty="0"/>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5896" y="4221088"/>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QuadreDeText 4"/>
          <p:cNvSpPr txBox="1"/>
          <p:nvPr/>
        </p:nvSpPr>
        <p:spPr>
          <a:xfrm>
            <a:off x="683568" y="1844824"/>
            <a:ext cx="7704856" cy="923330"/>
          </a:xfrm>
          <a:prstGeom prst="rect">
            <a:avLst/>
          </a:prstGeom>
          <a:noFill/>
        </p:spPr>
        <p:txBody>
          <a:bodyPr wrap="square" rtlCol="0">
            <a:spAutoFit/>
          </a:bodyPr>
          <a:lstStyle/>
          <a:p>
            <a:r>
              <a:rPr lang="en-US" dirty="0" smtClean="0"/>
              <a:t/>
            </a:r>
            <a:br>
              <a:rPr lang="en-US" dirty="0" smtClean="0"/>
            </a:br>
            <a:r>
              <a:rPr lang="en-US" dirty="0" smtClean="0"/>
              <a:t>This is</a:t>
            </a:r>
            <a:r>
              <a:rPr lang="en-US" dirty="0" smtClean="0"/>
              <a:t> </a:t>
            </a:r>
            <a:r>
              <a:rPr lang="en-US" dirty="0"/>
              <a:t>one of the most famous markets of </a:t>
            </a:r>
            <a:r>
              <a:rPr lang="en-US" dirty="0" smtClean="0"/>
              <a:t>Catalonia, it </a:t>
            </a:r>
            <a:r>
              <a:rPr lang="en-US" dirty="0"/>
              <a:t>is </a:t>
            </a:r>
            <a:r>
              <a:rPr lang="en-US" dirty="0" smtClean="0"/>
              <a:t>celebrated in front of the Cathedral of Barcelona.</a:t>
            </a:r>
            <a:endParaRPr lang="ca-ES" dirty="0"/>
          </a:p>
        </p:txBody>
      </p:sp>
    </p:spTree>
    <p:extLst>
      <p:ext uri="{BB962C8B-B14F-4D97-AF65-F5344CB8AC3E}">
        <p14:creationId xmlns:p14="http://schemas.microsoft.com/office/powerpoint/2010/main" val="3355140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120</Words>
  <Application>Microsoft Office PowerPoint</Application>
  <PresentationFormat>Presentació en pantalla (4:3)</PresentationFormat>
  <Paragraphs>11</Paragraphs>
  <Slides>5</Slides>
  <Notes>0</Notes>
  <HiddenSlides>0</HiddenSlides>
  <MMClips>0</MMClips>
  <ScaleCrop>false</ScaleCrop>
  <HeadingPairs>
    <vt:vector size="4" baseType="variant">
      <vt:variant>
        <vt:lpstr>Tema</vt:lpstr>
      </vt:variant>
      <vt:variant>
        <vt:i4>1</vt:i4>
      </vt:variant>
      <vt:variant>
        <vt:lpstr>Títols de les diapositives</vt:lpstr>
      </vt:variant>
      <vt:variant>
        <vt:i4>5</vt:i4>
      </vt:variant>
    </vt:vector>
  </HeadingPairs>
  <TitlesOfParts>
    <vt:vector size="6" baseType="lpstr">
      <vt:lpstr>Tema de l'Office</vt:lpstr>
      <vt:lpstr>CHRISTMAS MARKETS IN CATALONIA</vt:lpstr>
      <vt:lpstr> Christmas Market, Fair of capons, birds and Christmas reasons of Vall </vt:lpstr>
      <vt:lpstr> Christmas Fair of Caldes de Montbui</vt:lpstr>
      <vt:lpstr>Olot Nativity Fair</vt:lpstr>
      <vt:lpstr> Barcelona's cathedral</vt:lpstr>
    </vt:vector>
  </TitlesOfParts>
  <Company>Departament d'Ensenyament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Departament d'Educació</dc:creator>
  <cp:lastModifiedBy>Departament d'Educació</cp:lastModifiedBy>
  <cp:revision>4</cp:revision>
  <dcterms:created xsi:type="dcterms:W3CDTF">2017-12-12T08:23:21Z</dcterms:created>
  <dcterms:modified xsi:type="dcterms:W3CDTF">2017-12-12T08:57:23Z</dcterms:modified>
</cp:coreProperties>
</file>