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Pacifico" charset="0"/>
      <p:regular r:id="rId9"/>
    </p:embeddedFont>
    <p:embeddedFont>
      <p:font typeface="Nunito"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7" d="100"/>
          <a:sy n="157" d="100"/>
        </p:scale>
        <p:origin x="-29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13829086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p:nvPr/>
        </p:nvSpPr>
        <p:spPr>
          <a:xfrm>
            <a:off x="1140025" y="1445375"/>
            <a:ext cx="7267500" cy="1587900"/>
          </a:xfrm>
          <a:prstGeom prst="rect">
            <a:avLst/>
          </a:prstGeom>
          <a:noFill/>
          <a:ln w="9525" cap="flat" cmpd="sng">
            <a:solidFill>
              <a:schemeClr val="lt1"/>
            </a:solidFill>
            <a:prstDash val="solid"/>
            <a:round/>
            <a:headEnd type="none" w="med" len="med"/>
            <a:tailEnd type="none" w="med" len="med"/>
          </a:ln>
        </p:spPr>
        <p:txBody>
          <a:bodyPr wrap="square" lIns="91425" tIns="91425" rIns="91425" bIns="91425" anchor="t" anchorCtr="0">
            <a:noAutofit/>
          </a:bodyPr>
          <a:lstStyle/>
          <a:p>
            <a:pPr marL="0" lvl="0" indent="0" rtl="0">
              <a:spcBef>
                <a:spcPts val="0"/>
              </a:spcBef>
              <a:buNone/>
            </a:pPr>
            <a:r>
              <a:rPr lang="en" sz="4800">
                <a:solidFill>
                  <a:srgbClr val="38761D"/>
                </a:solidFill>
                <a:latin typeface="Pacifico"/>
                <a:ea typeface="Pacifico"/>
                <a:cs typeface="Pacifico"/>
                <a:sym typeface="Pacifico"/>
              </a:rPr>
              <a:t>     Christmas </a:t>
            </a:r>
            <a:r>
              <a:rPr lang="en" sz="4800">
                <a:solidFill>
                  <a:srgbClr val="FF0000"/>
                </a:solidFill>
                <a:latin typeface="Pacifico"/>
                <a:ea typeface="Pacifico"/>
                <a:cs typeface="Pacifico"/>
                <a:sym typeface="Pacifico"/>
              </a:rPr>
              <a:t>Markets</a:t>
            </a:r>
          </a:p>
        </p:txBody>
      </p:sp>
      <p:pic>
        <p:nvPicPr>
          <p:cNvPr id="55" name="Shape 55"/>
          <p:cNvPicPr preferRelativeResize="0"/>
          <p:nvPr/>
        </p:nvPicPr>
        <p:blipFill>
          <a:blip r:embed="rId3">
            <a:alphaModFix/>
          </a:blip>
          <a:stretch>
            <a:fillRect/>
          </a:stretch>
        </p:blipFill>
        <p:spPr>
          <a:xfrm>
            <a:off x="0" y="2320675"/>
            <a:ext cx="9144001" cy="2795676"/>
          </a:xfrm>
          <a:prstGeom prst="rect">
            <a:avLst/>
          </a:prstGeom>
          <a:noFill/>
          <a:ln>
            <a:noFill/>
          </a:ln>
        </p:spPr>
      </p:pic>
      <p:pic>
        <p:nvPicPr>
          <p:cNvPr id="56" name="Shape 56"/>
          <p:cNvPicPr preferRelativeResize="0"/>
          <p:nvPr/>
        </p:nvPicPr>
        <p:blipFill>
          <a:blip r:embed="rId4">
            <a:alphaModFix/>
          </a:blip>
          <a:stretch>
            <a:fillRect/>
          </a:stretch>
        </p:blipFill>
        <p:spPr>
          <a:xfrm>
            <a:off x="0" y="0"/>
            <a:ext cx="9144001" cy="1445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p:cNvPicPr preferRelativeResize="0"/>
          <p:nvPr/>
        </p:nvPicPr>
        <p:blipFill>
          <a:blip r:embed="rId3">
            <a:alphaModFix/>
          </a:blip>
          <a:stretch>
            <a:fillRect/>
          </a:stretch>
        </p:blipFill>
        <p:spPr>
          <a:xfrm>
            <a:off x="0" y="-33950"/>
            <a:ext cx="9144000" cy="5143500"/>
          </a:xfrm>
          <a:prstGeom prst="rect">
            <a:avLst/>
          </a:prstGeom>
          <a:noFill/>
          <a:ln>
            <a:noFill/>
          </a:ln>
        </p:spPr>
      </p:pic>
      <p:pic>
        <p:nvPicPr>
          <p:cNvPr id="62" name="Shape 62"/>
          <p:cNvPicPr preferRelativeResize="0"/>
          <p:nvPr/>
        </p:nvPicPr>
        <p:blipFill>
          <a:blip r:embed="rId4">
            <a:alphaModFix/>
          </a:blip>
          <a:stretch>
            <a:fillRect/>
          </a:stretch>
        </p:blipFill>
        <p:spPr>
          <a:xfrm>
            <a:off x="84550" y="854000"/>
            <a:ext cx="2330727" cy="1554950"/>
          </a:xfrm>
          <a:prstGeom prst="rect">
            <a:avLst/>
          </a:prstGeom>
          <a:noFill/>
          <a:ln>
            <a:noFill/>
          </a:ln>
        </p:spPr>
      </p:pic>
      <p:sp>
        <p:nvSpPr>
          <p:cNvPr id="63" name="Shape 63"/>
          <p:cNvSpPr txBox="1"/>
          <p:nvPr/>
        </p:nvSpPr>
        <p:spPr>
          <a:xfrm>
            <a:off x="183200" y="176375"/>
            <a:ext cx="3840600" cy="359700"/>
          </a:xfrm>
          <a:prstGeom prst="rect">
            <a:avLst/>
          </a:prstGeom>
          <a:noFill/>
          <a:ln>
            <a:noFill/>
          </a:ln>
        </p:spPr>
        <p:txBody>
          <a:bodyPr wrap="square" lIns="91425" tIns="91425" rIns="91425" bIns="91425" anchor="t" anchorCtr="0">
            <a:noAutofit/>
          </a:bodyPr>
          <a:lstStyle/>
          <a:p>
            <a:pPr marL="0" lvl="0" indent="-69850" rtl="0">
              <a:lnSpc>
                <a:spcPct val="140000"/>
              </a:lnSpc>
              <a:spcBef>
                <a:spcPts val="200"/>
              </a:spcBef>
              <a:spcAft>
                <a:spcPts val="1100"/>
              </a:spcAft>
              <a:buClr>
                <a:schemeClr val="dk1"/>
              </a:buClr>
              <a:buSzPts val="1100"/>
              <a:buFont typeface="Arial"/>
              <a:buNone/>
            </a:pPr>
            <a:r>
              <a:rPr lang="en" sz="1800" b="1">
                <a:latin typeface="Pacifico"/>
                <a:ea typeface="Pacifico"/>
                <a:cs typeface="Pacifico"/>
                <a:sym typeface="Pacifico"/>
              </a:rPr>
              <a:t>Feria de Santa Lucía “</a:t>
            </a:r>
            <a:r>
              <a:rPr lang="en" sz="1800" b="1">
                <a:solidFill>
                  <a:srgbClr val="FF0000"/>
                </a:solidFill>
                <a:latin typeface="Pacifico"/>
                <a:ea typeface="Pacifico"/>
                <a:cs typeface="Pacifico"/>
                <a:sym typeface="Pacifico"/>
              </a:rPr>
              <a:t> </a:t>
            </a:r>
            <a:r>
              <a:rPr lang="en" sz="1800">
                <a:solidFill>
                  <a:srgbClr val="555555"/>
                </a:solidFill>
                <a:latin typeface="Nunito"/>
                <a:ea typeface="Nunito"/>
                <a:cs typeface="Nunito"/>
                <a:sym typeface="Nunito"/>
              </a:rPr>
              <a:t> </a:t>
            </a:r>
            <a:r>
              <a:rPr lang="en" sz="1800" b="1">
                <a:solidFill>
                  <a:srgbClr val="FF0000"/>
                </a:solidFill>
                <a:latin typeface="Pacifico"/>
                <a:ea typeface="Pacifico"/>
                <a:cs typeface="Pacifico"/>
                <a:sym typeface="Pacifico"/>
              </a:rPr>
              <a:t>Barrio Gótico</a:t>
            </a:r>
          </a:p>
          <a:p>
            <a:pPr marL="0" lvl="0" indent="0">
              <a:spcBef>
                <a:spcPts val="0"/>
              </a:spcBef>
              <a:buNone/>
            </a:pPr>
            <a:endParaRPr/>
          </a:p>
        </p:txBody>
      </p:sp>
      <p:sp>
        <p:nvSpPr>
          <p:cNvPr id="64" name="Shape 64"/>
          <p:cNvSpPr txBox="1"/>
          <p:nvPr/>
        </p:nvSpPr>
        <p:spPr>
          <a:xfrm>
            <a:off x="4880475" y="410030"/>
            <a:ext cx="4030500" cy="34302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a:solidFill>
                  <a:schemeClr val="accent2"/>
                </a:solidFill>
              </a:rPr>
              <a:t>It is the main Christmas market in Barcelona and one of the oldest in the city. As every year, the Plaza de la Catedral, located in the Gothic Quarter of the city, gives its space to celebrate this traditional festival where you can find from very authentic cribs and unique Christmas trees to handmade Christmas decorations and classic sweets of these dates.</a:t>
            </a:r>
          </a:p>
          <a:p>
            <a:pPr marL="0" marR="25400" lvl="0" indent="0" rtl="0">
              <a:lnSpc>
                <a:spcPct val="115000"/>
              </a:lnSpc>
              <a:spcBef>
                <a:spcPts val="0"/>
              </a:spcBef>
              <a:buNone/>
            </a:pPr>
            <a:endParaRPr>
              <a:solidFill>
                <a:schemeClr val="accent2"/>
              </a:solidFill>
            </a:endParaRPr>
          </a:p>
          <a:p>
            <a:pPr marL="0" marR="25400" lvl="0" indent="0" rtl="0">
              <a:lnSpc>
                <a:spcPct val="115000"/>
              </a:lnSpc>
              <a:spcBef>
                <a:spcPts val="0"/>
              </a:spcBef>
              <a:buNone/>
            </a:pPr>
            <a:r>
              <a:rPr lang="en">
                <a:solidFill>
                  <a:schemeClr val="accent2"/>
                </a:solidFill>
              </a:rPr>
              <a:t>It opens its doors on November 23rd and closes the doors on November 24th. This year it celebrates the 231st anniversary (1786-2017)</a:t>
            </a:r>
          </a:p>
          <a:p>
            <a:pPr marL="0" marR="25400" lvl="0" indent="0" rtl="0">
              <a:lnSpc>
                <a:spcPct val="115000"/>
              </a:lnSpc>
              <a:spcBef>
                <a:spcPts val="0"/>
              </a:spcBef>
              <a:buNone/>
            </a:pPr>
            <a:endParaRPr sz="1100">
              <a:solidFill>
                <a:schemeClr val="accent2"/>
              </a:solidFill>
            </a:endParaRPr>
          </a:p>
          <a:p>
            <a:pPr marL="0" marR="25400" lvl="0" indent="-69850" rtl="0">
              <a:lnSpc>
                <a:spcPct val="115000"/>
              </a:lnSpc>
              <a:spcBef>
                <a:spcPts val="0"/>
              </a:spcBef>
              <a:buClr>
                <a:schemeClr val="dk1"/>
              </a:buClr>
              <a:buSzPts val="1100"/>
              <a:buFont typeface="Arial"/>
              <a:buNone/>
            </a:pPr>
            <a:endParaRPr sz="1100">
              <a:solidFill>
                <a:schemeClr val="accent2"/>
              </a:solidFill>
              <a:highlight>
                <a:srgbClr val="FFFFFF"/>
              </a:highlight>
            </a:endParaRPr>
          </a:p>
        </p:txBody>
      </p:sp>
      <p:pic>
        <p:nvPicPr>
          <p:cNvPr id="65" name="Shape 65"/>
          <p:cNvPicPr preferRelativeResize="0"/>
          <p:nvPr/>
        </p:nvPicPr>
        <p:blipFill>
          <a:blip r:embed="rId5">
            <a:alphaModFix/>
          </a:blip>
          <a:stretch>
            <a:fillRect/>
          </a:stretch>
        </p:blipFill>
        <p:spPr>
          <a:xfrm>
            <a:off x="2599500" y="2758525"/>
            <a:ext cx="2157824" cy="1521250"/>
          </a:xfrm>
          <a:prstGeom prst="rect">
            <a:avLst/>
          </a:prstGeom>
          <a:noFill/>
          <a:ln>
            <a:noFill/>
          </a:ln>
        </p:spPr>
      </p:pic>
      <p:pic>
        <p:nvPicPr>
          <p:cNvPr id="66" name="Shape 66"/>
          <p:cNvPicPr preferRelativeResize="0"/>
          <p:nvPr/>
        </p:nvPicPr>
        <p:blipFill>
          <a:blip r:embed="rId6">
            <a:alphaModFix/>
          </a:blip>
          <a:stretch>
            <a:fillRect/>
          </a:stretch>
        </p:blipFill>
        <p:spPr>
          <a:xfrm>
            <a:off x="2599500" y="902500"/>
            <a:ext cx="2073276" cy="1554949"/>
          </a:xfrm>
          <a:prstGeom prst="rect">
            <a:avLst/>
          </a:prstGeom>
          <a:noFill/>
          <a:ln>
            <a:noFill/>
          </a:ln>
        </p:spPr>
      </p:pic>
      <p:pic>
        <p:nvPicPr>
          <p:cNvPr id="67" name="Shape 67"/>
          <p:cNvPicPr preferRelativeResize="0"/>
          <p:nvPr/>
        </p:nvPicPr>
        <p:blipFill>
          <a:blip r:embed="rId7">
            <a:alphaModFix/>
          </a:blip>
          <a:stretch>
            <a:fillRect/>
          </a:stretch>
        </p:blipFill>
        <p:spPr>
          <a:xfrm>
            <a:off x="145625" y="2680300"/>
            <a:ext cx="2330726" cy="1599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27150" y="0"/>
            <a:ext cx="9144000" cy="5143500"/>
          </a:xfrm>
          <a:prstGeom prst="rect">
            <a:avLst/>
          </a:prstGeom>
          <a:noFill/>
          <a:ln>
            <a:noFill/>
          </a:ln>
        </p:spPr>
      </p:pic>
      <p:pic>
        <p:nvPicPr>
          <p:cNvPr id="73" name="Shape 73"/>
          <p:cNvPicPr preferRelativeResize="0"/>
          <p:nvPr/>
        </p:nvPicPr>
        <p:blipFill>
          <a:blip r:embed="rId4">
            <a:alphaModFix/>
          </a:blip>
          <a:stretch>
            <a:fillRect/>
          </a:stretch>
        </p:blipFill>
        <p:spPr>
          <a:xfrm>
            <a:off x="187023" y="1881125"/>
            <a:ext cx="3723900" cy="2745050"/>
          </a:xfrm>
          <a:prstGeom prst="rect">
            <a:avLst/>
          </a:prstGeom>
          <a:noFill/>
          <a:ln>
            <a:noFill/>
          </a:ln>
        </p:spPr>
      </p:pic>
      <p:sp>
        <p:nvSpPr>
          <p:cNvPr id="74" name="Shape 74"/>
          <p:cNvSpPr txBox="1"/>
          <p:nvPr/>
        </p:nvSpPr>
        <p:spPr>
          <a:xfrm>
            <a:off x="-67850" y="1085750"/>
            <a:ext cx="5577900" cy="6378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sz="2400">
                <a:solidFill>
                  <a:schemeClr val="accent2"/>
                </a:solidFill>
                <a:latin typeface="Pacifico"/>
                <a:ea typeface="Pacifico"/>
                <a:cs typeface="Pacifico"/>
                <a:sym typeface="Pacifico"/>
              </a:rPr>
              <a:t>“Sagrada Familia”</a:t>
            </a:r>
            <a:r>
              <a:rPr lang="en" sz="2400">
                <a:solidFill>
                  <a:srgbClr val="FF0000"/>
                </a:solidFill>
                <a:latin typeface="Pacifico"/>
                <a:ea typeface="Pacifico"/>
                <a:cs typeface="Pacifico"/>
                <a:sym typeface="Pacifico"/>
              </a:rPr>
              <a:t> Christmas Market </a:t>
            </a:r>
          </a:p>
        </p:txBody>
      </p:sp>
      <p:sp>
        <p:nvSpPr>
          <p:cNvPr id="75" name="Shape 75"/>
          <p:cNvSpPr txBox="1"/>
          <p:nvPr/>
        </p:nvSpPr>
        <p:spPr>
          <a:xfrm>
            <a:off x="4219625" y="2497125"/>
            <a:ext cx="4749900" cy="10788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sz="1800">
                <a:solidFill>
                  <a:schemeClr val="accent2"/>
                </a:solidFill>
              </a:rPr>
              <a:t>It is located in front of the well-known church Sagrada Familia.</a:t>
            </a:r>
          </a:p>
          <a:p>
            <a:pPr marL="0" marR="25400" lvl="0" indent="0" rtl="0">
              <a:lnSpc>
                <a:spcPct val="115000"/>
              </a:lnSpc>
              <a:spcBef>
                <a:spcPts val="0"/>
              </a:spcBef>
              <a:buNone/>
            </a:pPr>
            <a:r>
              <a:rPr lang="en" sz="1800">
                <a:solidFill>
                  <a:schemeClr val="accent2"/>
                </a:solidFill>
              </a:rPr>
              <a:t>Artisans, artists and exhibitors offer the best of their works so that you can take home beautiful Christmas decorations and classic sweets of the season. </a:t>
            </a:r>
          </a:p>
          <a:p>
            <a:pPr marL="0" marR="25400" lvl="0" indent="0" algn="ctr" rtl="0">
              <a:lnSpc>
                <a:spcPct val="115000"/>
              </a:lnSpc>
              <a:spcBef>
                <a:spcPts val="0"/>
              </a:spcBef>
              <a:buNone/>
            </a:pPr>
            <a:r>
              <a:rPr lang="en" sz="1800">
                <a:solidFill>
                  <a:srgbClr val="980000"/>
                </a:solidFill>
              </a:rPr>
              <a:t>From November 28 to December 23</a:t>
            </a:r>
          </a:p>
          <a:p>
            <a:pPr marL="0" marR="25400" lvl="0" indent="-69850" rtl="0">
              <a:lnSpc>
                <a:spcPct val="115000"/>
              </a:lnSpc>
              <a:spcBef>
                <a:spcPts val="0"/>
              </a:spcBef>
              <a:buClr>
                <a:schemeClr val="dk1"/>
              </a:buClr>
              <a:buSzPts val="1100"/>
              <a:buFont typeface="Arial"/>
              <a:buNone/>
            </a:pPr>
            <a:endParaRPr sz="1100">
              <a:solidFill>
                <a:schemeClr val="accent2"/>
              </a:solidFill>
              <a:highlight>
                <a:srgbClr val="FFFFFF"/>
              </a:highlight>
            </a:endParaRPr>
          </a:p>
          <a:p>
            <a:pPr marL="0" lvl="0" indent="0">
              <a:spcBef>
                <a:spcPts val="0"/>
              </a:spcBef>
              <a:buNone/>
            </a:pPr>
            <a:endParaRPr/>
          </a:p>
        </p:txBody>
      </p:sp>
      <p:pic>
        <p:nvPicPr>
          <p:cNvPr id="76" name="Shape 76"/>
          <p:cNvPicPr preferRelativeResize="0"/>
          <p:nvPr/>
        </p:nvPicPr>
        <p:blipFill>
          <a:blip r:embed="rId5">
            <a:alphaModFix/>
          </a:blip>
          <a:stretch>
            <a:fillRect/>
          </a:stretch>
        </p:blipFill>
        <p:spPr>
          <a:xfrm>
            <a:off x="5391850" y="208600"/>
            <a:ext cx="3577675" cy="200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0" y="-31575"/>
            <a:ext cx="9144000" cy="5143500"/>
          </a:xfrm>
          <a:prstGeom prst="rect">
            <a:avLst/>
          </a:prstGeom>
          <a:noFill/>
          <a:ln>
            <a:noFill/>
          </a:ln>
        </p:spPr>
      </p:pic>
      <p:pic>
        <p:nvPicPr>
          <p:cNvPr id="82" name="Shape 82"/>
          <p:cNvPicPr preferRelativeResize="0"/>
          <p:nvPr/>
        </p:nvPicPr>
        <p:blipFill>
          <a:blip r:embed="rId4">
            <a:alphaModFix/>
          </a:blip>
          <a:stretch>
            <a:fillRect/>
          </a:stretch>
        </p:blipFill>
        <p:spPr>
          <a:xfrm>
            <a:off x="0" y="2123900"/>
            <a:ext cx="4695845" cy="2683325"/>
          </a:xfrm>
          <a:prstGeom prst="rect">
            <a:avLst/>
          </a:prstGeom>
          <a:noFill/>
          <a:ln>
            <a:noFill/>
          </a:ln>
        </p:spPr>
      </p:pic>
      <p:pic>
        <p:nvPicPr>
          <p:cNvPr id="83" name="Shape 83"/>
          <p:cNvPicPr preferRelativeResize="0"/>
          <p:nvPr/>
        </p:nvPicPr>
        <p:blipFill>
          <a:blip r:embed="rId5">
            <a:alphaModFix/>
          </a:blip>
          <a:stretch>
            <a:fillRect/>
          </a:stretch>
        </p:blipFill>
        <p:spPr>
          <a:xfrm>
            <a:off x="5614550" y="33925"/>
            <a:ext cx="3403375" cy="2270049"/>
          </a:xfrm>
          <a:prstGeom prst="rect">
            <a:avLst/>
          </a:prstGeom>
          <a:noFill/>
          <a:ln>
            <a:noFill/>
          </a:ln>
        </p:spPr>
      </p:pic>
      <p:sp>
        <p:nvSpPr>
          <p:cNvPr id="84" name="Shape 84"/>
          <p:cNvSpPr txBox="1"/>
          <p:nvPr/>
        </p:nvSpPr>
        <p:spPr>
          <a:xfrm>
            <a:off x="78525" y="1275675"/>
            <a:ext cx="4868100" cy="4071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sz="2400">
                <a:solidFill>
                  <a:schemeClr val="accent2"/>
                </a:solidFill>
                <a:latin typeface="Pacifico"/>
                <a:ea typeface="Pacifico"/>
                <a:cs typeface="Pacifico"/>
                <a:sym typeface="Pacifico"/>
              </a:rPr>
              <a:t>“Gran via”</a:t>
            </a:r>
            <a:r>
              <a:rPr lang="en" sz="2400">
                <a:solidFill>
                  <a:srgbClr val="FF0000"/>
                </a:solidFill>
                <a:latin typeface="Pacifico"/>
                <a:ea typeface="Pacifico"/>
                <a:cs typeface="Pacifico"/>
                <a:sym typeface="Pacifico"/>
              </a:rPr>
              <a:t> Christmas Market </a:t>
            </a:r>
          </a:p>
        </p:txBody>
      </p:sp>
      <p:sp>
        <p:nvSpPr>
          <p:cNvPr id="85" name="Shape 85"/>
          <p:cNvSpPr txBox="1"/>
          <p:nvPr/>
        </p:nvSpPr>
        <p:spPr>
          <a:xfrm>
            <a:off x="5197775" y="3128175"/>
            <a:ext cx="2286900" cy="821100"/>
          </a:xfrm>
          <a:prstGeom prst="rect">
            <a:avLst/>
          </a:prstGeom>
          <a:noFill/>
          <a:ln>
            <a:noFill/>
          </a:ln>
        </p:spPr>
        <p:txBody>
          <a:bodyPr wrap="square" lIns="91425" tIns="91425" rIns="91425" bIns="91425" anchor="t" anchorCtr="0">
            <a:noAutofit/>
          </a:bodyPr>
          <a:lstStyle/>
          <a:p>
            <a:pPr marL="0" lvl="0" indent="0">
              <a:spcBef>
                <a:spcPts val="0"/>
              </a:spcBef>
              <a:buNone/>
            </a:pPr>
            <a:endParaRPr/>
          </a:p>
        </p:txBody>
      </p:sp>
      <p:sp>
        <p:nvSpPr>
          <p:cNvPr id="86" name="Shape 86"/>
          <p:cNvSpPr txBox="1"/>
          <p:nvPr/>
        </p:nvSpPr>
        <p:spPr>
          <a:xfrm>
            <a:off x="4774200" y="2544700"/>
            <a:ext cx="4315500" cy="1540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a:solidFill>
                  <a:schemeClr val="accent2"/>
                </a:solidFill>
              </a:rPr>
              <a:t>It was held for the first time so that children could choose the toys they wanted for Christmas. The one dedicated to children is very close to the Plaza de Cataluña and another, the handicraft market, is located practically in Plaza España.</a:t>
            </a:r>
          </a:p>
          <a:p>
            <a:pPr marL="0" lvl="0" indent="0" rtl="0">
              <a:lnSpc>
                <a:spcPct val="0"/>
              </a:lnSpc>
              <a:spcBef>
                <a:spcPts val="0"/>
              </a:spcBef>
              <a:buNone/>
            </a:pPr>
            <a:endParaRPr>
              <a:solidFill>
                <a:schemeClr val="accent2"/>
              </a:solidFill>
            </a:endParaRPr>
          </a:p>
          <a:p>
            <a:pPr marL="0" lvl="0" indent="0">
              <a:spcBef>
                <a:spcPts val="0"/>
              </a:spcBef>
              <a:buNone/>
            </a:pPr>
            <a:endParaRPr>
              <a:solidFill>
                <a:schemeClr val="accent2"/>
              </a:solidFill>
              <a:highlight>
                <a:srgbClr val="FFFFFF"/>
              </a:highlight>
            </a:endParaRPr>
          </a:p>
          <a:p>
            <a:pPr marL="0" lvl="0" indent="0" algn="ctr">
              <a:spcBef>
                <a:spcPts val="0"/>
              </a:spcBef>
              <a:buNone/>
            </a:pPr>
            <a:r>
              <a:rPr lang="en">
                <a:solidFill>
                  <a:srgbClr val="980000"/>
                </a:solidFill>
              </a:rPr>
              <a:t>From December 18 and until January 6.</a:t>
            </a:r>
          </a:p>
          <a:p>
            <a:pPr marL="0" lvl="0" indent="-69850">
              <a:spcBef>
                <a:spcPts val="0"/>
              </a:spcBef>
              <a:buClr>
                <a:schemeClr val="dk1"/>
              </a:buClr>
              <a:buSzPts val="1100"/>
              <a:buFont typeface="Arial"/>
              <a:buNone/>
            </a:pPr>
            <a:endParaRPr sz="1200">
              <a:solidFill>
                <a:srgbClr val="980000"/>
              </a:solidFill>
            </a:endParaRPr>
          </a:p>
          <a:p>
            <a:pPr marL="0" lvl="0" indent="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0" y="-31575"/>
            <a:ext cx="9144000" cy="5143500"/>
          </a:xfrm>
          <a:prstGeom prst="rect">
            <a:avLst/>
          </a:prstGeom>
          <a:noFill/>
          <a:ln>
            <a:noFill/>
          </a:ln>
        </p:spPr>
      </p:pic>
      <p:pic>
        <p:nvPicPr>
          <p:cNvPr id="92" name="Shape 92"/>
          <p:cNvPicPr preferRelativeResize="0"/>
          <p:nvPr/>
        </p:nvPicPr>
        <p:blipFill>
          <a:blip r:embed="rId4">
            <a:alphaModFix/>
          </a:blip>
          <a:stretch>
            <a:fillRect/>
          </a:stretch>
        </p:blipFill>
        <p:spPr>
          <a:xfrm>
            <a:off x="70975" y="2035700"/>
            <a:ext cx="4186899" cy="2835126"/>
          </a:xfrm>
          <a:prstGeom prst="rect">
            <a:avLst/>
          </a:prstGeom>
          <a:noFill/>
          <a:ln>
            <a:noFill/>
          </a:ln>
        </p:spPr>
      </p:pic>
      <p:sp>
        <p:nvSpPr>
          <p:cNvPr id="93" name="Shape 93"/>
          <p:cNvSpPr txBox="1"/>
          <p:nvPr/>
        </p:nvSpPr>
        <p:spPr>
          <a:xfrm>
            <a:off x="70975" y="1289250"/>
            <a:ext cx="5588100" cy="3867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sz="2400">
                <a:solidFill>
                  <a:schemeClr val="accent2"/>
                </a:solidFill>
                <a:latin typeface="Pacifico"/>
                <a:ea typeface="Pacifico"/>
                <a:cs typeface="Pacifico"/>
                <a:sym typeface="Pacifico"/>
              </a:rPr>
              <a:t>“El zapato rojo”</a:t>
            </a:r>
            <a:r>
              <a:rPr lang="en" sz="2400">
                <a:solidFill>
                  <a:srgbClr val="FF0000"/>
                </a:solidFill>
                <a:latin typeface="Pacifico"/>
                <a:ea typeface="Pacifico"/>
                <a:cs typeface="Pacifico"/>
                <a:sym typeface="Pacifico"/>
              </a:rPr>
              <a:t> Christmas Market </a:t>
            </a:r>
          </a:p>
          <a:p>
            <a:pPr marL="0" lvl="0" indent="0">
              <a:spcBef>
                <a:spcPts val="0"/>
              </a:spcBef>
              <a:buNone/>
            </a:pPr>
            <a:endParaRPr/>
          </a:p>
        </p:txBody>
      </p:sp>
      <p:sp>
        <p:nvSpPr>
          <p:cNvPr id="94" name="Shape 94"/>
          <p:cNvSpPr txBox="1"/>
          <p:nvPr/>
        </p:nvSpPr>
        <p:spPr>
          <a:xfrm>
            <a:off x="4437775" y="2897450"/>
            <a:ext cx="4600800" cy="2064000"/>
          </a:xfrm>
          <a:prstGeom prst="rect">
            <a:avLst/>
          </a:prstGeom>
          <a:noFill/>
          <a:ln>
            <a:noFill/>
          </a:ln>
        </p:spPr>
        <p:txBody>
          <a:bodyPr wrap="square" lIns="91425" tIns="91425" rIns="91425" bIns="91425" anchor="t" anchorCtr="0">
            <a:noAutofit/>
          </a:bodyPr>
          <a:lstStyle/>
          <a:p>
            <a:pPr marL="0" marR="25400" lvl="0" indent="0" rtl="0">
              <a:lnSpc>
                <a:spcPct val="115000"/>
              </a:lnSpc>
              <a:spcBef>
                <a:spcPts val="0"/>
              </a:spcBef>
              <a:buNone/>
            </a:pPr>
            <a:r>
              <a:rPr lang="en">
                <a:solidFill>
                  <a:schemeClr val="accent2"/>
                </a:solidFill>
              </a:rPr>
              <a:t>There we can find the best proposals of fashion designers, graphics and contemporary interiors.</a:t>
            </a:r>
          </a:p>
          <a:p>
            <a:pPr marL="0" marR="25400" lvl="0" indent="0" rtl="0">
              <a:lnSpc>
                <a:spcPct val="115000"/>
              </a:lnSpc>
              <a:spcBef>
                <a:spcPts val="0"/>
              </a:spcBef>
              <a:buNone/>
            </a:pPr>
            <a:r>
              <a:rPr lang="en">
                <a:solidFill>
                  <a:schemeClr val="accent2"/>
                </a:solidFill>
              </a:rPr>
              <a:t>The market has assigned an area for children where they can play at will and enjoy children's workshops, puppet theaters and music and dance shows.</a:t>
            </a:r>
          </a:p>
          <a:p>
            <a:pPr marL="0" marR="25400" lvl="0" indent="0" rtl="0">
              <a:lnSpc>
                <a:spcPct val="115000"/>
              </a:lnSpc>
              <a:spcBef>
                <a:spcPts val="0"/>
              </a:spcBef>
              <a:buNone/>
            </a:pPr>
            <a:endParaRPr>
              <a:solidFill>
                <a:schemeClr val="accent2"/>
              </a:solidFill>
            </a:endParaRPr>
          </a:p>
          <a:p>
            <a:pPr marL="0" marR="25400" lvl="0" indent="0" algn="ctr" rtl="0">
              <a:lnSpc>
                <a:spcPct val="115000"/>
              </a:lnSpc>
              <a:spcBef>
                <a:spcPts val="0"/>
              </a:spcBef>
              <a:buNone/>
            </a:pPr>
            <a:r>
              <a:rPr lang="en">
                <a:solidFill>
                  <a:srgbClr val="980000"/>
                </a:solidFill>
              </a:rPr>
              <a:t>It takes place on December 19 and 20 in the arches of the Convent of Sant Agustí.</a:t>
            </a:r>
          </a:p>
          <a:p>
            <a:pPr marL="0" marR="25400" lvl="0" indent="0" rtl="0">
              <a:lnSpc>
                <a:spcPct val="115000"/>
              </a:lnSpc>
              <a:spcBef>
                <a:spcPts val="0"/>
              </a:spcBef>
              <a:buNone/>
            </a:pPr>
            <a:endParaRPr sz="1100">
              <a:solidFill>
                <a:schemeClr val="accent2"/>
              </a:solidFill>
              <a:highlight>
                <a:srgbClr val="FFFFFF"/>
              </a:highlight>
            </a:endParaRPr>
          </a:p>
          <a:p>
            <a:pPr marL="0" marR="25400" lvl="0" indent="-69850" rtl="0">
              <a:lnSpc>
                <a:spcPct val="115000"/>
              </a:lnSpc>
              <a:spcBef>
                <a:spcPts val="0"/>
              </a:spcBef>
              <a:buClr>
                <a:schemeClr val="dk1"/>
              </a:buClr>
              <a:buSzPts val="1100"/>
              <a:buFont typeface="Arial"/>
              <a:buNone/>
            </a:pPr>
            <a:endParaRPr sz="1100">
              <a:solidFill>
                <a:schemeClr val="accent2"/>
              </a:solidFill>
              <a:highlight>
                <a:srgbClr val="FFFFFF"/>
              </a:highlight>
            </a:endParaRPr>
          </a:p>
          <a:p>
            <a:pPr marL="0" lvl="0" indent="0">
              <a:spcBef>
                <a:spcPts val="0"/>
              </a:spcBef>
              <a:buNone/>
            </a:pPr>
            <a:endParaRPr/>
          </a:p>
        </p:txBody>
      </p:sp>
      <p:pic>
        <p:nvPicPr>
          <p:cNvPr id="95" name="Shape 95"/>
          <p:cNvPicPr preferRelativeResize="0"/>
          <p:nvPr/>
        </p:nvPicPr>
        <p:blipFill rotWithShape="1">
          <a:blip r:embed="rId5">
            <a:alphaModFix/>
          </a:blip>
          <a:srcRect r="33858"/>
          <a:stretch/>
        </p:blipFill>
        <p:spPr>
          <a:xfrm>
            <a:off x="5536800" y="0"/>
            <a:ext cx="3467200" cy="2510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0" y="0"/>
            <a:ext cx="4774048" cy="2685407"/>
          </a:xfrm>
          <a:prstGeom prst="rect">
            <a:avLst/>
          </a:prstGeom>
          <a:noFill/>
          <a:ln>
            <a:noFill/>
          </a:ln>
        </p:spPr>
      </p:pic>
      <p:pic>
        <p:nvPicPr>
          <p:cNvPr id="101" name="Shape 101"/>
          <p:cNvPicPr preferRelativeResize="0"/>
          <p:nvPr/>
        </p:nvPicPr>
        <p:blipFill rotWithShape="1">
          <a:blip r:embed="rId4">
            <a:alphaModFix/>
          </a:blip>
          <a:srcRect l="6326" r="9434"/>
          <a:stretch/>
        </p:blipFill>
        <p:spPr>
          <a:xfrm>
            <a:off x="4774050" y="0"/>
            <a:ext cx="4369950" cy="5187650"/>
          </a:xfrm>
          <a:prstGeom prst="rect">
            <a:avLst/>
          </a:prstGeom>
          <a:noFill/>
          <a:ln>
            <a:noFill/>
          </a:ln>
        </p:spPr>
      </p:pic>
      <p:pic>
        <p:nvPicPr>
          <p:cNvPr id="102" name="Shape 102"/>
          <p:cNvPicPr preferRelativeResize="0"/>
          <p:nvPr/>
        </p:nvPicPr>
        <p:blipFill>
          <a:blip r:embed="rId5">
            <a:alphaModFix/>
          </a:blip>
          <a:stretch>
            <a:fillRect/>
          </a:stretch>
        </p:blipFill>
        <p:spPr>
          <a:xfrm>
            <a:off x="0" y="2685400"/>
            <a:ext cx="4774051" cy="2631976"/>
          </a:xfrm>
          <a:prstGeom prst="rect">
            <a:avLst/>
          </a:prstGeom>
          <a:noFill/>
          <a:ln>
            <a:noFill/>
          </a:ln>
        </p:spPr>
      </p:pic>
      <p:sp>
        <p:nvSpPr>
          <p:cNvPr id="103" name="Shape 103"/>
          <p:cNvSpPr txBox="1"/>
          <p:nvPr/>
        </p:nvSpPr>
        <p:spPr>
          <a:xfrm>
            <a:off x="6833100" y="4346100"/>
            <a:ext cx="2083200" cy="797400"/>
          </a:xfrm>
          <a:prstGeom prst="rect">
            <a:avLst/>
          </a:prstGeom>
          <a:noFill/>
          <a:ln>
            <a:noFill/>
          </a:ln>
        </p:spPr>
        <p:txBody>
          <a:bodyPr wrap="square" lIns="91425" tIns="91425" rIns="91425" bIns="91425" anchor="t" anchorCtr="0">
            <a:noAutofit/>
          </a:bodyPr>
          <a:lstStyle/>
          <a:p>
            <a:pPr marL="0" lvl="0" indent="0">
              <a:spcBef>
                <a:spcPts val="0"/>
              </a:spcBef>
              <a:buNone/>
            </a:pPr>
            <a:r>
              <a:rPr lang="en">
                <a:latin typeface="Pacifico"/>
                <a:ea typeface="Pacifico"/>
                <a:cs typeface="Pacifico"/>
                <a:sym typeface="Pacifico"/>
              </a:rPr>
              <a:t>Yalina Rossis </a:t>
            </a:r>
          </a:p>
          <a:p>
            <a:pPr marL="0" lvl="0" indent="0">
              <a:spcBef>
                <a:spcPts val="0"/>
              </a:spcBef>
              <a:buNone/>
            </a:pPr>
            <a:r>
              <a:rPr lang="en">
                <a:latin typeface="Pacifico"/>
                <a:ea typeface="Pacifico"/>
                <a:cs typeface="Pacifico"/>
                <a:sym typeface="Pacifico"/>
              </a:rPr>
              <a:t>Daniela Dominguez </a:t>
            </a:r>
          </a:p>
          <a:p>
            <a:pPr marL="0" lvl="0" indent="0">
              <a:spcBef>
                <a:spcPts val="0"/>
              </a:spcBef>
              <a:buNone/>
            </a:pPr>
            <a:r>
              <a:rPr lang="en">
                <a:latin typeface="Pacifico"/>
                <a:ea typeface="Pacifico"/>
                <a:cs typeface="Pacifico"/>
                <a:sym typeface="Pacifico"/>
              </a:rPr>
              <a:t>Edwin Vargas </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287</Words>
  <Application>Microsoft Office PowerPoint</Application>
  <PresentationFormat>Presentació en pantalla (16:9)</PresentationFormat>
  <Paragraphs>23</Paragraphs>
  <Slides>6</Slides>
  <Notes>6</Notes>
  <HiddenSlides>0</HiddenSlides>
  <MMClips>0</MMClips>
  <ScaleCrop>false</ScaleCrop>
  <HeadingPairs>
    <vt:vector size="6" baseType="variant">
      <vt:variant>
        <vt:lpstr>Tipus de lletra utilitzats</vt:lpstr>
      </vt:variant>
      <vt:variant>
        <vt:i4>3</vt:i4>
      </vt:variant>
      <vt:variant>
        <vt:lpstr>Tema</vt:lpstr>
      </vt:variant>
      <vt:variant>
        <vt:i4>1</vt:i4>
      </vt:variant>
      <vt:variant>
        <vt:lpstr>Títols de les diapositives</vt:lpstr>
      </vt:variant>
      <vt:variant>
        <vt:i4>6</vt:i4>
      </vt:variant>
    </vt:vector>
  </HeadingPairs>
  <TitlesOfParts>
    <vt:vector size="10" baseType="lpstr">
      <vt:lpstr>Arial</vt:lpstr>
      <vt:lpstr>Pacifico</vt:lpstr>
      <vt:lpstr>Nunito</vt:lpstr>
      <vt:lpstr>Simple Light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prof</dc:creator>
  <cp:lastModifiedBy>Departament d'Educació</cp:lastModifiedBy>
  <cp:revision>1</cp:revision>
  <dcterms:modified xsi:type="dcterms:W3CDTF">2017-12-12T08:43:15Z</dcterms:modified>
</cp:coreProperties>
</file>