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charset="-79"/>
      <p:regular r:id="rId12"/>
      <p:bold r:id="rId13"/>
    </p:embeddedFont>
    <p:embeddedFont>
      <p:font typeface="PT Sans Narrow" charset="0"/>
      <p:regular r:id="rId14"/>
      <p:bold r:id="rId15"/>
    </p:embeddedFont>
    <p:embeddedFont>
      <p:font typeface="Open Sans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0DE88BB-517E-41AD-B23E-D429716EE5EA}">
  <a:tblStyle styleId="{10DE88BB-517E-41AD-B23E-D429716EE5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213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  <a:endParaRPr lang="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  <a:endParaRPr lang="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  <a:endParaRPr lang="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‹#›</a:t>
            </a:fld>
            <a:endParaRPr lang="ca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  <a:endParaRPr lang="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  <a:endParaRPr lang="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  <a:endParaRPr lang="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  <a:endParaRPr lang="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  <a:endParaRPr lang="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‹#›</a:t>
            </a:fld>
            <a:endParaRPr lang="ca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  <a:endParaRPr lang="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ca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6374209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16020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ca"/>
              <a:t>ACTIVITATS COMERCIALS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781850" y="2774175"/>
            <a:ext cx="33183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ca"/>
              <a:t>Commerce and Sales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025" y="3434600"/>
            <a:ext cx="2707501" cy="5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2985175" y="4064575"/>
            <a:ext cx="2653200" cy="116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 sz="1200" b="1">
                <a:latin typeface="Amatic SC"/>
                <a:ea typeface="Amatic SC"/>
                <a:cs typeface="Amatic SC"/>
                <a:sym typeface="Amatic SC"/>
              </a:rPr>
              <a:t>Alejandro Aponte</a:t>
            </a:r>
          </a:p>
          <a:p>
            <a:pPr lvl="0" algn="ctr">
              <a:spcBef>
                <a:spcPts val="0"/>
              </a:spcBef>
              <a:buNone/>
            </a:pPr>
            <a:r>
              <a:rPr lang="ca" sz="1200" b="1">
                <a:latin typeface="Amatic SC"/>
                <a:ea typeface="Amatic SC"/>
                <a:cs typeface="Amatic SC"/>
                <a:sym typeface="Amatic SC"/>
              </a:rPr>
              <a:t>Emil Thiomirov</a:t>
            </a:r>
          </a:p>
          <a:p>
            <a:pPr lvl="0" algn="ctr">
              <a:spcBef>
                <a:spcPts val="0"/>
              </a:spcBef>
              <a:buNone/>
            </a:pPr>
            <a:r>
              <a:rPr lang="ca" sz="1200" b="1">
                <a:latin typeface="Amatic SC"/>
                <a:ea typeface="Amatic SC"/>
                <a:cs typeface="Amatic SC"/>
                <a:sym typeface="Amatic SC"/>
              </a:rPr>
              <a:t>Marta Santos</a:t>
            </a:r>
          </a:p>
          <a:p>
            <a:pPr lvl="0" algn="ctr">
              <a:spcBef>
                <a:spcPts val="0"/>
              </a:spcBef>
              <a:buNone/>
            </a:pPr>
            <a:r>
              <a:rPr lang="ca" sz="1200" b="1">
                <a:latin typeface="Amatic SC"/>
                <a:ea typeface="Amatic SC"/>
                <a:cs typeface="Amatic SC"/>
                <a:sym typeface="Amatic SC"/>
              </a:rPr>
              <a:t>Rosabel Soler</a:t>
            </a:r>
          </a:p>
          <a:p>
            <a:pPr lvl="0" algn="ctr">
              <a:spcBef>
                <a:spcPts val="0"/>
              </a:spcBef>
              <a:buNone/>
            </a:pPr>
            <a:r>
              <a:rPr lang="ca" sz="1200" b="1">
                <a:latin typeface="Amatic SC"/>
                <a:ea typeface="Amatic SC"/>
                <a:cs typeface="Amatic SC"/>
                <a:sym typeface="Amatic SC"/>
              </a:rPr>
              <a:t>Nihad Hizoune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Vocational training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b="1"/>
              <a:t>Lower degree</a:t>
            </a:r>
          </a:p>
          <a:p>
            <a:pPr lvl="0">
              <a:spcBef>
                <a:spcPts val="0"/>
              </a:spcBef>
              <a:buNone/>
            </a:pPr>
            <a:r>
              <a:rPr lang="ca" b="1"/>
              <a:t>	</a:t>
            </a:r>
            <a:r>
              <a:rPr lang="ca">
                <a:solidFill>
                  <a:srgbClr val="000000"/>
                </a:solidFill>
              </a:rPr>
              <a:t>2 years: 2000 hours.</a:t>
            </a:r>
          </a:p>
          <a:p>
            <a:pPr lvl="0">
              <a:spcBef>
                <a:spcPts val="0"/>
              </a:spcBef>
              <a:buNone/>
            </a:pPr>
            <a:r>
              <a:rPr lang="ca">
                <a:solidFill>
                  <a:srgbClr val="000000"/>
                </a:solidFill>
              </a:rPr>
              <a:t>	Commerce and marketing.</a:t>
            </a:r>
          </a:p>
          <a:p>
            <a:pPr lvl="0">
              <a:spcBef>
                <a:spcPts val="0"/>
              </a:spcBef>
              <a:buNone/>
            </a:pPr>
            <a:r>
              <a:rPr lang="ca">
                <a:solidFill>
                  <a:srgbClr val="000000"/>
                </a:solidFill>
              </a:rPr>
              <a:t>	Schedule: 8am - 2:30pm.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	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ca"/>
              <a:t>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275" y="1206725"/>
            <a:ext cx="4322276" cy="324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Trainships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33175" y="1194138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b="1"/>
              <a:t>Where?</a:t>
            </a:r>
          </a:p>
          <a:p>
            <a:pPr lvl="0">
              <a:spcBef>
                <a:spcPts val="0"/>
              </a:spcBef>
              <a:buNone/>
            </a:pPr>
            <a:r>
              <a:rPr lang="ca" b="1"/>
              <a:t>	</a:t>
            </a:r>
            <a:r>
              <a:rPr lang="ca"/>
              <a:t>Desigual                                               Corte Inglés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	Decathlon                                            InterKits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	Casa Ametller                                      Fnac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	ETC.                                                       ETC.</a:t>
            </a:r>
          </a:p>
        </p:txBody>
      </p:sp>
      <p:sp>
        <p:nvSpPr>
          <p:cNvPr id="83" name="Shape 83"/>
          <p:cNvSpPr/>
          <p:nvPr/>
        </p:nvSpPr>
        <p:spPr>
          <a:xfrm>
            <a:off x="2470900" y="1873000"/>
            <a:ext cx="410700" cy="1887300"/>
          </a:xfrm>
          <a:prstGeom prst="rightBrace">
            <a:avLst>
              <a:gd name="adj1" fmla="val 51174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944325" y="2550125"/>
            <a:ext cx="974528" cy="432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0135"/>
                </a:solidFill>
                <a:latin typeface="Arial"/>
              </a:rPr>
              <a:t>DUAL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2843171" y="2457350"/>
            <a:ext cx="1263275" cy="7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5965850" y="1873000"/>
            <a:ext cx="410700" cy="1887300"/>
          </a:xfrm>
          <a:prstGeom prst="rightBrace">
            <a:avLst>
              <a:gd name="adj1" fmla="val 5283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6549098" y="2520175"/>
            <a:ext cx="877999" cy="4921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0135"/>
                </a:solidFill>
                <a:latin typeface="Arial"/>
              </a:rPr>
              <a:t>FCT</a:t>
            </a:r>
          </a:p>
        </p:txBody>
      </p:sp>
      <p:pic>
        <p:nvPicPr>
          <p:cNvPr id="88" name="Shape 88" descr="Resultat d'imatges de educacion png"/>
          <p:cNvPicPr preferRelativeResize="0"/>
          <p:nvPr/>
        </p:nvPicPr>
        <p:blipFill>
          <a:blip r:embed="rId4">
            <a:alphaModFix amt="45000"/>
          </a:blip>
          <a:stretch>
            <a:fillRect/>
          </a:stretch>
        </p:blipFill>
        <p:spPr>
          <a:xfrm>
            <a:off x="6549100" y="2243013"/>
            <a:ext cx="1002975" cy="10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3025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SCHEDULE</a:t>
            </a:r>
          </a:p>
        </p:txBody>
      </p:sp>
      <p:graphicFrame>
        <p:nvGraphicFramePr>
          <p:cNvPr id="94" name="Shape 94"/>
          <p:cNvGraphicFramePr/>
          <p:nvPr/>
        </p:nvGraphicFramePr>
        <p:xfrm>
          <a:off x="347775" y="1547175"/>
          <a:ext cx="3958550" cy="3386995"/>
        </p:xfrm>
        <a:graphic>
          <a:graphicData uri="http://schemas.openxmlformats.org/drawingml/2006/table">
            <a:tbl>
              <a:tblPr>
                <a:noFill/>
                <a:tableStyleId>{10DE88BB-517E-41AD-B23E-D429716EE5EA}</a:tableStyleId>
              </a:tblPr>
              <a:tblGrid>
                <a:gridCol w="1979275"/>
                <a:gridCol w="1979275"/>
              </a:tblGrid>
              <a:tr h="3967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8:00    -   9:00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Class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  <a:tr h="3967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9:00    -  10:00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Class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  <a:tr h="3967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10:00  -  10:20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</a:tr>
              <a:tr h="3967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10:20  -  11:15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Class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  <a:tr h="3967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11:15  -  12:10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Class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  <a:tr h="6086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12:10  -  12:40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Cross Curricular Activities</a:t>
                      </a: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</a:tr>
              <a:tr h="3967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12:40  -  13:35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Class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  <a:tr h="3967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13:35  - 14:30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Class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Shape 95"/>
          <p:cNvGraphicFramePr/>
          <p:nvPr/>
        </p:nvGraphicFramePr>
        <p:xfrm>
          <a:off x="4860550" y="1547158"/>
          <a:ext cx="3714250" cy="3501620"/>
        </p:xfrm>
        <a:graphic>
          <a:graphicData uri="http://schemas.openxmlformats.org/drawingml/2006/table">
            <a:tbl>
              <a:tblPr>
                <a:noFill/>
                <a:tableStyleId>{10DE88BB-517E-41AD-B23E-D429716EE5EA}</a:tableStyleId>
              </a:tblPr>
              <a:tblGrid>
                <a:gridCol w="1857125"/>
                <a:gridCol w="1857125"/>
              </a:tblGrid>
              <a:tr h="453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9:00    -  10:00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Class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  <a:tr h="375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10:00  -  10:20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</a:tr>
              <a:tr h="375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10:20  -  11:15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Class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  <a:tr h="5179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11:15  -  12:10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 sz="1000"/>
                        <a:t>(friday)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Class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  <a:tr h="5722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12:10  -  12:40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 sz="1000"/>
                        <a:t>(monday-wednesday)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Cross Curricular Activities</a:t>
                      </a: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</a:tr>
              <a:tr h="5179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12:40  -  13:35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 sz="1000"/>
                        <a:t>(monday-wednesday)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Class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  <a:tr h="5179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 b="1"/>
                        <a:t>13:35  - 14:30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a" sz="1000"/>
                        <a:t>(monday-wednesday)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"/>
                        <a:t>Class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025" y="3886525"/>
            <a:ext cx="506376" cy="2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425" y="3679325"/>
            <a:ext cx="506376" cy="2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4750" y="2348402"/>
            <a:ext cx="1011199" cy="39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6720" y="2000950"/>
            <a:ext cx="1011204" cy="3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311700" y="1009925"/>
            <a:ext cx="3803700" cy="39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b="1" u="sng"/>
              <a:t>First Year</a:t>
            </a:r>
            <a:r>
              <a:rPr lang="ca" b="1"/>
              <a:t> (Monday - Friday)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860525" y="936475"/>
            <a:ext cx="3714300" cy="50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a" b="1" u="sng"/>
              <a:t>Second Year</a:t>
            </a:r>
            <a:r>
              <a:rPr lang="ca" b="1"/>
              <a:t> (Monday, Tuesday,      Wednesday and Friday)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79400" y="227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a" sz="2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Modules of the intermediate level cycle of COMMERCIAL ACTIVITIES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b="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 b="1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 there any issues that are very important to us?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Promotion of the point of sale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Purchasing management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Management of a small business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Sales processes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Commercial attention services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Warehouse techniques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Computer applications for commerce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6514" y="1750200"/>
            <a:ext cx="5322261" cy="33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3007225" y="1815025"/>
            <a:ext cx="436200" cy="2754000"/>
          </a:xfrm>
          <a:prstGeom prst="rightBrace">
            <a:avLst>
              <a:gd name="adj1" fmla="val 51692"/>
              <a:gd name="adj2" fmla="val 4277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0"/>
              </a:lnSpc>
              <a:spcBef>
                <a:spcPts val="0"/>
              </a:spcBef>
              <a:buNone/>
            </a:pPr>
            <a:r>
              <a:rPr lang="ca" sz="2400" b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Access conditions at an Intermediate Level</a:t>
            </a:r>
          </a:p>
          <a:p>
            <a:pPr lvl="0" rtl="0">
              <a:lnSpc>
                <a:spcPct val="0"/>
              </a:lnSpc>
              <a:spcBef>
                <a:spcPts val="0"/>
              </a:spcBef>
              <a:buNone/>
            </a:pPr>
            <a:endParaRPr sz="100" b="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ca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Degree of E.S.O. (</a:t>
            </a:r>
            <a:r>
              <a:rPr lang="ca" sz="1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Compulsory Secondary Education)</a:t>
            </a:r>
            <a:r>
              <a:rPr lang="ca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ca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Entry Exam to Intermediate Level</a:t>
            </a:r>
            <a:br>
              <a:rPr lang="ca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ca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Degree of PFI with entry exam</a:t>
            </a:r>
            <a:br>
              <a:rPr lang="ca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ca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Degree of PQPI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025" y="1678633"/>
            <a:ext cx="3742826" cy="21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318900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a">
                <a:highlight>
                  <a:srgbClr val="FFFFFF"/>
                </a:highlight>
              </a:rPr>
              <a:t>ACCESS TO HIGHER EDUCATION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b="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8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Students who pass the training cycle obtain a technical degree, which allows access to: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</a:pPr>
            <a:r>
              <a:rPr lang="ca" sz="1400" b="1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baccalaureate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</a:pPr>
            <a:r>
              <a:rPr lang="ca" sz="1400" b="1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higher degree cycle (you have to pass the entrance exam).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entrance exam can be taken by all students who are 19 years old. Otherwise they can do a specific course to access upper grade cycles ("bridge" course) that once passed, allows them to enroll in a higher grade cycle.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50" y="1604600"/>
            <a:ext cx="3327225" cy="21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-49475" y="99325"/>
            <a:ext cx="8695500" cy="11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0">
              <a:spcBef>
                <a:spcPts val="0"/>
              </a:spcBef>
              <a:buNone/>
            </a:pPr>
            <a:r>
              <a:rPr lang="ca"/>
              <a:t>INFORMATION ABOUT AVERAGE AND HIGHER DEGREE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40525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ca" sz="1400" b="1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to study? </a:t>
            </a:r>
          </a:p>
          <a:p>
            <a:pPr marL="457200" marR="25400" lvl="0" indent="-29845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</a:pPr>
            <a:r>
              <a:rPr lang="ca" sz="1100" b="1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Medium-grade training cycles</a:t>
            </a:r>
            <a:r>
              <a:rPr lang="ca" sz="11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" sz="11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ca" sz="11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CFGM Commercial Activities and Dual with Decathlon, Norauto or Casa Ametller</a:t>
            </a:r>
            <a:br>
              <a:rPr lang="ca" sz="11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ca" sz="11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CFGM Dual Fashion Commercial Activities with Desigual, Coshop and Quetglas</a:t>
            </a:r>
          </a:p>
          <a:p>
            <a:pPr marR="25400"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29845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</a:pPr>
            <a:r>
              <a:rPr lang="ca" sz="1100" b="1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Medium-grade training cycles</a:t>
            </a:r>
            <a:r>
              <a:rPr lang="ca" sz="11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" sz="11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ca" sz="11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CFGM Commercial Activities and Dual with Decathlon, Norauto or Casa Ametller</a:t>
            </a:r>
            <a:br>
              <a:rPr lang="ca" sz="11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ca" sz="11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CFGM Dual Fashion Commercial Activities with Desigual, Coshop and Quetglas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a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https://vimeo.com/163742095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https://vimeo.com/163742095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4775" y="4397900"/>
            <a:ext cx="3686375" cy="6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 rot="-668">
            <a:off x="2488801" y="3985353"/>
            <a:ext cx="1544100" cy="194400"/>
          </a:xfrm>
          <a:prstGeom prst="leftArrow">
            <a:avLst>
              <a:gd name="adj1" fmla="val 50000"/>
              <a:gd name="adj2" fmla="val 228832"/>
            </a:avLst>
          </a:prstGeom>
          <a:solidFill>
            <a:srgbClr val="B2013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766775"/>
            <a:ext cx="8520600" cy="3802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Thank you very much for your attention, we hope you liked it</a:t>
            </a:r>
          </a:p>
          <a:p>
            <a:pPr lvl="0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413" y="1614100"/>
            <a:ext cx="357187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Presentació en pantalla (16:9)</PresentationFormat>
  <Paragraphs>116</Paragraphs>
  <Slides>9</Slides>
  <Notes>9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4" baseType="lpstr">
      <vt:lpstr>Arial</vt:lpstr>
      <vt:lpstr>Amatic SC</vt:lpstr>
      <vt:lpstr>PT Sans Narrow</vt:lpstr>
      <vt:lpstr>Open Sans</vt:lpstr>
      <vt:lpstr>Tropic</vt:lpstr>
      <vt:lpstr>ACTIVITATS COMERCIALS</vt:lpstr>
      <vt:lpstr>Vocational training</vt:lpstr>
      <vt:lpstr>Trainships</vt:lpstr>
      <vt:lpstr>SCHEDULE</vt:lpstr>
      <vt:lpstr>Modules of the intermediate level cycle of COMMERCIAL ACTIVITIES  </vt:lpstr>
      <vt:lpstr>Access conditions at an Intermediate Level  </vt:lpstr>
      <vt:lpstr>ACCESS TO HIGHER EDUCATION  </vt:lpstr>
      <vt:lpstr>INFORMATION ABOUT AVERAGE AND HIGHER DEGREE 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ACTIVITATS COMERCIALS</dc:title>
  <dc:creator>prof</dc:creator>
  <cp:lastModifiedBy>Departament d'Educació</cp:lastModifiedBy>
  <cp:revision>1</cp:revision>
  <dcterms:modified xsi:type="dcterms:W3CDTF">2017-10-31T08:54:35Z</dcterms:modified>
</cp:coreProperties>
</file>