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9"/>
  </p:notesMasterIdLst>
  <p:sldIdLst>
    <p:sldId id="256" r:id="rId2"/>
    <p:sldId id="257" r:id="rId3"/>
    <p:sldId id="258" r:id="rId4"/>
    <p:sldId id="259" r:id="rId5"/>
    <p:sldId id="260" r:id="rId6"/>
    <p:sldId id="261" r:id="rId7"/>
    <p:sldId id="262" r:id="rId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57" d="100"/>
          <a:sy n="157" d="100"/>
        </p:scale>
        <p:origin x="-294" y="-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302369316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ca"/>
              <a:t>‹#›</a:t>
            </a:fld>
            <a:endParaRPr lang="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ca"/>
              <a:t>‹#›</a:t>
            </a:fld>
            <a:endParaRPr lang="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ca"/>
              <a:t>‹#›</a:t>
            </a:fld>
            <a:endParaRPr lang="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ca"/>
              <a:t>‹#›</a:t>
            </a:fld>
            <a:endParaRPr lang="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ca"/>
              <a:t>‹#›</a:t>
            </a:fld>
            <a:endParaRPr lang="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ca"/>
              <a:t>‹#›</a:t>
            </a:fld>
            <a:endParaRPr lang="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ca"/>
              <a:t>‹#›</a:t>
            </a:fld>
            <a:endParaRPr lang="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ca"/>
              <a:t>‹#›</a:t>
            </a:fld>
            <a:endParaRPr lang="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ca"/>
              <a:t>‹#›</a:t>
            </a:fld>
            <a:endParaRPr lang="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ca"/>
              <a:t>‹#›</a:t>
            </a:fld>
            <a:endParaRPr lang="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ca"/>
              <a:t>‹#›</a:t>
            </a:fld>
            <a:endParaRPr lang="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ca" sz="1000">
                <a:solidFill>
                  <a:schemeClr val="dk2"/>
                </a:solidFill>
              </a:rPr>
              <a:t>‹#›</a:t>
            </a:fld>
            <a:endParaRPr lang="ca"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hyperlink" Target="https://youtu.be/ZVSXa70TGu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p:cNvPicPr preferRelativeResize="0"/>
          <p:nvPr/>
        </p:nvPicPr>
        <p:blipFill>
          <a:blip r:embed="rId3">
            <a:alphaModFix/>
          </a:blip>
          <a:stretch>
            <a:fillRect/>
          </a:stretch>
        </p:blipFill>
        <p:spPr>
          <a:xfrm>
            <a:off x="1241365" y="226825"/>
            <a:ext cx="6661275" cy="1023025"/>
          </a:xfrm>
          <a:prstGeom prst="rect">
            <a:avLst/>
          </a:prstGeom>
          <a:noFill/>
          <a:ln>
            <a:noFill/>
          </a:ln>
        </p:spPr>
      </p:pic>
      <p:sp>
        <p:nvSpPr>
          <p:cNvPr id="55" name="Shape 55"/>
          <p:cNvSpPr txBox="1"/>
          <p:nvPr/>
        </p:nvSpPr>
        <p:spPr>
          <a:xfrm>
            <a:off x="5487450" y="3834225"/>
            <a:ext cx="3158400" cy="1112700"/>
          </a:xfrm>
          <a:prstGeom prst="rect">
            <a:avLst/>
          </a:prstGeom>
          <a:noFill/>
          <a:ln>
            <a:noFill/>
          </a:ln>
        </p:spPr>
        <p:txBody>
          <a:bodyPr wrap="square" lIns="91425" tIns="91425" rIns="91425" bIns="91425" anchor="t" anchorCtr="0">
            <a:noAutofit/>
          </a:bodyPr>
          <a:lstStyle/>
          <a:p>
            <a:pPr lvl="0">
              <a:spcBef>
                <a:spcPts val="0"/>
              </a:spcBef>
              <a:buNone/>
            </a:pPr>
            <a:r>
              <a:rPr lang="ca">
                <a:solidFill>
                  <a:schemeClr val="lt1"/>
                </a:solidFill>
                <a:highlight>
                  <a:srgbClr val="E06666"/>
                </a:highlight>
              </a:rPr>
              <a:t>Carlos Almenara    Jonatan Caballero</a:t>
            </a:r>
          </a:p>
          <a:p>
            <a:pPr lvl="0">
              <a:spcBef>
                <a:spcPts val="0"/>
              </a:spcBef>
              <a:buNone/>
            </a:pPr>
            <a:r>
              <a:rPr lang="ca">
                <a:solidFill>
                  <a:schemeClr val="lt1"/>
                </a:solidFill>
                <a:highlight>
                  <a:srgbClr val="E06666"/>
                </a:highlight>
              </a:rPr>
              <a:t>Ivan Zhou               Héctor  Alvarenga</a:t>
            </a:r>
          </a:p>
          <a:p>
            <a:pPr lvl="0">
              <a:spcBef>
                <a:spcPts val="0"/>
              </a:spcBef>
              <a:buNone/>
            </a:pPr>
            <a:endParaRPr/>
          </a:p>
        </p:txBody>
      </p:sp>
      <p:pic>
        <p:nvPicPr>
          <p:cNvPr id="56" name="Shape 56"/>
          <p:cNvPicPr preferRelativeResize="0"/>
          <p:nvPr/>
        </p:nvPicPr>
        <p:blipFill>
          <a:blip r:embed="rId4">
            <a:alphaModFix/>
          </a:blip>
          <a:stretch>
            <a:fillRect/>
          </a:stretch>
        </p:blipFill>
        <p:spPr>
          <a:xfrm>
            <a:off x="3500438" y="1500188"/>
            <a:ext cx="2143125" cy="2143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94650" y="160100"/>
            <a:ext cx="7584000" cy="836400"/>
          </a:xfrm>
          <a:prstGeom prst="rect">
            <a:avLst/>
          </a:prstGeom>
        </p:spPr>
        <p:txBody>
          <a:bodyPr wrap="square" lIns="91425" tIns="91425" rIns="91425" bIns="91425" anchor="b" anchorCtr="0">
            <a:noAutofit/>
          </a:bodyPr>
          <a:lstStyle/>
          <a:p>
            <a:pPr lvl="0">
              <a:spcBef>
                <a:spcPts val="0"/>
              </a:spcBef>
              <a:buNone/>
            </a:pPr>
            <a:r>
              <a:rPr lang="ca" sz="4800"/>
              <a:t>Where are we situated?</a:t>
            </a:r>
          </a:p>
        </p:txBody>
      </p:sp>
      <p:sp>
        <p:nvSpPr>
          <p:cNvPr id="62" name="Shape 62"/>
          <p:cNvSpPr txBox="1"/>
          <p:nvPr/>
        </p:nvSpPr>
        <p:spPr>
          <a:xfrm>
            <a:off x="395650" y="1044925"/>
            <a:ext cx="3167400" cy="1775400"/>
          </a:xfrm>
          <a:prstGeom prst="rect">
            <a:avLst/>
          </a:prstGeom>
          <a:noFill/>
          <a:ln>
            <a:noFill/>
          </a:ln>
        </p:spPr>
        <p:txBody>
          <a:bodyPr wrap="square" lIns="91425" tIns="91425" rIns="91425" bIns="91425" anchor="ctr" anchorCtr="0">
            <a:noAutofit/>
          </a:bodyPr>
          <a:lstStyle/>
          <a:p>
            <a:pPr lvl="0" rtl="0">
              <a:lnSpc>
                <a:spcPct val="150000"/>
              </a:lnSpc>
              <a:spcBef>
                <a:spcPts val="0"/>
              </a:spcBef>
              <a:buNone/>
            </a:pPr>
            <a:r>
              <a:rPr lang="ca" b="1">
                <a:solidFill>
                  <a:srgbClr val="4D4D4D"/>
                </a:solidFill>
              </a:rPr>
              <a:t>Address:</a:t>
            </a:r>
          </a:p>
          <a:p>
            <a:pPr lvl="0" rtl="0">
              <a:lnSpc>
                <a:spcPct val="150000"/>
              </a:lnSpc>
              <a:spcBef>
                <a:spcPts val="0"/>
              </a:spcBef>
              <a:buNone/>
            </a:pPr>
            <a:r>
              <a:rPr lang="ca" b="1">
                <a:solidFill>
                  <a:srgbClr val="4D4D4D"/>
                </a:solidFill>
              </a:rPr>
              <a:t>Av. Mare de Déu de Montserrat, 78</a:t>
            </a:r>
          </a:p>
          <a:p>
            <a:pPr lvl="0" rtl="0">
              <a:lnSpc>
                <a:spcPct val="150000"/>
              </a:lnSpc>
              <a:spcBef>
                <a:spcPts val="0"/>
              </a:spcBef>
              <a:buNone/>
            </a:pPr>
            <a:r>
              <a:rPr lang="ca" b="1">
                <a:solidFill>
                  <a:srgbClr val="4D4D4D"/>
                </a:solidFill>
              </a:rPr>
              <a:t>08024 Barcelona</a:t>
            </a:r>
          </a:p>
          <a:p>
            <a:pPr lvl="0" rtl="0">
              <a:lnSpc>
                <a:spcPct val="150000"/>
              </a:lnSpc>
              <a:spcBef>
                <a:spcPts val="0"/>
              </a:spcBef>
              <a:buNone/>
            </a:pPr>
            <a:r>
              <a:rPr lang="ca" b="1">
                <a:solidFill>
                  <a:srgbClr val="4D4D4D"/>
                </a:solidFill>
              </a:rPr>
              <a:t>Metro L4 Alfons X</a:t>
            </a:r>
          </a:p>
        </p:txBody>
      </p:sp>
      <p:pic>
        <p:nvPicPr>
          <p:cNvPr id="63" name="Shape 63"/>
          <p:cNvPicPr preferRelativeResize="0"/>
          <p:nvPr/>
        </p:nvPicPr>
        <p:blipFill>
          <a:blip r:embed="rId3">
            <a:alphaModFix/>
          </a:blip>
          <a:stretch>
            <a:fillRect/>
          </a:stretch>
        </p:blipFill>
        <p:spPr>
          <a:xfrm>
            <a:off x="4661725" y="2428600"/>
            <a:ext cx="4329876" cy="2234649"/>
          </a:xfrm>
          <a:prstGeom prst="rect">
            <a:avLst/>
          </a:prstGeom>
          <a:noFill/>
          <a:ln>
            <a:noFill/>
          </a:ln>
        </p:spPr>
      </p:pic>
      <p:pic>
        <p:nvPicPr>
          <p:cNvPr id="64" name="Shape 64"/>
          <p:cNvPicPr preferRelativeResize="0"/>
          <p:nvPr/>
        </p:nvPicPr>
        <p:blipFill>
          <a:blip r:embed="rId4">
            <a:alphaModFix/>
          </a:blip>
          <a:stretch>
            <a:fillRect/>
          </a:stretch>
        </p:blipFill>
        <p:spPr>
          <a:xfrm>
            <a:off x="697925" y="2958475"/>
            <a:ext cx="2606675" cy="1704775"/>
          </a:xfrm>
          <a:prstGeom prst="rect">
            <a:avLst/>
          </a:prstGeom>
          <a:noFill/>
          <a:ln>
            <a:noFill/>
          </a:ln>
        </p:spPr>
      </p:pic>
      <p:pic>
        <p:nvPicPr>
          <p:cNvPr id="65" name="Shape 65"/>
          <p:cNvPicPr preferRelativeResize="0"/>
          <p:nvPr/>
        </p:nvPicPr>
        <p:blipFill>
          <a:blip r:embed="rId5">
            <a:alphaModFix/>
          </a:blip>
          <a:stretch>
            <a:fillRect/>
          </a:stretch>
        </p:blipFill>
        <p:spPr>
          <a:xfrm>
            <a:off x="7127025" y="683600"/>
            <a:ext cx="1775400" cy="1775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556625" y="318900"/>
            <a:ext cx="4068300" cy="572700"/>
          </a:xfrm>
          <a:prstGeom prst="rect">
            <a:avLst/>
          </a:prstGeom>
        </p:spPr>
        <p:txBody>
          <a:bodyPr wrap="square" lIns="91425" tIns="91425" rIns="91425" bIns="91425" anchor="t" anchorCtr="0">
            <a:noAutofit/>
          </a:bodyPr>
          <a:lstStyle/>
          <a:p>
            <a:pPr marR="25400" lvl="0" rtl="0">
              <a:lnSpc>
                <a:spcPct val="115000"/>
              </a:lnSpc>
              <a:spcBef>
                <a:spcPts val="0"/>
              </a:spcBef>
              <a:buClr>
                <a:schemeClr val="dk1"/>
              </a:buClr>
              <a:buSzPct val="36666"/>
              <a:buFont typeface="Arial"/>
              <a:buNone/>
            </a:pPr>
            <a:r>
              <a:rPr lang="ca" sz="3000">
                <a:solidFill>
                  <a:schemeClr val="accent2"/>
                </a:solidFill>
                <a:highlight>
                  <a:srgbClr val="FFFFFF"/>
                </a:highlight>
              </a:rPr>
              <a:t>What can be studied ?</a:t>
            </a:r>
          </a:p>
          <a:p>
            <a:pPr lvl="0">
              <a:spcBef>
                <a:spcPts val="0"/>
              </a:spcBef>
              <a:buNone/>
            </a:pPr>
            <a:endParaRPr/>
          </a:p>
        </p:txBody>
      </p:sp>
      <p:pic>
        <p:nvPicPr>
          <p:cNvPr id="71" name="Shape 71"/>
          <p:cNvPicPr preferRelativeResize="0"/>
          <p:nvPr/>
        </p:nvPicPr>
        <p:blipFill>
          <a:blip r:embed="rId3">
            <a:alphaModFix/>
          </a:blip>
          <a:stretch>
            <a:fillRect/>
          </a:stretch>
        </p:blipFill>
        <p:spPr>
          <a:xfrm>
            <a:off x="5813124" y="3003200"/>
            <a:ext cx="2443602" cy="1832701"/>
          </a:xfrm>
          <a:prstGeom prst="rect">
            <a:avLst/>
          </a:prstGeom>
          <a:noFill/>
          <a:ln>
            <a:noFill/>
          </a:ln>
        </p:spPr>
      </p:pic>
      <p:sp>
        <p:nvSpPr>
          <p:cNvPr id="72" name="Shape 72"/>
          <p:cNvSpPr txBox="1"/>
          <p:nvPr/>
        </p:nvSpPr>
        <p:spPr>
          <a:xfrm>
            <a:off x="290400" y="1104575"/>
            <a:ext cx="8563200" cy="2357100"/>
          </a:xfrm>
          <a:prstGeom prst="rect">
            <a:avLst/>
          </a:prstGeom>
          <a:noFill/>
          <a:ln>
            <a:noFill/>
          </a:ln>
        </p:spPr>
        <p:txBody>
          <a:bodyPr wrap="square" lIns="91425" tIns="91425" rIns="91425" bIns="91425" anchor="ctr" anchorCtr="0">
            <a:noAutofit/>
          </a:bodyPr>
          <a:lstStyle/>
          <a:p>
            <a:pPr marL="190500" lvl="0" indent="0" algn="just" rtl="0">
              <a:lnSpc>
                <a:spcPct val="150000"/>
              </a:lnSpc>
              <a:spcBef>
                <a:spcPts val="0"/>
              </a:spcBef>
              <a:buNone/>
            </a:pPr>
            <a:r>
              <a:rPr lang="ca" b="1">
                <a:solidFill>
                  <a:srgbClr val="4D4D4D"/>
                </a:solidFill>
              </a:rPr>
              <a:t>IES Joan Brossa is a public college located in Barcelona, not far from the city centre. This college provides secondary compulsory education and post-compulsory education. </a:t>
            </a:r>
          </a:p>
          <a:p>
            <a:pPr marL="190500" lvl="0" indent="0" algn="just" rtl="0">
              <a:lnSpc>
                <a:spcPct val="150000"/>
              </a:lnSpc>
              <a:spcBef>
                <a:spcPts val="0"/>
              </a:spcBef>
              <a:buNone/>
            </a:pPr>
            <a:endParaRPr b="1">
              <a:solidFill>
                <a:srgbClr val="4D4D4D"/>
              </a:solidFill>
            </a:endParaRPr>
          </a:p>
          <a:p>
            <a:pPr marL="190500" lvl="0" indent="0" algn="just" rtl="0">
              <a:lnSpc>
                <a:spcPct val="150000"/>
              </a:lnSpc>
              <a:spcBef>
                <a:spcPts val="0"/>
              </a:spcBef>
              <a:buNone/>
            </a:pPr>
            <a:r>
              <a:rPr lang="ca" b="1">
                <a:solidFill>
                  <a:srgbClr val="4D4D4D"/>
                </a:solidFill>
              </a:rPr>
              <a:t>The VET courses that this we are: Trade (intermediate course), International Trade (advanced course), Transport and logistics (advanced course), Sales Management and Marketing (advanced course) and Optical Lens (advanced course).</a:t>
            </a:r>
          </a:p>
        </p:txBody>
      </p:sp>
      <p:pic>
        <p:nvPicPr>
          <p:cNvPr id="73" name="Shape 73"/>
          <p:cNvPicPr preferRelativeResize="0"/>
          <p:nvPr/>
        </p:nvPicPr>
        <p:blipFill>
          <a:blip r:embed="rId4">
            <a:alphaModFix/>
          </a:blip>
          <a:stretch>
            <a:fillRect/>
          </a:stretch>
        </p:blipFill>
        <p:spPr>
          <a:xfrm>
            <a:off x="607100" y="3276500"/>
            <a:ext cx="2609850" cy="1752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2499750" y="438025"/>
            <a:ext cx="3681000" cy="572700"/>
          </a:xfrm>
          <a:prstGeom prst="rect">
            <a:avLst/>
          </a:prstGeom>
        </p:spPr>
        <p:txBody>
          <a:bodyPr wrap="square" lIns="91425" tIns="91425" rIns="91425" bIns="91425" anchor="t" anchorCtr="0">
            <a:noAutofit/>
          </a:bodyPr>
          <a:lstStyle/>
          <a:p>
            <a:pPr lvl="0">
              <a:spcBef>
                <a:spcPts val="0"/>
              </a:spcBef>
              <a:buNone/>
            </a:pPr>
            <a:r>
              <a:rPr lang="ca" b="1"/>
              <a:t>School canteen</a:t>
            </a:r>
          </a:p>
        </p:txBody>
      </p:sp>
      <p:pic>
        <p:nvPicPr>
          <p:cNvPr id="79" name="Shape 79"/>
          <p:cNvPicPr preferRelativeResize="0"/>
          <p:nvPr/>
        </p:nvPicPr>
        <p:blipFill>
          <a:blip r:embed="rId3">
            <a:alphaModFix/>
          </a:blip>
          <a:stretch>
            <a:fillRect/>
          </a:stretch>
        </p:blipFill>
        <p:spPr>
          <a:xfrm>
            <a:off x="1112850" y="2625175"/>
            <a:ext cx="2582200" cy="1934150"/>
          </a:xfrm>
          <a:prstGeom prst="rect">
            <a:avLst/>
          </a:prstGeom>
          <a:noFill/>
          <a:ln>
            <a:noFill/>
          </a:ln>
        </p:spPr>
      </p:pic>
      <p:pic>
        <p:nvPicPr>
          <p:cNvPr id="80" name="Shape 80"/>
          <p:cNvPicPr preferRelativeResize="0"/>
          <p:nvPr/>
        </p:nvPicPr>
        <p:blipFill>
          <a:blip r:embed="rId4">
            <a:alphaModFix/>
          </a:blip>
          <a:stretch>
            <a:fillRect/>
          </a:stretch>
        </p:blipFill>
        <p:spPr>
          <a:xfrm>
            <a:off x="9024875" y="5044875"/>
            <a:ext cx="81175" cy="61896"/>
          </a:xfrm>
          <a:prstGeom prst="rect">
            <a:avLst/>
          </a:prstGeom>
          <a:noFill/>
          <a:ln>
            <a:noFill/>
          </a:ln>
        </p:spPr>
      </p:pic>
      <p:sp>
        <p:nvSpPr>
          <p:cNvPr id="81" name="Shape 81"/>
          <p:cNvSpPr txBox="1"/>
          <p:nvPr/>
        </p:nvSpPr>
        <p:spPr>
          <a:xfrm>
            <a:off x="685350" y="1234975"/>
            <a:ext cx="5781300" cy="1390200"/>
          </a:xfrm>
          <a:prstGeom prst="rect">
            <a:avLst/>
          </a:prstGeom>
          <a:noFill/>
          <a:ln>
            <a:noFill/>
          </a:ln>
        </p:spPr>
        <p:txBody>
          <a:bodyPr wrap="square" lIns="91425" tIns="91425" rIns="91425" bIns="91425" anchor="t" anchorCtr="0">
            <a:noAutofit/>
          </a:bodyPr>
          <a:lstStyle/>
          <a:p>
            <a:pPr lvl="0">
              <a:spcBef>
                <a:spcPts val="0"/>
              </a:spcBef>
              <a:buNone/>
            </a:pPr>
            <a:r>
              <a:rPr lang="ca" sz="1200"/>
              <a:t>If you want yo can eat in our school. </a:t>
            </a:r>
          </a:p>
          <a:p>
            <a:pPr lvl="0">
              <a:spcBef>
                <a:spcPts val="0"/>
              </a:spcBef>
              <a:buClr>
                <a:schemeClr val="dk1"/>
              </a:buClr>
              <a:buSzPct val="91666"/>
              <a:buFont typeface="Arial"/>
              <a:buNone/>
            </a:pPr>
            <a:r>
              <a:rPr lang="ca" sz="1200">
                <a:solidFill>
                  <a:schemeClr val="accent2"/>
                </a:solidFill>
                <a:highlight>
                  <a:srgbClr val="FFFFFF"/>
                </a:highlight>
              </a:rPr>
              <a:t>Prices vary according to the number of days you use this service.</a:t>
            </a:r>
            <a:br>
              <a:rPr lang="ca" sz="1200">
                <a:solidFill>
                  <a:schemeClr val="accent2"/>
                </a:solidFill>
                <a:highlight>
                  <a:srgbClr val="FFFFFF"/>
                </a:highlight>
              </a:rPr>
            </a:br>
            <a:r>
              <a:rPr lang="ca" sz="1200">
                <a:solidFill>
                  <a:schemeClr val="accent2"/>
                </a:solidFill>
                <a:highlight>
                  <a:srgbClr val="FFFFFF"/>
                </a:highlight>
              </a:rPr>
              <a:t/>
            </a:r>
            <a:br>
              <a:rPr lang="ca" sz="1200">
                <a:solidFill>
                  <a:schemeClr val="accent2"/>
                </a:solidFill>
                <a:highlight>
                  <a:srgbClr val="FFFFFF"/>
                </a:highlight>
              </a:rPr>
            </a:br>
            <a:r>
              <a:rPr lang="ca" sz="1200">
                <a:solidFill>
                  <a:schemeClr val="accent2"/>
                </a:solidFill>
                <a:highlight>
                  <a:srgbClr val="FFFFFF"/>
                </a:highlight>
              </a:rPr>
              <a:t/>
            </a:r>
            <a:br>
              <a:rPr lang="ca" sz="1200">
                <a:solidFill>
                  <a:schemeClr val="accent2"/>
                </a:solidFill>
                <a:highlight>
                  <a:srgbClr val="FFFFFF"/>
                </a:highlight>
              </a:rPr>
            </a:br>
            <a:r>
              <a:rPr lang="ca" sz="1200">
                <a:solidFill>
                  <a:schemeClr val="accent2"/>
                </a:solidFill>
                <a:highlight>
                  <a:srgbClr val="FFFFFF"/>
                </a:highlight>
              </a:rPr>
              <a:t>The sporadic ticket can be purchased early in the morning and its price is 7.70 euros.</a:t>
            </a:r>
          </a:p>
          <a:p>
            <a:pPr lvl="0">
              <a:spcBef>
                <a:spcPts val="0"/>
              </a:spcBef>
              <a:buNone/>
            </a:pPr>
            <a:endParaRPr/>
          </a:p>
        </p:txBody>
      </p:sp>
      <p:pic>
        <p:nvPicPr>
          <p:cNvPr id="82" name="Shape 82"/>
          <p:cNvPicPr preferRelativeResize="0"/>
          <p:nvPr/>
        </p:nvPicPr>
        <p:blipFill>
          <a:blip r:embed="rId5">
            <a:alphaModFix/>
          </a:blip>
          <a:stretch>
            <a:fillRect/>
          </a:stretch>
        </p:blipFill>
        <p:spPr>
          <a:xfrm>
            <a:off x="4833681" y="2625175"/>
            <a:ext cx="2912869" cy="1934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ca"/>
              <a:t> STUDIES</a:t>
            </a:r>
          </a:p>
        </p:txBody>
      </p:sp>
      <p:sp>
        <p:nvSpPr>
          <p:cNvPr id="88" name="Shape 88"/>
          <p:cNvSpPr txBox="1"/>
          <p:nvPr/>
        </p:nvSpPr>
        <p:spPr>
          <a:xfrm>
            <a:off x="532800" y="1133900"/>
            <a:ext cx="7438500" cy="2198100"/>
          </a:xfrm>
          <a:prstGeom prst="rect">
            <a:avLst/>
          </a:prstGeom>
          <a:noFill/>
          <a:ln>
            <a:noFill/>
          </a:ln>
        </p:spPr>
        <p:txBody>
          <a:bodyPr wrap="square" lIns="91425" tIns="91425" rIns="91425" bIns="91425" anchor="t" anchorCtr="0">
            <a:noAutofit/>
          </a:bodyPr>
          <a:lstStyle/>
          <a:p>
            <a:pPr lvl="0">
              <a:spcBef>
                <a:spcPts val="0"/>
              </a:spcBef>
              <a:buNone/>
            </a:pPr>
            <a:r>
              <a:rPr lang="ca"/>
              <a:t>In our school, from 12 to 16, pupils study ESO (compulsory secondary education). We try to plan and organize the groups and meet the needs of the students according to their academic career and with their aptitudes and attitudes.</a:t>
            </a:r>
          </a:p>
          <a:p>
            <a:pPr lvl="0">
              <a:spcBef>
                <a:spcPts val="0"/>
              </a:spcBef>
              <a:buNone/>
            </a:pPr>
            <a:endParaRPr/>
          </a:p>
          <a:p>
            <a:pPr lvl="0">
              <a:spcBef>
                <a:spcPts val="0"/>
              </a:spcBef>
              <a:buNone/>
            </a:pPr>
            <a:r>
              <a:rPr lang="ca"/>
              <a:t>When you finish the ESO you can choose to study, the baccalaureate or the VET</a:t>
            </a:r>
          </a:p>
          <a:p>
            <a:pPr lvl="0">
              <a:spcBef>
                <a:spcPts val="0"/>
              </a:spcBef>
              <a:buNone/>
            </a:pPr>
            <a:endParaRPr/>
          </a:p>
          <a:p>
            <a:pPr lvl="0">
              <a:spcBef>
                <a:spcPts val="0"/>
              </a:spcBef>
              <a:buNone/>
            </a:pPr>
            <a:r>
              <a:rPr lang="ca"/>
              <a:t>The baccalaureate are 2 years long, there are 2 modalities, technological scientist and the humanistic</a:t>
            </a:r>
          </a:p>
          <a:p>
            <a:pPr lvl="0">
              <a:spcBef>
                <a:spcPts val="0"/>
              </a:spcBef>
              <a:buNone/>
            </a:pPr>
            <a:endParaRPr/>
          </a:p>
        </p:txBody>
      </p:sp>
      <p:pic>
        <p:nvPicPr>
          <p:cNvPr id="89" name="Shape 89"/>
          <p:cNvPicPr preferRelativeResize="0"/>
          <p:nvPr/>
        </p:nvPicPr>
        <p:blipFill>
          <a:blip r:embed="rId3">
            <a:alphaModFix/>
          </a:blip>
          <a:stretch>
            <a:fillRect/>
          </a:stretch>
        </p:blipFill>
        <p:spPr>
          <a:xfrm>
            <a:off x="7559200" y="2829775"/>
            <a:ext cx="1318950" cy="2198251"/>
          </a:xfrm>
          <a:prstGeom prst="rect">
            <a:avLst/>
          </a:prstGeom>
          <a:noFill/>
          <a:ln>
            <a:noFill/>
          </a:ln>
        </p:spPr>
      </p:pic>
      <p:pic>
        <p:nvPicPr>
          <p:cNvPr id="90" name="Shape 90">
            <a:hlinkClick r:id="rId4"/>
          </p:cNvPr>
          <p:cNvPicPr preferRelativeResize="0"/>
          <p:nvPr/>
        </p:nvPicPr>
        <p:blipFill>
          <a:blip r:embed="rId5">
            <a:alphaModFix/>
          </a:blip>
          <a:stretch>
            <a:fillRect/>
          </a:stretch>
        </p:blipFill>
        <p:spPr>
          <a:xfrm>
            <a:off x="2308800" y="2829770"/>
            <a:ext cx="2819466" cy="2114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586700" y="451825"/>
            <a:ext cx="4748100" cy="572700"/>
          </a:xfrm>
          <a:prstGeom prst="rect">
            <a:avLst/>
          </a:prstGeom>
        </p:spPr>
        <p:txBody>
          <a:bodyPr wrap="square" lIns="91425" tIns="91425" rIns="91425" bIns="91425" anchor="t" anchorCtr="0">
            <a:noAutofit/>
          </a:bodyPr>
          <a:lstStyle/>
          <a:p>
            <a:pPr lvl="0" rtl="0">
              <a:spcBef>
                <a:spcPts val="0"/>
              </a:spcBef>
              <a:buNone/>
            </a:pPr>
            <a:r>
              <a:rPr lang="ca"/>
              <a:t>Studies in Joan Brossa</a:t>
            </a:r>
          </a:p>
        </p:txBody>
      </p:sp>
      <p:sp>
        <p:nvSpPr>
          <p:cNvPr id="96" name="Shape 96"/>
          <p:cNvSpPr txBox="1"/>
          <p:nvPr/>
        </p:nvSpPr>
        <p:spPr>
          <a:xfrm>
            <a:off x="840175" y="1475425"/>
            <a:ext cx="7349700" cy="2404500"/>
          </a:xfrm>
          <a:prstGeom prst="rect">
            <a:avLst/>
          </a:prstGeom>
          <a:noFill/>
          <a:ln>
            <a:noFill/>
          </a:ln>
        </p:spPr>
        <p:txBody>
          <a:bodyPr wrap="square" lIns="91425" tIns="91425" rIns="91425" bIns="91425" anchor="t" anchorCtr="0">
            <a:noAutofit/>
          </a:bodyPr>
          <a:lstStyle/>
          <a:p>
            <a:pPr marL="457200" lvl="0" indent="-228600" rtl="0">
              <a:spcBef>
                <a:spcPts val="0"/>
              </a:spcBef>
              <a:buChar char="●"/>
            </a:pPr>
            <a:r>
              <a:rPr lang="ca"/>
              <a:t>ESO       4 Years.</a:t>
            </a:r>
          </a:p>
          <a:p>
            <a:pPr marL="457200" marR="25400" lvl="0" indent="-228600" rtl="0">
              <a:lnSpc>
                <a:spcPct val="115000"/>
              </a:lnSpc>
              <a:spcBef>
                <a:spcPts val="0"/>
              </a:spcBef>
              <a:buChar char="●"/>
            </a:pPr>
            <a:r>
              <a:rPr lang="ca">
                <a:solidFill>
                  <a:schemeClr val="accent2"/>
                </a:solidFill>
                <a:highlight>
                  <a:srgbClr val="FFFFFF"/>
                </a:highlight>
              </a:rPr>
              <a:t>Baccalaureate”Bachiller”     2 Years. </a:t>
            </a:r>
          </a:p>
          <a:p>
            <a:pPr marL="457200" lvl="0" indent="-228600" rtl="0">
              <a:spcBef>
                <a:spcPts val="0"/>
              </a:spcBef>
              <a:buChar char="●"/>
            </a:pPr>
            <a:r>
              <a:rPr lang="ca"/>
              <a:t>Training cicle “FP” 4 Years      2 Years (medium) and 2 Years (Superior grade).  </a:t>
            </a:r>
          </a:p>
          <a:p>
            <a:pPr marL="457200" lvl="0" indent="-228600" rtl="0">
              <a:spcBef>
                <a:spcPts val="0"/>
              </a:spcBef>
              <a:buChar char="●"/>
            </a:pPr>
            <a:r>
              <a:rPr lang="ca"/>
              <a:t> If you are 16 years old and you do not have the ESO, you can choose to do PFI (</a:t>
            </a:r>
            <a:r>
              <a:rPr lang="ca">
                <a:solidFill>
                  <a:schemeClr val="accent2"/>
                </a:solidFill>
                <a:highlight>
                  <a:srgbClr val="FFFFFF"/>
                </a:highlight>
              </a:rPr>
              <a:t>Initial Professional Training) to have access to baccalaureate or Training cicle.</a:t>
            </a:r>
          </a:p>
          <a:p>
            <a:pPr lvl="0">
              <a:spcBef>
                <a:spcPts val="0"/>
              </a:spcBef>
              <a:buNone/>
            </a:pPr>
            <a:endParaRPr/>
          </a:p>
        </p:txBody>
      </p:sp>
      <p:cxnSp>
        <p:nvCxnSpPr>
          <p:cNvPr id="97" name="Shape 97"/>
          <p:cNvCxnSpPr/>
          <p:nvPr/>
        </p:nvCxnSpPr>
        <p:spPr>
          <a:xfrm>
            <a:off x="1830625" y="1666675"/>
            <a:ext cx="218700" cy="0"/>
          </a:xfrm>
          <a:prstGeom prst="straightConnector1">
            <a:avLst/>
          </a:prstGeom>
          <a:noFill/>
          <a:ln w="9525" cap="flat" cmpd="sng">
            <a:solidFill>
              <a:schemeClr val="dk2"/>
            </a:solidFill>
            <a:prstDash val="solid"/>
            <a:round/>
            <a:headEnd type="none" w="lg" len="lg"/>
            <a:tailEnd type="triangle" w="lg" len="lg"/>
          </a:ln>
        </p:spPr>
      </p:cxnSp>
      <p:cxnSp>
        <p:nvCxnSpPr>
          <p:cNvPr id="98" name="Shape 98"/>
          <p:cNvCxnSpPr/>
          <p:nvPr/>
        </p:nvCxnSpPr>
        <p:spPr>
          <a:xfrm>
            <a:off x="3326550" y="1912625"/>
            <a:ext cx="184500" cy="0"/>
          </a:xfrm>
          <a:prstGeom prst="straightConnector1">
            <a:avLst/>
          </a:prstGeom>
          <a:noFill/>
          <a:ln w="9525" cap="flat" cmpd="sng">
            <a:solidFill>
              <a:schemeClr val="dk2"/>
            </a:solidFill>
            <a:prstDash val="solid"/>
            <a:round/>
            <a:headEnd type="none" w="lg" len="lg"/>
            <a:tailEnd type="triangle" w="lg" len="lg"/>
          </a:ln>
        </p:spPr>
      </p:cxnSp>
      <p:cxnSp>
        <p:nvCxnSpPr>
          <p:cNvPr id="99" name="Shape 99"/>
          <p:cNvCxnSpPr/>
          <p:nvPr/>
        </p:nvCxnSpPr>
        <p:spPr>
          <a:xfrm>
            <a:off x="3552050" y="2133325"/>
            <a:ext cx="184500" cy="0"/>
          </a:xfrm>
          <a:prstGeom prst="straightConnector1">
            <a:avLst/>
          </a:prstGeom>
          <a:noFill/>
          <a:ln w="9525" cap="flat" cmpd="sng">
            <a:solidFill>
              <a:schemeClr val="dk2"/>
            </a:solidFill>
            <a:prstDash val="solid"/>
            <a:round/>
            <a:headEnd type="none" w="lg" len="lg"/>
            <a:tailEnd type="triangle" w="lg" len="lg"/>
          </a:ln>
        </p:spPr>
      </p:cxnSp>
      <p:pic>
        <p:nvPicPr>
          <p:cNvPr id="100" name="Shape 100"/>
          <p:cNvPicPr preferRelativeResize="0"/>
          <p:nvPr/>
        </p:nvPicPr>
        <p:blipFill>
          <a:blip r:embed="rId3">
            <a:alphaModFix/>
          </a:blip>
          <a:stretch>
            <a:fillRect/>
          </a:stretch>
        </p:blipFill>
        <p:spPr>
          <a:xfrm>
            <a:off x="5212865" y="2813125"/>
            <a:ext cx="3581719" cy="2017300"/>
          </a:xfrm>
          <a:prstGeom prst="rect">
            <a:avLst/>
          </a:prstGeom>
          <a:noFill/>
          <a:ln>
            <a:noFill/>
          </a:ln>
        </p:spPr>
      </p:pic>
      <p:pic>
        <p:nvPicPr>
          <p:cNvPr id="101" name="Shape 101"/>
          <p:cNvPicPr preferRelativeResize="0"/>
          <p:nvPr/>
        </p:nvPicPr>
        <p:blipFill>
          <a:blip r:embed="rId4">
            <a:alphaModFix/>
          </a:blip>
          <a:stretch>
            <a:fillRect/>
          </a:stretch>
        </p:blipFill>
        <p:spPr>
          <a:xfrm>
            <a:off x="664700" y="2813113"/>
            <a:ext cx="4034650" cy="2017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Shape 106"/>
          <p:cNvPicPr preferRelativeResize="0"/>
          <p:nvPr/>
        </p:nvPicPr>
        <p:blipFill>
          <a:blip r:embed="rId3">
            <a:alphaModFix/>
          </a:blip>
          <a:stretch>
            <a:fillRect/>
          </a:stretch>
        </p:blipFill>
        <p:spPr>
          <a:xfrm>
            <a:off x="1750713" y="1268900"/>
            <a:ext cx="5642574" cy="23913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275</Words>
  <Application>Microsoft Office PowerPoint</Application>
  <PresentationFormat>Presentació en pantalla (16:9)</PresentationFormat>
  <Paragraphs>25</Paragraphs>
  <Slides>7</Slides>
  <Notes>7</Notes>
  <HiddenSlides>0</HiddenSlides>
  <MMClips>0</MMClips>
  <ScaleCrop>false</ScaleCrop>
  <HeadingPairs>
    <vt:vector size="4" baseType="variant">
      <vt:variant>
        <vt:lpstr>Tema</vt:lpstr>
      </vt:variant>
      <vt:variant>
        <vt:i4>1</vt:i4>
      </vt:variant>
      <vt:variant>
        <vt:lpstr>Títols de les diapositives</vt:lpstr>
      </vt:variant>
      <vt:variant>
        <vt:i4>7</vt:i4>
      </vt:variant>
    </vt:vector>
  </HeadingPairs>
  <TitlesOfParts>
    <vt:vector size="8" baseType="lpstr">
      <vt:lpstr>Simple Light</vt:lpstr>
      <vt:lpstr>Presentació del PowerPoint</vt:lpstr>
      <vt:lpstr>Where are we situated?</vt:lpstr>
      <vt:lpstr>What can be studied ? </vt:lpstr>
      <vt:lpstr>School canteen</vt:lpstr>
      <vt:lpstr> STUDIES</vt:lpstr>
      <vt:lpstr>Studies in Joan Brossa</vt:lpstr>
      <vt:lpstr>Presentació del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prof</dc:creator>
  <cp:lastModifiedBy>Departament d'Educació</cp:lastModifiedBy>
  <cp:revision>1</cp:revision>
  <dcterms:modified xsi:type="dcterms:W3CDTF">2017-10-31T08:53:22Z</dcterms:modified>
</cp:coreProperties>
</file>