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orella Lopez Gi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1-07T08:53:17.106" idx="1">
    <p:pos x="6000" y="0"/>
    <p:text>Fiorella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38798398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ca"/>
              <a:t>‹#›</a:t>
            </a:fld>
            <a:endParaRPr lang="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ca"/>
              <a:t>‹#›</a:t>
            </a:fld>
            <a:endParaRPr lang="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ca"/>
              <a:t>‹#›</a:t>
            </a:fld>
            <a:endParaRPr lang="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wrap="square"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ca"/>
              <a:t>‹#›</a:t>
            </a:fld>
            <a:endParaRPr lang="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ca"/>
              <a:t>‹#›</a:t>
            </a:fld>
            <a:endParaRPr lang="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ca"/>
              <a:t>‹#›</a:t>
            </a:fld>
            <a:endParaRPr lang="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ca"/>
              <a:t>‹#›</a:t>
            </a:fld>
            <a:endParaRPr lang="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ca"/>
              <a:t>‹#›</a:t>
            </a:fld>
            <a:endParaRPr lang="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ca"/>
              <a:t>‹#›</a:t>
            </a:fld>
            <a:endParaRPr lang="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ca"/>
              <a:t>‹#›</a:t>
            </a:fld>
            <a:endParaRPr lang="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rt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rtl="0">
              <a:spcBef>
                <a:spcPts val="0"/>
              </a:spcBef>
              <a:buNone/>
            </a:pPr>
            <a:fld id="{00000000-1234-1234-1234-123412341234}" type="slidenum">
              <a:rPr lang="ca"/>
              <a:t>‹#›</a:t>
            </a:fld>
            <a:endParaRPr lang="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rtl="0">
              <a:lnSpc>
                <a:spcPct val="115000"/>
              </a:lnSpc>
              <a:spcBef>
                <a:spcPts val="0"/>
              </a:spcBef>
              <a:spcAft>
                <a:spcPts val="1600"/>
              </a:spcAft>
              <a:buClr>
                <a:schemeClr val="dk2"/>
              </a:buClr>
              <a:buSzPct val="100000"/>
              <a:buChar char="●"/>
              <a:defRPr sz="1800">
                <a:solidFill>
                  <a:schemeClr val="dk2"/>
                </a:solidFill>
              </a:defRPr>
            </a:lvl1pPr>
            <a:lvl2pPr lvl="1" rtl="0">
              <a:lnSpc>
                <a:spcPct val="115000"/>
              </a:lnSpc>
              <a:spcBef>
                <a:spcPts val="0"/>
              </a:spcBef>
              <a:spcAft>
                <a:spcPts val="1600"/>
              </a:spcAft>
              <a:buClr>
                <a:schemeClr val="dk2"/>
              </a:buClr>
              <a:buChar char="○"/>
              <a:defRPr>
                <a:solidFill>
                  <a:schemeClr val="dk2"/>
                </a:solidFill>
              </a:defRPr>
            </a:lvl2pPr>
            <a:lvl3pPr lvl="2" rtl="0">
              <a:lnSpc>
                <a:spcPct val="115000"/>
              </a:lnSpc>
              <a:spcBef>
                <a:spcPts val="0"/>
              </a:spcBef>
              <a:spcAft>
                <a:spcPts val="1600"/>
              </a:spcAft>
              <a:buClr>
                <a:schemeClr val="dk2"/>
              </a:buClr>
              <a:buChar char="■"/>
              <a:defRPr>
                <a:solidFill>
                  <a:schemeClr val="dk2"/>
                </a:solidFill>
              </a:defRPr>
            </a:lvl3pPr>
            <a:lvl4pPr lvl="3" rtl="0">
              <a:lnSpc>
                <a:spcPct val="115000"/>
              </a:lnSpc>
              <a:spcBef>
                <a:spcPts val="0"/>
              </a:spcBef>
              <a:spcAft>
                <a:spcPts val="1600"/>
              </a:spcAft>
              <a:buClr>
                <a:schemeClr val="dk2"/>
              </a:buClr>
              <a:buChar char="●"/>
              <a:defRPr>
                <a:solidFill>
                  <a:schemeClr val="dk2"/>
                </a:solidFill>
              </a:defRPr>
            </a:lvl4pPr>
            <a:lvl5pPr lvl="4" rtl="0">
              <a:lnSpc>
                <a:spcPct val="115000"/>
              </a:lnSpc>
              <a:spcBef>
                <a:spcPts val="0"/>
              </a:spcBef>
              <a:spcAft>
                <a:spcPts val="1600"/>
              </a:spcAft>
              <a:buClr>
                <a:schemeClr val="dk2"/>
              </a:buClr>
              <a:buChar char="○"/>
              <a:defRPr>
                <a:solidFill>
                  <a:schemeClr val="dk2"/>
                </a:solidFill>
              </a:defRPr>
            </a:lvl5pPr>
            <a:lvl6pPr lvl="5" rtl="0">
              <a:lnSpc>
                <a:spcPct val="115000"/>
              </a:lnSpc>
              <a:spcBef>
                <a:spcPts val="0"/>
              </a:spcBef>
              <a:spcAft>
                <a:spcPts val="1600"/>
              </a:spcAft>
              <a:buClr>
                <a:schemeClr val="dk2"/>
              </a:buClr>
              <a:buChar char="■"/>
              <a:defRPr>
                <a:solidFill>
                  <a:schemeClr val="dk2"/>
                </a:solidFill>
              </a:defRPr>
            </a:lvl6pPr>
            <a:lvl7pPr lvl="6" rtl="0">
              <a:lnSpc>
                <a:spcPct val="115000"/>
              </a:lnSpc>
              <a:spcBef>
                <a:spcPts val="0"/>
              </a:spcBef>
              <a:spcAft>
                <a:spcPts val="1600"/>
              </a:spcAft>
              <a:buClr>
                <a:schemeClr val="dk2"/>
              </a:buClr>
              <a:buChar char="●"/>
              <a:defRPr>
                <a:solidFill>
                  <a:schemeClr val="dk2"/>
                </a:solidFill>
              </a:defRPr>
            </a:lvl7pPr>
            <a:lvl8pPr lvl="7" rtl="0">
              <a:lnSpc>
                <a:spcPct val="115000"/>
              </a:lnSpc>
              <a:spcBef>
                <a:spcPts val="0"/>
              </a:spcBef>
              <a:spcAft>
                <a:spcPts val="1600"/>
              </a:spcAft>
              <a:buClr>
                <a:schemeClr val="dk2"/>
              </a:buClr>
              <a:buChar char="○"/>
              <a:defRPr>
                <a:solidFill>
                  <a:schemeClr val="dk2"/>
                </a:solidFill>
              </a:defRPr>
            </a:lvl8pPr>
            <a:lvl9pPr lvl="8" rtl="0">
              <a:lnSpc>
                <a:spcPct val="115000"/>
              </a:lnSpc>
              <a:spcBef>
                <a:spcPts val="0"/>
              </a:spcBef>
              <a:spcAft>
                <a:spcPts val="1600"/>
              </a:spcAft>
              <a:buClr>
                <a:schemeClr val="dk2"/>
              </a:buClr>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rtl="0">
              <a:spcBef>
                <a:spcPts val="0"/>
              </a:spcBef>
              <a:buNone/>
            </a:pPr>
            <a:fld id="{00000000-1234-1234-1234-123412341234}" type="slidenum">
              <a:rPr lang="ca" sz="1000">
                <a:solidFill>
                  <a:schemeClr val="dk2"/>
                </a:solidFill>
              </a:rPr>
              <a:t>‹#›</a:t>
            </a:fld>
            <a:endParaRPr lang="ca"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moovitapp.com/index/es/transporte_p%C3%BAblico-Horta_Guinard%C3%B3-Barcelona-efsite_5314c152e4b0d805d37b18de-362" TargetMode="External"/><Relationship Id="rId7"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blip>
          <a:stretch>
            <a:fillRect/>
          </a:stretch>
        </p:blipFill>
        <p:spPr>
          <a:xfrm>
            <a:off x="4820" y="0"/>
            <a:ext cx="9134360" cy="5143500"/>
          </a:xfrm>
          <a:prstGeom prst="rect">
            <a:avLst/>
          </a:prstGeom>
          <a:noFill/>
          <a:ln>
            <a:noFill/>
          </a:ln>
        </p:spPr>
      </p:pic>
      <p:sp>
        <p:nvSpPr>
          <p:cNvPr id="55" name="Shape 55"/>
          <p:cNvSpPr txBox="1">
            <a:spLocks noGrp="1"/>
          </p:cNvSpPr>
          <p:nvPr>
            <p:ph type="ctrTitle"/>
          </p:nvPr>
        </p:nvSpPr>
        <p:spPr>
          <a:xfrm>
            <a:off x="311700" y="256600"/>
            <a:ext cx="8520600" cy="1551300"/>
          </a:xfrm>
          <a:prstGeom prst="rect">
            <a:avLst/>
          </a:prstGeom>
        </p:spPr>
        <p:txBody>
          <a:bodyPr wrap="square" lIns="91425" tIns="91425" rIns="91425" bIns="91425" anchor="b" anchorCtr="0">
            <a:noAutofit/>
          </a:bodyPr>
          <a:lstStyle/>
          <a:p>
            <a:pPr lvl="0">
              <a:spcBef>
                <a:spcPts val="0"/>
              </a:spcBef>
              <a:buNone/>
            </a:pPr>
            <a:r>
              <a:rPr lang="ca"/>
              <a:t>Our neighbourhood:</a:t>
            </a:r>
          </a:p>
          <a:p>
            <a:pPr lvl="0">
              <a:spcBef>
                <a:spcPts val="0"/>
              </a:spcBef>
              <a:buNone/>
            </a:pPr>
            <a:r>
              <a:rPr lang="ca"/>
              <a:t>Guinardó</a:t>
            </a:r>
          </a:p>
        </p:txBody>
      </p:sp>
      <p:sp>
        <p:nvSpPr>
          <p:cNvPr id="56" name="Shape 56"/>
          <p:cNvSpPr txBox="1">
            <a:spLocks noGrp="1"/>
          </p:cNvSpPr>
          <p:nvPr>
            <p:ph type="subTitle" idx="1"/>
          </p:nvPr>
        </p:nvSpPr>
        <p:spPr>
          <a:xfrm>
            <a:off x="428350" y="4187050"/>
            <a:ext cx="8520600" cy="792600"/>
          </a:xfrm>
          <a:prstGeom prst="rect">
            <a:avLst/>
          </a:prstGeom>
        </p:spPr>
        <p:txBody>
          <a:bodyPr wrap="square" lIns="91425" tIns="91425" rIns="91425" bIns="91425" anchor="b" anchorCtr="0">
            <a:noAutofit/>
          </a:bodyPr>
          <a:lstStyle/>
          <a:p>
            <a:pPr lvl="0" algn="r">
              <a:spcBef>
                <a:spcPts val="0"/>
              </a:spcBef>
              <a:buNone/>
            </a:pPr>
            <a:r>
              <a:rPr lang="ca">
                <a:solidFill>
                  <a:srgbClr val="000000"/>
                </a:solidFill>
              </a:rPr>
              <a:t>Alexis Escalante</a:t>
            </a:r>
          </a:p>
          <a:p>
            <a:pPr lvl="0" algn="r">
              <a:spcBef>
                <a:spcPts val="0"/>
              </a:spcBef>
              <a:buNone/>
            </a:pPr>
            <a:r>
              <a:rPr lang="ca">
                <a:solidFill>
                  <a:srgbClr val="000000"/>
                </a:solidFill>
              </a:rPr>
              <a:t>Fiorella López</a:t>
            </a:r>
          </a:p>
          <a:p>
            <a:pPr lvl="0" algn="r" rtl="0">
              <a:spcBef>
                <a:spcPts val="0"/>
              </a:spcBef>
              <a:buNone/>
            </a:pPr>
            <a:r>
              <a:rPr lang="ca">
                <a:solidFill>
                  <a:srgbClr val="000000"/>
                </a:solidFill>
              </a:rPr>
              <a:t>Saad Karimi</a:t>
            </a:r>
          </a:p>
          <a:p>
            <a:pPr lvl="0" algn="r">
              <a:spcBef>
                <a:spcPts val="0"/>
              </a:spcBef>
              <a:buNone/>
            </a:pPr>
            <a:r>
              <a:rPr lang="ca">
                <a:solidFill>
                  <a:srgbClr val="000000"/>
                </a:solidFill>
              </a:rPr>
              <a:t>Conrad Cortinas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endParaRPr/>
          </a:p>
        </p:txBody>
      </p:sp>
      <p:sp>
        <p:nvSpPr>
          <p:cNvPr id="128" name="Shape 12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a:p>
        </p:txBody>
      </p:sp>
      <p:pic>
        <p:nvPicPr>
          <p:cNvPr id="129" name="Shape 129"/>
          <p:cNvPicPr preferRelativeResize="0"/>
          <p:nvPr/>
        </p:nvPicPr>
        <p:blipFill>
          <a:blip r:embed="rId3">
            <a:alphaModFix/>
          </a:blip>
          <a:stretch>
            <a:fillRect/>
          </a:stretch>
        </p:blipFill>
        <p:spPr>
          <a:xfrm>
            <a:off x="1418200" y="368775"/>
            <a:ext cx="5815275" cy="4501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129"/>
                                        </p:tgtEl>
                                        <p:attrNameLst>
                                          <p:attrName>r</p:attrName>
                                        </p:attrNameLst>
                                      </p:cBhvr>
                                    </p:animRot>
                                  </p:childTnLst>
                                </p:cTn>
                              </p:par>
                              <p:par>
                                <p:cTn id="7" presetID="10" presetClass="entr" presetSubtype="0" fill="hold" nodeType="withEffect">
                                  <p:stCondLst>
                                    <p:cond delay="0"/>
                                  </p:stCondLst>
                                  <p:childTnLst>
                                    <p:set>
                                      <p:cBhvr>
                                        <p:cTn id="8" dur="1" fill="hold">
                                          <p:stCondLst>
                                            <p:cond delay="0"/>
                                          </p:stCondLst>
                                        </p:cTn>
                                        <p:tgtEl>
                                          <p:spTgt spid="129"/>
                                        </p:tgtEl>
                                        <p:attrNameLst>
                                          <p:attrName>style.visibility</p:attrName>
                                        </p:attrNameLst>
                                      </p:cBhvr>
                                      <p:to>
                                        <p:strVal val="visible"/>
                                      </p:to>
                                    </p:set>
                                    <p:animEffect transition="in" filter="fade">
                                      <p:cBhvr>
                                        <p:cTn id="9"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ca"/>
              <a:t>History</a:t>
            </a:r>
          </a:p>
        </p:txBody>
      </p:sp>
      <p:sp>
        <p:nvSpPr>
          <p:cNvPr id="62" name="Shape 62"/>
          <p:cNvSpPr txBox="1">
            <a:spLocks noGrp="1"/>
          </p:cNvSpPr>
          <p:nvPr>
            <p:ph type="body" idx="1"/>
          </p:nvPr>
        </p:nvSpPr>
        <p:spPr>
          <a:xfrm>
            <a:off x="311700" y="1152475"/>
            <a:ext cx="4435200" cy="3900900"/>
          </a:xfrm>
          <a:prstGeom prst="rect">
            <a:avLst/>
          </a:prstGeom>
        </p:spPr>
        <p:txBody>
          <a:bodyPr wrap="square" lIns="91425" tIns="91425" rIns="91425" bIns="91425" anchor="t" anchorCtr="0">
            <a:noAutofit/>
          </a:bodyPr>
          <a:lstStyle/>
          <a:p>
            <a:pPr lvl="0">
              <a:spcBef>
                <a:spcPts val="0"/>
              </a:spcBef>
              <a:buNone/>
            </a:pPr>
            <a:r>
              <a:rPr lang="ca">
                <a:solidFill>
                  <a:schemeClr val="dk1"/>
                </a:solidFill>
              </a:rPr>
              <a:t>It begins in the old valley of Horta which is where the municipality of the same name developed until it was added, such as Gràcia, Sant Marti, etc…, Barcelona. It was a rural area and was urbanized mainly in the 50s of the 20th century, with an immigrant population from Catalonia and the rest of </a:t>
            </a:r>
          </a:p>
        </p:txBody>
      </p:sp>
      <p:pic>
        <p:nvPicPr>
          <p:cNvPr id="63" name="Shape 63"/>
          <p:cNvPicPr preferRelativeResize="0"/>
          <p:nvPr/>
        </p:nvPicPr>
        <p:blipFill>
          <a:blip r:embed="rId3">
            <a:alphaModFix/>
          </a:blip>
          <a:stretch>
            <a:fillRect/>
          </a:stretch>
        </p:blipFill>
        <p:spPr>
          <a:xfrm>
            <a:off x="4892500" y="56450"/>
            <a:ext cx="4023800" cy="5087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11700" y="0"/>
            <a:ext cx="8520600" cy="572700"/>
          </a:xfrm>
          <a:prstGeom prst="rect">
            <a:avLst/>
          </a:prstGeom>
        </p:spPr>
        <p:txBody>
          <a:bodyPr wrap="square" lIns="91425" tIns="91425" rIns="91425" bIns="91425" anchor="t" anchorCtr="0">
            <a:noAutofit/>
          </a:bodyPr>
          <a:lstStyle/>
          <a:p>
            <a:pPr lvl="0">
              <a:spcBef>
                <a:spcPts val="0"/>
              </a:spcBef>
              <a:buNone/>
            </a:pPr>
            <a:r>
              <a:rPr lang="ca"/>
              <a:t>Location </a:t>
            </a:r>
          </a:p>
        </p:txBody>
      </p:sp>
      <p:sp>
        <p:nvSpPr>
          <p:cNvPr id="69" name="Shape 69"/>
          <p:cNvSpPr txBox="1">
            <a:spLocks noGrp="1"/>
          </p:cNvSpPr>
          <p:nvPr>
            <p:ph type="body" idx="1"/>
          </p:nvPr>
        </p:nvSpPr>
        <p:spPr>
          <a:xfrm>
            <a:off x="311700" y="634387"/>
            <a:ext cx="3724200" cy="4331400"/>
          </a:xfrm>
          <a:prstGeom prst="rect">
            <a:avLst/>
          </a:prstGeom>
        </p:spPr>
        <p:txBody>
          <a:bodyPr wrap="square" lIns="91425" tIns="91425" rIns="91425" bIns="91425" anchor="t" anchorCtr="0">
            <a:noAutofit/>
          </a:bodyPr>
          <a:lstStyle/>
          <a:p>
            <a:pPr lvl="0">
              <a:spcBef>
                <a:spcPts val="0"/>
              </a:spcBef>
              <a:buNone/>
            </a:pPr>
            <a:r>
              <a:rPr lang="ca"/>
              <a:t>The district of Horta-Guinardó, the third largest in the city, is located in the northeast of Barcelona, between those of Gràcia and Nou Barris, and is characterized by its rugged relief with mountains, hills and valleys.</a:t>
            </a:r>
          </a:p>
        </p:txBody>
      </p:sp>
      <p:pic>
        <p:nvPicPr>
          <p:cNvPr id="70" name="Shape 70"/>
          <p:cNvPicPr preferRelativeResize="0"/>
          <p:nvPr/>
        </p:nvPicPr>
        <p:blipFill>
          <a:blip r:embed="rId3">
            <a:alphaModFix/>
          </a:blip>
          <a:stretch>
            <a:fillRect/>
          </a:stretch>
        </p:blipFill>
        <p:spPr>
          <a:xfrm>
            <a:off x="4098650" y="65625"/>
            <a:ext cx="5045350" cy="5077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291600"/>
            <a:ext cx="8520600" cy="572700"/>
          </a:xfrm>
          <a:prstGeom prst="rect">
            <a:avLst/>
          </a:prstGeom>
        </p:spPr>
        <p:txBody>
          <a:bodyPr wrap="square" lIns="91425" tIns="91425" rIns="91425" bIns="91425" anchor="t" anchorCtr="0">
            <a:noAutofit/>
          </a:bodyPr>
          <a:lstStyle/>
          <a:p>
            <a:pPr lvl="0">
              <a:spcBef>
                <a:spcPts val="0"/>
              </a:spcBef>
              <a:buNone/>
            </a:pPr>
            <a:r>
              <a:rPr lang="ca"/>
              <a:t>Transport</a:t>
            </a:r>
          </a:p>
        </p:txBody>
      </p:sp>
      <p:sp>
        <p:nvSpPr>
          <p:cNvPr id="76" name="Shape 76"/>
          <p:cNvSpPr txBox="1">
            <a:spLocks noGrp="1"/>
          </p:cNvSpPr>
          <p:nvPr>
            <p:ph type="body" idx="1"/>
          </p:nvPr>
        </p:nvSpPr>
        <p:spPr>
          <a:xfrm>
            <a:off x="311700" y="977525"/>
            <a:ext cx="4131900" cy="3416400"/>
          </a:xfrm>
          <a:prstGeom prst="rect">
            <a:avLst/>
          </a:prstGeom>
        </p:spPr>
        <p:txBody>
          <a:bodyPr wrap="square" lIns="91425" tIns="91425" rIns="91425" bIns="91425" anchor="t" anchorCtr="0">
            <a:noAutofit/>
          </a:bodyPr>
          <a:lstStyle/>
          <a:p>
            <a:pPr lvl="0">
              <a:spcBef>
                <a:spcPts val="0"/>
              </a:spcBef>
              <a:buNone/>
            </a:pPr>
            <a:r>
              <a:rPr lang="ca" sz="1600"/>
              <a:t>Guinardó is located on L4, yellow line metro. </a:t>
            </a:r>
          </a:p>
          <a:p>
            <a:pPr lvl="0">
              <a:spcBef>
                <a:spcPts val="0"/>
              </a:spcBef>
              <a:buNone/>
            </a:pPr>
            <a:r>
              <a:rPr lang="ca" sz="1600"/>
              <a:t>Between metro stations closest to the neighborhood guinardó include: Alfons X (L4), Guinardó i Hospital de Sant Pau (L4), Maragall (L4), Congrés (L5), Camp de l'Arpa (L5) ..</a:t>
            </a:r>
          </a:p>
          <a:p>
            <a:pPr lvl="0">
              <a:spcBef>
                <a:spcPts val="0"/>
              </a:spcBef>
              <a:buNone/>
            </a:pPr>
            <a:r>
              <a:rPr lang="ca" sz="1600" u="sng">
                <a:solidFill>
                  <a:schemeClr val="hlink"/>
                </a:solidFill>
                <a:hlinkClick r:id="rId3"/>
              </a:rPr>
              <a:t>https://moovitapp.com/index/es/transporte_p%C3%BAblico-Horta_Guinard%C3%B3-Barcelona-efsite_5314c152e4b0d805d37b18de-362</a:t>
            </a:r>
            <a:r>
              <a:rPr lang="ca" sz="1600"/>
              <a:t> </a:t>
            </a:r>
          </a:p>
          <a:p>
            <a:pPr lvl="0">
              <a:spcBef>
                <a:spcPts val="0"/>
              </a:spcBef>
              <a:buNone/>
            </a:pPr>
            <a:endParaRPr/>
          </a:p>
        </p:txBody>
      </p:sp>
      <p:sp>
        <p:nvSpPr>
          <p:cNvPr id="77" name="Shape 77"/>
          <p:cNvSpPr txBox="1"/>
          <p:nvPr/>
        </p:nvSpPr>
        <p:spPr>
          <a:xfrm>
            <a:off x="4653625" y="291600"/>
            <a:ext cx="3813900" cy="2647500"/>
          </a:xfrm>
          <a:prstGeom prst="rect">
            <a:avLst/>
          </a:prstGeom>
          <a:noFill/>
          <a:ln>
            <a:noFill/>
          </a:ln>
        </p:spPr>
        <p:txBody>
          <a:bodyPr wrap="square" lIns="91425" tIns="91425" rIns="91425" bIns="91425" anchor="t" anchorCtr="0">
            <a:noAutofit/>
          </a:bodyPr>
          <a:lstStyle/>
          <a:p>
            <a:pPr lvl="0" rtl="0">
              <a:lnSpc>
                <a:spcPct val="100000"/>
              </a:lnSpc>
              <a:spcBef>
                <a:spcPts val="0"/>
              </a:spcBef>
              <a:spcAft>
                <a:spcPts val="0"/>
              </a:spcAft>
              <a:buNone/>
            </a:pPr>
            <a:r>
              <a:rPr lang="ca" sz="1600">
                <a:solidFill>
                  <a:schemeClr val="dk2"/>
                </a:solidFill>
              </a:rPr>
              <a:t>Closest bus stops to Horta-Guinardó: </a:t>
            </a:r>
          </a:p>
          <a:p>
            <a:pPr lvl="0" rtl="0">
              <a:lnSpc>
                <a:spcPct val="100000"/>
              </a:lnSpc>
              <a:spcBef>
                <a:spcPts val="0"/>
              </a:spcBef>
              <a:spcAft>
                <a:spcPts val="0"/>
              </a:spcAft>
              <a:buNone/>
            </a:pPr>
            <a:endParaRPr sz="1600">
              <a:solidFill>
                <a:schemeClr val="dk2"/>
              </a:solidFill>
            </a:endParaRPr>
          </a:p>
          <a:p>
            <a:pPr marL="457200" lvl="0" indent="-330200" rtl="0">
              <a:lnSpc>
                <a:spcPct val="100000"/>
              </a:lnSpc>
              <a:spcBef>
                <a:spcPts val="0"/>
              </a:spcBef>
              <a:spcAft>
                <a:spcPts val="0"/>
              </a:spcAft>
              <a:buClr>
                <a:schemeClr val="dk2"/>
              </a:buClr>
              <a:buSzPct val="100000"/>
              <a:buChar char="❖"/>
            </a:pPr>
            <a:r>
              <a:rPr lang="ca" sz="1600">
                <a:solidFill>
                  <a:schemeClr val="dk2"/>
                </a:solidFill>
              </a:rPr>
              <a:t>Alcalde De Móstoles - Guinardó is 28 m away, 1 minute walk</a:t>
            </a:r>
          </a:p>
          <a:p>
            <a:pPr marL="457200" lvl="0" indent="-330200" rtl="0">
              <a:lnSpc>
                <a:spcPct val="100000"/>
              </a:lnSpc>
              <a:spcBef>
                <a:spcPts val="0"/>
              </a:spcBef>
              <a:spcAft>
                <a:spcPts val="0"/>
              </a:spcAft>
              <a:buClr>
                <a:schemeClr val="dk2"/>
              </a:buClr>
              <a:buSzPct val="100000"/>
              <a:buChar char="❖"/>
            </a:pPr>
            <a:r>
              <a:rPr lang="ca" sz="1600">
                <a:solidFill>
                  <a:schemeClr val="dk2"/>
                </a:solidFill>
              </a:rPr>
              <a:t>Guinardó-Parc De Les Aigües is 64 meters away, 1 minute walk</a:t>
            </a:r>
          </a:p>
          <a:p>
            <a:pPr marL="457200" lvl="0" indent="-330200" rtl="0">
              <a:lnSpc>
                <a:spcPct val="100000"/>
              </a:lnSpc>
              <a:spcBef>
                <a:spcPts val="0"/>
              </a:spcBef>
              <a:spcAft>
                <a:spcPts val="0"/>
              </a:spcAft>
              <a:buClr>
                <a:schemeClr val="dk2"/>
              </a:buClr>
              <a:buSzPct val="100000"/>
              <a:buChar char="❖"/>
            </a:pPr>
            <a:r>
              <a:rPr lang="ca" sz="1600">
                <a:solidFill>
                  <a:schemeClr val="dk2"/>
                </a:solidFill>
              </a:rPr>
              <a:t>Lepant-Guinardó is 70 m away, 1 minute walk</a:t>
            </a:r>
          </a:p>
          <a:p>
            <a:pPr marL="457200" lvl="0" indent="-330200" rtl="0">
              <a:lnSpc>
                <a:spcPct val="100000"/>
              </a:lnSpc>
              <a:spcBef>
                <a:spcPts val="0"/>
              </a:spcBef>
              <a:spcAft>
                <a:spcPts val="0"/>
              </a:spcAft>
              <a:buClr>
                <a:schemeClr val="dk2"/>
              </a:buClr>
              <a:buSzPct val="100000"/>
              <a:buChar char="❖"/>
            </a:pPr>
            <a:r>
              <a:rPr lang="ca" sz="1600">
                <a:solidFill>
                  <a:schemeClr val="dk2"/>
                </a:solidFill>
              </a:rPr>
              <a:t>Alfons X is 91 meters away, 2 minutes walk</a:t>
            </a:r>
          </a:p>
          <a:p>
            <a:pPr lvl="0">
              <a:spcBef>
                <a:spcPts val="0"/>
              </a:spcBef>
              <a:buNone/>
            </a:pPr>
            <a:endParaRPr/>
          </a:p>
        </p:txBody>
      </p:sp>
      <p:pic>
        <p:nvPicPr>
          <p:cNvPr id="78" name="Shape 78"/>
          <p:cNvPicPr preferRelativeResize="0"/>
          <p:nvPr/>
        </p:nvPicPr>
        <p:blipFill>
          <a:blip r:embed="rId4">
            <a:alphaModFix/>
          </a:blip>
          <a:stretch>
            <a:fillRect/>
          </a:stretch>
        </p:blipFill>
        <p:spPr>
          <a:xfrm>
            <a:off x="5155150" y="2939100"/>
            <a:ext cx="3068774" cy="1726175"/>
          </a:xfrm>
          <a:prstGeom prst="rect">
            <a:avLst/>
          </a:prstGeom>
          <a:noFill/>
          <a:ln>
            <a:noFill/>
          </a:ln>
        </p:spPr>
      </p:pic>
      <p:pic>
        <p:nvPicPr>
          <p:cNvPr id="79" name="Shape 79"/>
          <p:cNvPicPr preferRelativeResize="0"/>
          <p:nvPr/>
        </p:nvPicPr>
        <p:blipFill>
          <a:blip r:embed="rId5">
            <a:alphaModFix/>
          </a:blip>
          <a:stretch>
            <a:fillRect/>
          </a:stretch>
        </p:blipFill>
        <p:spPr>
          <a:xfrm>
            <a:off x="1368825" y="2939100"/>
            <a:ext cx="455875" cy="341900"/>
          </a:xfrm>
          <a:prstGeom prst="rect">
            <a:avLst/>
          </a:prstGeom>
          <a:noFill/>
          <a:ln>
            <a:noFill/>
          </a:ln>
        </p:spPr>
      </p:pic>
      <p:pic>
        <p:nvPicPr>
          <p:cNvPr id="80" name="Shape 80"/>
          <p:cNvPicPr preferRelativeResize="0"/>
          <p:nvPr/>
        </p:nvPicPr>
        <p:blipFill>
          <a:blip r:embed="rId6">
            <a:alphaModFix/>
          </a:blip>
          <a:stretch>
            <a:fillRect/>
          </a:stretch>
        </p:blipFill>
        <p:spPr>
          <a:xfrm>
            <a:off x="8223916" y="380666"/>
            <a:ext cx="563025" cy="483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ca"/>
              <a:t>Equipments</a:t>
            </a:r>
          </a:p>
        </p:txBody>
      </p:sp>
      <p:sp>
        <p:nvSpPr>
          <p:cNvPr id="86" name="Shape 86"/>
          <p:cNvSpPr txBox="1"/>
          <p:nvPr/>
        </p:nvSpPr>
        <p:spPr>
          <a:xfrm flipH="1">
            <a:off x="311711" y="445025"/>
            <a:ext cx="7502700" cy="2061300"/>
          </a:xfrm>
          <a:prstGeom prst="rect">
            <a:avLst/>
          </a:prstGeom>
          <a:noFill/>
          <a:ln>
            <a:noFill/>
          </a:ln>
        </p:spPr>
        <p:txBody>
          <a:bodyPr wrap="square" lIns="91425" tIns="91425" rIns="91425" bIns="91425" anchor="ctr" anchorCtr="0">
            <a:noAutofit/>
          </a:bodyPr>
          <a:lstStyle/>
          <a:p>
            <a:pPr lvl="0">
              <a:spcBef>
                <a:spcPts val="0"/>
              </a:spcBef>
              <a:buNone/>
            </a:pPr>
            <a:r>
              <a:rPr lang="ca"/>
              <a:t>The Guinardo neighborhood is a great viewpoint over the city. It is amazing. </a:t>
            </a:r>
          </a:p>
          <a:p>
            <a:pPr lvl="0" rtl="0">
              <a:spcBef>
                <a:spcPts val="0"/>
              </a:spcBef>
              <a:buNone/>
            </a:pPr>
            <a:endParaRPr/>
          </a:p>
        </p:txBody>
      </p:sp>
      <p:sp>
        <p:nvSpPr>
          <p:cNvPr id="87" name="Shape 87"/>
          <p:cNvSpPr txBox="1"/>
          <p:nvPr/>
        </p:nvSpPr>
        <p:spPr>
          <a:xfrm>
            <a:off x="311700" y="1967743"/>
            <a:ext cx="6969000" cy="906900"/>
          </a:xfrm>
          <a:prstGeom prst="rect">
            <a:avLst/>
          </a:prstGeom>
          <a:noFill/>
          <a:ln>
            <a:noFill/>
          </a:ln>
        </p:spPr>
        <p:txBody>
          <a:bodyPr wrap="square" lIns="91425" tIns="91425" rIns="91425" bIns="91425" anchor="t" anchorCtr="0">
            <a:noAutofit/>
          </a:bodyPr>
          <a:lstStyle/>
          <a:p>
            <a:pPr lvl="0">
              <a:spcBef>
                <a:spcPts val="0"/>
              </a:spcBef>
              <a:buNone/>
            </a:pPr>
            <a:r>
              <a:rPr lang="ca"/>
              <a:t>It has one of the best viewpoints in the city, a library, a good food market, metro lines, bus, a large hospital, many types of bars, large parks and schools.</a:t>
            </a:r>
            <a:br>
              <a:rPr lang="ca"/>
            </a:br>
            <a:endParaRPr lang="ca"/>
          </a:p>
        </p:txBody>
      </p:sp>
      <p:pic>
        <p:nvPicPr>
          <p:cNvPr id="88" name="Shape 88"/>
          <p:cNvPicPr preferRelativeResize="0"/>
          <p:nvPr/>
        </p:nvPicPr>
        <p:blipFill>
          <a:blip r:embed="rId3">
            <a:alphaModFix/>
          </a:blip>
          <a:stretch>
            <a:fillRect/>
          </a:stretch>
        </p:blipFill>
        <p:spPr>
          <a:xfrm>
            <a:off x="311700" y="3340623"/>
            <a:ext cx="2067377" cy="1378041"/>
          </a:xfrm>
          <a:prstGeom prst="rect">
            <a:avLst/>
          </a:prstGeom>
          <a:noFill/>
          <a:ln>
            <a:noFill/>
          </a:ln>
        </p:spPr>
      </p:pic>
      <p:pic>
        <p:nvPicPr>
          <p:cNvPr id="89" name="Shape 89"/>
          <p:cNvPicPr preferRelativeResize="0"/>
          <p:nvPr/>
        </p:nvPicPr>
        <p:blipFill>
          <a:blip r:embed="rId4">
            <a:alphaModFix/>
          </a:blip>
          <a:stretch>
            <a:fillRect/>
          </a:stretch>
        </p:blipFill>
        <p:spPr>
          <a:xfrm>
            <a:off x="2726604" y="3320050"/>
            <a:ext cx="2139192" cy="1378049"/>
          </a:xfrm>
          <a:prstGeom prst="rect">
            <a:avLst/>
          </a:prstGeom>
          <a:noFill/>
          <a:ln>
            <a:noFill/>
          </a:ln>
        </p:spPr>
      </p:pic>
      <p:pic>
        <p:nvPicPr>
          <p:cNvPr id="90" name="Shape 90"/>
          <p:cNvPicPr preferRelativeResize="0"/>
          <p:nvPr/>
        </p:nvPicPr>
        <p:blipFill>
          <a:blip r:embed="rId5">
            <a:alphaModFix/>
          </a:blip>
          <a:stretch>
            <a:fillRect/>
          </a:stretch>
        </p:blipFill>
        <p:spPr>
          <a:xfrm>
            <a:off x="5213322" y="3340633"/>
            <a:ext cx="2067375" cy="1336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ca"/>
              <a:t>Tourist attractions</a:t>
            </a:r>
          </a:p>
        </p:txBody>
      </p:sp>
      <p:sp>
        <p:nvSpPr>
          <p:cNvPr id="96" name="Shape 96"/>
          <p:cNvSpPr txBox="1">
            <a:spLocks noGrp="1"/>
          </p:cNvSpPr>
          <p:nvPr>
            <p:ph type="body" idx="1"/>
          </p:nvPr>
        </p:nvSpPr>
        <p:spPr>
          <a:xfrm>
            <a:off x="311700" y="1130600"/>
            <a:ext cx="3647700" cy="3922800"/>
          </a:xfrm>
          <a:prstGeom prst="rect">
            <a:avLst/>
          </a:prstGeom>
        </p:spPr>
        <p:txBody>
          <a:bodyPr wrap="square" lIns="91425" tIns="91425" rIns="91425" bIns="91425" anchor="t" anchorCtr="0">
            <a:noAutofit/>
          </a:bodyPr>
          <a:lstStyle/>
          <a:p>
            <a:pPr lvl="0">
              <a:spcBef>
                <a:spcPts val="0"/>
              </a:spcBef>
              <a:buNone/>
            </a:pPr>
            <a:r>
              <a:rPr lang="ca"/>
              <a:t>Its abundant green areas make it one of the most attractive spaces for those looking to enjoy the calm and the outdoors, a part of the park of Collserola, the  park “dels Tres Turons”, with the spectacular Mirador del Turó de la Rovira.</a:t>
            </a:r>
          </a:p>
        </p:txBody>
      </p:sp>
      <p:pic>
        <p:nvPicPr>
          <p:cNvPr id="97" name="Shape 97"/>
          <p:cNvPicPr preferRelativeResize="0"/>
          <p:nvPr/>
        </p:nvPicPr>
        <p:blipFill>
          <a:blip r:embed="rId3">
            <a:alphaModFix/>
          </a:blip>
          <a:stretch>
            <a:fillRect/>
          </a:stretch>
        </p:blipFill>
        <p:spPr>
          <a:xfrm>
            <a:off x="3860960" y="445025"/>
            <a:ext cx="5184600" cy="34064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ca"/>
              <a:t>Commerce</a:t>
            </a:r>
          </a:p>
        </p:txBody>
      </p:sp>
      <p:pic>
        <p:nvPicPr>
          <p:cNvPr id="103" name="Shape 103"/>
          <p:cNvPicPr preferRelativeResize="0"/>
          <p:nvPr/>
        </p:nvPicPr>
        <p:blipFill>
          <a:blip r:embed="rId3">
            <a:alphaModFix/>
          </a:blip>
          <a:stretch>
            <a:fillRect/>
          </a:stretch>
        </p:blipFill>
        <p:spPr>
          <a:xfrm>
            <a:off x="361575" y="1372725"/>
            <a:ext cx="4012150" cy="2851549"/>
          </a:xfrm>
          <a:prstGeom prst="rect">
            <a:avLst/>
          </a:prstGeom>
          <a:noFill/>
          <a:ln>
            <a:noFill/>
          </a:ln>
        </p:spPr>
      </p:pic>
      <p:pic>
        <p:nvPicPr>
          <p:cNvPr id="104" name="Shape 104"/>
          <p:cNvPicPr preferRelativeResize="0"/>
          <p:nvPr/>
        </p:nvPicPr>
        <p:blipFill>
          <a:blip r:embed="rId4">
            <a:alphaModFix/>
          </a:blip>
          <a:stretch>
            <a:fillRect/>
          </a:stretch>
        </p:blipFill>
        <p:spPr>
          <a:xfrm>
            <a:off x="4692636" y="1372725"/>
            <a:ext cx="4288063" cy="2851550"/>
          </a:xfrm>
          <a:prstGeom prst="rect">
            <a:avLst/>
          </a:prstGeom>
          <a:noFill/>
          <a:ln>
            <a:noFill/>
          </a:ln>
        </p:spPr>
      </p:pic>
      <p:pic>
        <p:nvPicPr>
          <p:cNvPr id="105" name="Shape 105"/>
          <p:cNvPicPr preferRelativeResize="0"/>
          <p:nvPr/>
        </p:nvPicPr>
        <p:blipFill>
          <a:blip r:embed="rId5">
            <a:alphaModFix/>
          </a:blip>
          <a:stretch>
            <a:fillRect/>
          </a:stretch>
        </p:blipFill>
        <p:spPr>
          <a:xfrm>
            <a:off x="311697" y="1370385"/>
            <a:ext cx="4288075" cy="2856231"/>
          </a:xfrm>
          <a:prstGeom prst="rect">
            <a:avLst/>
          </a:prstGeom>
          <a:noFill/>
          <a:ln>
            <a:noFill/>
          </a:ln>
        </p:spPr>
      </p:pic>
      <p:pic>
        <p:nvPicPr>
          <p:cNvPr id="106" name="Shape 106"/>
          <p:cNvPicPr preferRelativeResize="0"/>
          <p:nvPr/>
        </p:nvPicPr>
        <p:blipFill>
          <a:blip r:embed="rId6">
            <a:alphaModFix/>
          </a:blip>
          <a:stretch>
            <a:fillRect/>
          </a:stretch>
        </p:blipFill>
        <p:spPr>
          <a:xfrm>
            <a:off x="4692619" y="1370372"/>
            <a:ext cx="4288104" cy="2856250"/>
          </a:xfrm>
          <a:prstGeom prst="rect">
            <a:avLst/>
          </a:prstGeom>
          <a:noFill/>
          <a:ln>
            <a:noFill/>
          </a:ln>
        </p:spPr>
      </p:pic>
      <p:pic>
        <p:nvPicPr>
          <p:cNvPr id="107" name="Shape 107"/>
          <p:cNvPicPr preferRelativeResize="0"/>
          <p:nvPr/>
        </p:nvPicPr>
        <p:blipFill>
          <a:blip r:embed="rId7">
            <a:alphaModFix/>
          </a:blip>
          <a:stretch>
            <a:fillRect/>
          </a:stretch>
        </p:blipFill>
        <p:spPr>
          <a:xfrm>
            <a:off x="190164" y="1375075"/>
            <a:ext cx="4409612" cy="2851550"/>
          </a:xfrm>
          <a:prstGeom prst="rect">
            <a:avLst/>
          </a:prstGeom>
          <a:noFill/>
          <a:ln>
            <a:noFill/>
          </a:ln>
        </p:spPr>
      </p:pic>
      <p:pic>
        <p:nvPicPr>
          <p:cNvPr id="108" name="Shape 108"/>
          <p:cNvPicPr preferRelativeResize="0"/>
          <p:nvPr/>
        </p:nvPicPr>
        <p:blipFill>
          <a:blip r:embed="rId8">
            <a:alphaModFix/>
          </a:blip>
          <a:stretch>
            <a:fillRect/>
          </a:stretch>
        </p:blipFill>
        <p:spPr>
          <a:xfrm>
            <a:off x="4373725" y="1370375"/>
            <a:ext cx="4712725" cy="2856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10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7"/>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0"/>
                                  </p:stCondLst>
                                  <p:childTnLst>
                                    <p:set>
                                      <p:cBhvr>
                                        <p:cTn id="16"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311700" y="312725"/>
            <a:ext cx="5111700" cy="2801400"/>
          </a:xfrm>
          <a:prstGeom prst="rect">
            <a:avLst/>
          </a:prstGeom>
        </p:spPr>
        <p:txBody>
          <a:bodyPr wrap="square" lIns="91425" tIns="91425" rIns="91425" bIns="91425" anchor="t" anchorCtr="0">
            <a:noAutofit/>
          </a:bodyPr>
          <a:lstStyle/>
          <a:p>
            <a:pPr lvl="0" rtl="0">
              <a:lnSpc>
                <a:spcPct val="100000"/>
              </a:lnSpc>
              <a:spcBef>
                <a:spcPts val="0"/>
              </a:spcBef>
              <a:spcAft>
                <a:spcPts val="0"/>
              </a:spcAft>
              <a:buNone/>
            </a:pPr>
            <a:r>
              <a:rPr lang="ca" sz="2800">
                <a:solidFill>
                  <a:schemeClr val="dk1"/>
                </a:solidFill>
              </a:rPr>
              <a:t>Guinardó School</a:t>
            </a:r>
          </a:p>
          <a:p>
            <a:pPr lvl="0">
              <a:spcBef>
                <a:spcPts val="0"/>
              </a:spcBef>
              <a:buNone/>
            </a:pPr>
            <a:r>
              <a:rPr lang="ca"/>
              <a:t>The Guinardó School is in Barcelona, in the popular district of Guinardó. The school was born in 1927 and since 1986 is a cooperative of teachers. With 90 years of history.</a:t>
            </a:r>
          </a:p>
        </p:txBody>
      </p:sp>
      <p:pic>
        <p:nvPicPr>
          <p:cNvPr id="114" name="Shape 114"/>
          <p:cNvPicPr preferRelativeResize="0"/>
          <p:nvPr/>
        </p:nvPicPr>
        <p:blipFill>
          <a:blip r:embed="rId3">
            <a:alphaModFix/>
          </a:blip>
          <a:stretch>
            <a:fillRect/>
          </a:stretch>
        </p:blipFill>
        <p:spPr>
          <a:xfrm>
            <a:off x="5551700" y="231075"/>
            <a:ext cx="3457124" cy="2449300"/>
          </a:xfrm>
          <a:prstGeom prst="rect">
            <a:avLst/>
          </a:prstGeom>
          <a:noFill/>
          <a:ln>
            <a:noFill/>
          </a:ln>
        </p:spPr>
      </p:pic>
      <p:pic>
        <p:nvPicPr>
          <p:cNvPr id="115" name="Shape 115"/>
          <p:cNvPicPr preferRelativeResize="0"/>
          <p:nvPr/>
        </p:nvPicPr>
        <p:blipFill>
          <a:blip r:embed="rId4">
            <a:alphaModFix/>
          </a:blip>
          <a:stretch>
            <a:fillRect/>
          </a:stretch>
        </p:blipFill>
        <p:spPr>
          <a:xfrm>
            <a:off x="375875" y="2394772"/>
            <a:ext cx="7111925" cy="2585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104975"/>
            <a:ext cx="4584600" cy="851400"/>
          </a:xfrm>
          <a:prstGeom prst="rect">
            <a:avLst/>
          </a:prstGeom>
        </p:spPr>
        <p:txBody>
          <a:bodyPr wrap="square" lIns="91425" tIns="91425" rIns="91425" bIns="91425" anchor="t" anchorCtr="0">
            <a:noAutofit/>
          </a:bodyPr>
          <a:lstStyle/>
          <a:p>
            <a:pPr lvl="0" rtl="0">
              <a:lnSpc>
                <a:spcPct val="130000"/>
              </a:lnSpc>
              <a:spcBef>
                <a:spcPts val="0"/>
              </a:spcBef>
              <a:spcAft>
                <a:spcPts val="600"/>
              </a:spcAft>
              <a:buClr>
                <a:schemeClr val="dk1"/>
              </a:buClr>
              <a:buSzPct val="26506"/>
              <a:buFont typeface="Arial"/>
              <a:buNone/>
            </a:pPr>
            <a:r>
              <a:rPr lang="ca" sz="4150">
                <a:latin typeface="Georgia"/>
                <a:ea typeface="Georgia"/>
                <a:cs typeface="Georgia"/>
                <a:sym typeface="Georgia"/>
              </a:rPr>
              <a:t>School Mas Casanovas</a:t>
            </a:r>
          </a:p>
          <a:p>
            <a:pPr lvl="0">
              <a:spcBef>
                <a:spcPts val="0"/>
              </a:spcBef>
              <a:buNone/>
            </a:pPr>
            <a:endParaRPr/>
          </a:p>
        </p:txBody>
      </p:sp>
      <p:sp>
        <p:nvSpPr>
          <p:cNvPr id="121" name="Shape 121"/>
          <p:cNvSpPr txBox="1">
            <a:spLocks noGrp="1"/>
          </p:cNvSpPr>
          <p:nvPr>
            <p:ph type="body" idx="1"/>
          </p:nvPr>
        </p:nvSpPr>
        <p:spPr>
          <a:xfrm>
            <a:off x="311700" y="2181025"/>
            <a:ext cx="4584600" cy="1586100"/>
          </a:xfrm>
          <a:prstGeom prst="rect">
            <a:avLst/>
          </a:prstGeom>
        </p:spPr>
        <p:txBody>
          <a:bodyPr wrap="square" lIns="91425" tIns="91425" rIns="91425" bIns="91425" anchor="t" anchorCtr="0">
            <a:noAutofit/>
          </a:bodyPr>
          <a:lstStyle/>
          <a:p>
            <a:pPr lvl="0">
              <a:spcBef>
                <a:spcPts val="0"/>
              </a:spcBef>
              <a:buClr>
                <a:schemeClr val="dk1"/>
              </a:buClr>
              <a:buSzPct val="61111"/>
              <a:buFont typeface="Arial"/>
              <a:buNone/>
            </a:pPr>
            <a:r>
              <a:rPr lang="ca"/>
              <a:t>A school with a lot of history. At first, it was built as a luxury hotel with a medieval castle style. During the Civil War it was used as military barracks, and until 1950.</a:t>
            </a:r>
          </a:p>
          <a:p>
            <a:pPr lvl="0">
              <a:spcBef>
                <a:spcPts val="0"/>
              </a:spcBef>
              <a:buClr>
                <a:schemeClr val="dk1"/>
              </a:buClr>
              <a:buSzPct val="61111"/>
              <a:buFont typeface="Arial"/>
              <a:buNone/>
            </a:pPr>
            <a:r>
              <a:rPr lang="ca"/>
              <a:t>It is now a public elemmentary school in a building with more than one hundred years of history.</a:t>
            </a:r>
          </a:p>
          <a:p>
            <a:pPr lvl="0">
              <a:spcBef>
                <a:spcPts val="0"/>
              </a:spcBef>
              <a:buClr>
                <a:schemeClr val="dk1"/>
              </a:buClr>
              <a:buSzPct val="61111"/>
              <a:buFont typeface="Arial"/>
              <a:buNone/>
            </a:pPr>
            <a:endParaRPr/>
          </a:p>
          <a:p>
            <a:pPr lvl="0">
              <a:spcBef>
                <a:spcPts val="0"/>
              </a:spcBef>
              <a:buNone/>
            </a:pPr>
            <a:endParaRPr/>
          </a:p>
        </p:txBody>
      </p:sp>
      <p:pic>
        <p:nvPicPr>
          <p:cNvPr id="122" name="Shape 122"/>
          <p:cNvPicPr preferRelativeResize="0"/>
          <p:nvPr/>
        </p:nvPicPr>
        <p:blipFill>
          <a:blip r:embed="rId3">
            <a:alphaModFix/>
          </a:blip>
          <a:stretch>
            <a:fillRect/>
          </a:stretch>
        </p:blipFill>
        <p:spPr>
          <a:xfrm>
            <a:off x="4896142" y="0"/>
            <a:ext cx="4247865"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423</Words>
  <Application>Microsoft Office PowerPoint</Application>
  <PresentationFormat>Presentació en pantalla (16:9)</PresentationFormat>
  <Paragraphs>31</Paragraphs>
  <Slides>10</Slides>
  <Notes>10</Notes>
  <HiddenSlides>0</HiddenSlides>
  <MMClips>0</MMClips>
  <ScaleCrop>false</ScaleCrop>
  <HeadingPairs>
    <vt:vector size="4" baseType="variant">
      <vt:variant>
        <vt:lpstr>Tema</vt:lpstr>
      </vt:variant>
      <vt:variant>
        <vt:i4>1</vt:i4>
      </vt:variant>
      <vt:variant>
        <vt:lpstr>Títols de les diapositives</vt:lpstr>
      </vt:variant>
      <vt:variant>
        <vt:i4>10</vt:i4>
      </vt:variant>
    </vt:vector>
  </HeadingPairs>
  <TitlesOfParts>
    <vt:vector size="11" baseType="lpstr">
      <vt:lpstr>Simple Light</vt:lpstr>
      <vt:lpstr>Our neighbourhood: Guinardó</vt:lpstr>
      <vt:lpstr>History</vt:lpstr>
      <vt:lpstr>Location </vt:lpstr>
      <vt:lpstr>Transport</vt:lpstr>
      <vt:lpstr>Equipments</vt:lpstr>
      <vt:lpstr>Tourist attractions</vt:lpstr>
      <vt:lpstr>Commerce</vt:lpstr>
      <vt:lpstr>Presentació del PowerPoint</vt:lpstr>
      <vt:lpstr>School Mas Casanovas </vt:lpstr>
      <vt:lpstr>Presentació del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neighbourhood: Guinardó</dc:title>
  <dc:creator>comerç-06</dc:creator>
  <cp:lastModifiedBy>comerç-00</cp:lastModifiedBy>
  <cp:revision>1</cp:revision>
  <dcterms:modified xsi:type="dcterms:W3CDTF">2017-11-14T12:04:44Z</dcterms:modified>
</cp:coreProperties>
</file>