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39512" y="829555"/>
            <a:ext cx="9112976" cy="3620315"/>
          </a:xfrm>
        </p:spPr>
        <p:txBody>
          <a:bodyPr>
            <a:normAutofit fontScale="90000"/>
          </a:bodyPr>
          <a:lstStyle/>
          <a:p>
            <a:r>
              <a:rPr lang="it-IT" dirty="0"/>
              <a:t>LA NOSTRA EUROPA</a:t>
            </a:r>
            <a:br>
              <a:rPr lang="it-IT" dirty="0"/>
            </a:br>
            <a:r>
              <a:rPr lang="it-IT" sz="1800" dirty="0">
                <a:solidFill>
                  <a:srgbClr val="FF0000"/>
                </a:solidFill>
              </a:rPr>
              <a:t>COS’ E’ PER NOI L’EUROPA?</a:t>
            </a:r>
            <a:br>
              <a:rPr lang="it-IT" sz="1800" dirty="0">
                <a:solidFill>
                  <a:srgbClr val="FF0000"/>
                </a:solidFill>
              </a:rPr>
            </a:br>
            <a:r>
              <a:rPr lang="it-IT" sz="1800" dirty="0">
                <a:solidFill>
                  <a:schemeClr val="tx1"/>
                </a:solidFill>
              </a:rPr>
              <a:t>L’EUROPA non è solo il nome di un continente, ma innanzitutto è </a:t>
            </a:r>
            <a:r>
              <a:rPr lang="it-IT" sz="1800" b="1" dirty="0">
                <a:solidFill>
                  <a:schemeClr val="tx1"/>
                </a:solidFill>
              </a:rPr>
              <a:t>UNIONE EUROPEA, UNIONE DEI POPOLI EUROPEI, </a:t>
            </a:r>
            <a:r>
              <a:rPr lang="it-IT" sz="1800" dirty="0">
                <a:solidFill>
                  <a:schemeClr val="tx1"/>
                </a:solidFill>
              </a:rPr>
              <a:t>e per noi ragazzi coinvolti nel Progetto </a:t>
            </a:r>
            <a:r>
              <a:rPr lang="it-IT" sz="1800" dirty="0" err="1">
                <a:solidFill>
                  <a:schemeClr val="tx1"/>
                </a:solidFill>
              </a:rPr>
              <a:t>Etwinning</a:t>
            </a:r>
            <a:r>
              <a:rPr lang="it-IT" sz="1800" dirty="0">
                <a:solidFill>
                  <a:schemeClr val="tx1"/>
                </a:solidFill>
              </a:rPr>
              <a:t> METTIAMOCI IN GIOCO, Europa significa condivisione di esperienze con studenti e studentesse francesi, che provengono a volte da paesi e culture lontane, ma che l’Europa ha accolto come propri figli. </a:t>
            </a:r>
            <a:br>
              <a:rPr lang="it-IT" dirty="0"/>
            </a:br>
            <a:br>
              <a:rPr lang="it-IT" dirty="0"/>
            </a:br>
            <a:endParaRPr lang="it-IT" dirty="0"/>
          </a:p>
        </p:txBody>
      </p:sp>
      <p:pic>
        <p:nvPicPr>
          <p:cNvPr id="5" name="Immagine 4">
            <a:extLst>
              <a:ext uri="{FF2B5EF4-FFF2-40B4-BE49-F238E27FC236}">
                <a16:creationId xmlns:a16="http://schemas.microsoft.com/office/drawing/2014/main" id="{0F2219CA-8161-4A61-8F7A-CD4B421AA717}"/>
              </a:ext>
            </a:extLst>
          </p:cNvPr>
          <p:cNvPicPr>
            <a:picLocks noChangeAspect="1"/>
          </p:cNvPicPr>
          <p:nvPr/>
        </p:nvPicPr>
        <p:blipFill>
          <a:blip r:embed="rId2"/>
          <a:stretch>
            <a:fillRect/>
          </a:stretch>
        </p:blipFill>
        <p:spPr>
          <a:xfrm>
            <a:off x="4476750" y="3216939"/>
            <a:ext cx="3819525" cy="34219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34512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18949" y="1389017"/>
            <a:ext cx="8915400" cy="3777622"/>
          </a:xfrm>
        </p:spPr>
        <p:txBody>
          <a:bodyPr>
            <a:normAutofit/>
          </a:bodyPr>
          <a:lstStyle/>
          <a:p>
            <a:pPr marL="0" indent="0">
              <a:buNone/>
            </a:pPr>
            <a:r>
              <a:rPr lang="it-IT" sz="2400" dirty="0"/>
              <a:t>Arrivederci! </a:t>
            </a:r>
            <a:r>
              <a:rPr lang="it-IT" sz="2400" dirty="0" err="1"/>
              <a:t>Au</a:t>
            </a:r>
            <a:r>
              <a:rPr lang="it-IT" sz="2400" dirty="0"/>
              <a:t> </a:t>
            </a:r>
            <a:r>
              <a:rPr lang="it-IT" sz="2400" dirty="0" err="1"/>
              <a:t>revoir</a:t>
            </a:r>
            <a:r>
              <a:rPr lang="it-IT" sz="2400" dirty="0"/>
              <a:t>! Goodbye! </a:t>
            </a:r>
            <a:r>
              <a:rPr lang="it-IT" sz="2400" dirty="0" err="1"/>
              <a:t>Tschuss</a:t>
            </a:r>
            <a:r>
              <a:rPr lang="it-IT" sz="2400" dirty="0"/>
              <a:t>! </a:t>
            </a:r>
            <a:r>
              <a:rPr lang="it-IT" sz="2400" dirty="0" err="1"/>
              <a:t>Hola</a:t>
            </a:r>
            <a:r>
              <a:rPr lang="it-IT" sz="2400" dirty="0"/>
              <a:t>!</a:t>
            </a:r>
          </a:p>
          <a:p>
            <a:pPr marL="0" indent="0">
              <a:buNone/>
            </a:pPr>
            <a:r>
              <a:rPr lang="it-IT" sz="2400"/>
              <a:t>le </a:t>
            </a:r>
            <a:r>
              <a:rPr lang="it-IT" sz="2400" dirty="0"/>
              <a:t>a</a:t>
            </a:r>
            <a:r>
              <a:rPr lang="it-IT" sz="2400"/>
              <a:t>utrici </a:t>
            </a:r>
            <a:r>
              <a:rPr lang="it-IT" sz="2400" dirty="0"/>
              <a:t>del Power Point…</a:t>
            </a:r>
          </a:p>
          <a:p>
            <a:r>
              <a:rPr lang="it-IT" sz="2400" dirty="0"/>
              <a:t>COSI </a:t>
            </a:r>
            <a:r>
              <a:rPr lang="it-IT" sz="2400" b="1" dirty="0"/>
              <a:t>GIULIA</a:t>
            </a:r>
          </a:p>
          <a:p>
            <a:r>
              <a:rPr lang="it-IT" sz="2400" dirty="0"/>
              <a:t> ROMANO </a:t>
            </a:r>
            <a:r>
              <a:rPr lang="it-IT" sz="2400" b="1" dirty="0"/>
              <a:t>SYDNEY</a:t>
            </a:r>
          </a:p>
          <a:p>
            <a:r>
              <a:rPr lang="it-IT" sz="2400" dirty="0"/>
              <a:t>PISANELLO </a:t>
            </a:r>
            <a:r>
              <a:rPr lang="it-IT" sz="2400" b="1" dirty="0"/>
              <a:t>MICHELA</a:t>
            </a:r>
          </a:p>
          <a:p>
            <a:r>
              <a:rPr lang="it-IT" sz="2400" dirty="0"/>
              <a:t>DI IENNO </a:t>
            </a:r>
            <a:r>
              <a:rPr lang="it-IT" sz="2400" b="1" dirty="0"/>
              <a:t>GIULIA</a:t>
            </a:r>
          </a:p>
          <a:p>
            <a:endParaRPr lang="it-IT" sz="2400" dirty="0"/>
          </a:p>
        </p:txBody>
      </p:sp>
      <p:pic>
        <p:nvPicPr>
          <p:cNvPr id="4" name="Immagine 3">
            <a:extLst>
              <a:ext uri="{FF2B5EF4-FFF2-40B4-BE49-F238E27FC236}">
                <a16:creationId xmlns:a16="http://schemas.microsoft.com/office/drawing/2014/main" id="{9DF19925-E0ED-4FE7-9FEE-A003BFC8C0DB}"/>
              </a:ext>
            </a:extLst>
          </p:cNvPr>
          <p:cNvPicPr>
            <a:picLocks noChangeAspect="1"/>
          </p:cNvPicPr>
          <p:nvPr/>
        </p:nvPicPr>
        <p:blipFill>
          <a:blip r:embed="rId2"/>
          <a:stretch>
            <a:fillRect/>
          </a:stretch>
        </p:blipFill>
        <p:spPr>
          <a:xfrm rot="269046">
            <a:off x="7167200" y="2482688"/>
            <a:ext cx="3357926" cy="32508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Immagine 4">
            <a:extLst>
              <a:ext uri="{FF2B5EF4-FFF2-40B4-BE49-F238E27FC236}">
                <a16:creationId xmlns:a16="http://schemas.microsoft.com/office/drawing/2014/main" id="{770589D4-7CAD-41D3-A9E7-5C3C2B3E6884}"/>
              </a:ext>
            </a:extLst>
          </p:cNvPr>
          <p:cNvPicPr>
            <a:picLocks noChangeAspect="1"/>
          </p:cNvPicPr>
          <p:nvPr/>
        </p:nvPicPr>
        <p:blipFill>
          <a:blip r:embed="rId3"/>
          <a:stretch>
            <a:fillRect/>
          </a:stretch>
        </p:blipFill>
        <p:spPr>
          <a:xfrm rot="20812722">
            <a:off x="1820991" y="4767613"/>
            <a:ext cx="2230943" cy="14027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8673059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58337" y="860921"/>
            <a:ext cx="8915400" cy="4463143"/>
          </a:xfrm>
        </p:spPr>
        <p:txBody>
          <a:bodyPr/>
          <a:lstStyle/>
          <a:p>
            <a:r>
              <a:rPr lang="it-IT" dirty="0"/>
              <a:t>L'Europa è una regione geografica del mondo, comunemente considerata un continente in base a fattori storico-culturali e geopolitici. È l'unico continente situato interamente nell'emisfero settentrionale. Costituisce l'estremità occidentale del super continente euroasiatico.</a:t>
            </a:r>
          </a:p>
          <a:p>
            <a:r>
              <a:rPr lang="it-IT" dirty="0"/>
              <a:t>Assieme al Medio Oriente, è stata la culla della civiltà occidentale. La storia e la cultura europea hanno influenzato notevolmente quelle degli altri continenti, verso i quali, a partire dal XVI secolo, sono state frequenti e massicce le migrazioni, specialmente in America e in Oceania.</a:t>
            </a:r>
          </a:p>
          <a:p>
            <a:endParaRPr lang="it-IT" dirty="0"/>
          </a:p>
        </p:txBody>
      </p:sp>
      <p:pic>
        <p:nvPicPr>
          <p:cNvPr id="4" name="Immagine 3"/>
          <p:cNvPicPr>
            <a:picLocks noChangeAspect="1"/>
          </p:cNvPicPr>
          <p:nvPr/>
        </p:nvPicPr>
        <p:blipFill>
          <a:blip r:embed="rId2"/>
          <a:stretch>
            <a:fillRect/>
          </a:stretch>
        </p:blipFill>
        <p:spPr>
          <a:xfrm>
            <a:off x="3684371" y="3532472"/>
            <a:ext cx="5344126" cy="29711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0692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GLI STATI FONDATORI DELL’EUROPA</a:t>
            </a:r>
            <a:br>
              <a:rPr lang="it-IT" dirty="0"/>
            </a:br>
            <a:r>
              <a:rPr lang="it-IT" sz="1800" b="1" dirty="0"/>
              <a:t>PAESI BASSI, ITALIA, GERMANIA, LUSSEMBURGO, FRANCIA, BELGIO </a:t>
            </a:r>
            <a:r>
              <a:rPr lang="it-IT" sz="1800" dirty="0"/>
              <a:t>SONO QUESTI GLI STATI CHE FONDARONO L’EUROPA.</a:t>
            </a:r>
            <a:br>
              <a:rPr lang="it-IT" sz="1800" dirty="0"/>
            </a:br>
            <a:endParaRPr lang="it-IT" sz="1800" dirty="0"/>
          </a:p>
        </p:txBody>
      </p:sp>
      <p:pic>
        <p:nvPicPr>
          <p:cNvPr id="4" name="Immagine 3"/>
          <p:cNvPicPr>
            <a:picLocks noChangeAspect="1"/>
          </p:cNvPicPr>
          <p:nvPr/>
        </p:nvPicPr>
        <p:blipFill>
          <a:blip r:embed="rId2"/>
          <a:stretch>
            <a:fillRect/>
          </a:stretch>
        </p:blipFill>
        <p:spPr>
          <a:xfrm>
            <a:off x="3095626" y="2043248"/>
            <a:ext cx="7191374" cy="41697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265480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76994" y="1081309"/>
            <a:ext cx="9248503" cy="3111867"/>
          </a:xfrm>
        </p:spPr>
        <p:txBody>
          <a:bodyPr>
            <a:normAutofit/>
          </a:bodyPr>
          <a:lstStyle/>
          <a:p>
            <a:r>
              <a:rPr lang="it-IT" dirty="0"/>
              <a:t>I PIATTI TIPICI DEI PAESI FONDATORI DELL’EUROPA</a:t>
            </a:r>
            <a:br>
              <a:rPr lang="it-IT" dirty="0"/>
            </a:br>
            <a:br>
              <a:rPr lang="it-IT" dirty="0"/>
            </a:br>
            <a:endParaRPr lang="it-IT" dirty="0"/>
          </a:p>
        </p:txBody>
      </p:sp>
      <p:pic>
        <p:nvPicPr>
          <p:cNvPr id="4" name="Immagine 3"/>
          <p:cNvPicPr>
            <a:picLocks noChangeAspect="1"/>
          </p:cNvPicPr>
          <p:nvPr/>
        </p:nvPicPr>
        <p:blipFill>
          <a:blip r:embed="rId2"/>
          <a:stretch>
            <a:fillRect/>
          </a:stretch>
        </p:blipFill>
        <p:spPr>
          <a:xfrm>
            <a:off x="4477753" y="2637242"/>
            <a:ext cx="6629881" cy="33756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98725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48043" y="429985"/>
            <a:ext cx="8915400" cy="4084321"/>
          </a:xfrm>
        </p:spPr>
        <p:txBody>
          <a:bodyPr>
            <a:normAutofit lnSpcReduction="10000"/>
          </a:bodyPr>
          <a:lstStyle/>
          <a:p>
            <a:pPr marL="0" indent="0">
              <a:buNone/>
            </a:pPr>
            <a:r>
              <a:rPr lang="it-IT" dirty="0"/>
              <a:t>IN ITALIA</a:t>
            </a:r>
          </a:p>
          <a:p>
            <a:r>
              <a:rPr lang="it-IT" b="1" dirty="0"/>
              <a:t>LA PIZZA </a:t>
            </a:r>
            <a:r>
              <a:rPr lang="it-IT" dirty="0"/>
              <a:t>è il simbolo della cucina italiana per eccellenza e per assaggiarla nella sua forma originale bisogna andare a Napoli dove troviamo la più antica pizzeria del mondo chiamata </a:t>
            </a:r>
            <a:r>
              <a:rPr lang="it-IT" dirty="0" err="1"/>
              <a:t>Port'Alba</a:t>
            </a:r>
            <a:r>
              <a:rPr lang="it-IT" dirty="0"/>
              <a:t> fondata nel 1738</a:t>
            </a:r>
          </a:p>
          <a:p>
            <a:r>
              <a:rPr lang="it-IT" dirty="0"/>
              <a:t>SPAGHETTI AI FRUTTI DI MARE: essi rappresentano il tipo di pasta più diffuso in Italia a base di cozze, vongole, crostacei e molti altri molluschi serviti con pomodorini freschi</a:t>
            </a:r>
          </a:p>
          <a:p>
            <a:r>
              <a:rPr lang="it-IT" dirty="0"/>
              <a:t>MOZZARELLA DI BUFALA: è un tipo di formaggio tradizionale della Campania e lo si può trovare principalmente nelle province di Napoli, Caserta e Salerno</a:t>
            </a:r>
          </a:p>
          <a:p>
            <a:r>
              <a:rPr lang="it-IT" dirty="0"/>
              <a:t>TIRAMISÙ: è il classico dolce caratteristico dell'Italia a base di biscotti savoiardi, mascarpone, uova e caffè e sembra sia stato inventato proprio per tirare su di morale una persona per il suo dolce sapore.</a:t>
            </a:r>
          </a:p>
          <a:p>
            <a:pPr marL="0" indent="0">
              <a:buNone/>
            </a:pPr>
            <a:endParaRPr lang="it-IT" dirty="0"/>
          </a:p>
          <a:p>
            <a:endParaRPr lang="it-IT" dirty="0"/>
          </a:p>
        </p:txBody>
      </p:sp>
      <p:pic>
        <p:nvPicPr>
          <p:cNvPr id="4" name="Immagine 3"/>
          <p:cNvPicPr>
            <a:picLocks noChangeAspect="1"/>
          </p:cNvPicPr>
          <p:nvPr/>
        </p:nvPicPr>
        <p:blipFill>
          <a:blip r:embed="rId2"/>
          <a:stretch>
            <a:fillRect/>
          </a:stretch>
        </p:blipFill>
        <p:spPr>
          <a:xfrm rot="21209495">
            <a:off x="4914901" y="4618265"/>
            <a:ext cx="3090862" cy="20568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44811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8321" y="316095"/>
            <a:ext cx="8915400" cy="4136571"/>
          </a:xfrm>
        </p:spPr>
        <p:txBody>
          <a:bodyPr>
            <a:normAutofit fontScale="92500" lnSpcReduction="10000"/>
          </a:bodyPr>
          <a:lstStyle/>
          <a:p>
            <a:pPr marL="0" indent="0">
              <a:buNone/>
            </a:pPr>
            <a:r>
              <a:rPr lang="it-IT" dirty="0"/>
              <a:t>IN GERMANIA</a:t>
            </a:r>
          </a:p>
          <a:p>
            <a:r>
              <a:rPr lang="it-IT" b="1" dirty="0"/>
              <a:t>PRETZEL</a:t>
            </a:r>
            <a:r>
              <a:rPr lang="it-IT" dirty="0"/>
              <a:t>: è il classico pane tedesco e la sua origine risale al 610 d.C. quando un giovane monaco in occasione della Quaresima volle realizzare una forma che potesse rappresentare la posizione dei cristiani in preghiera ovvero con le braccia piegate sul petto e le mani a toccar la spalla opposta.</a:t>
            </a:r>
          </a:p>
          <a:p>
            <a:r>
              <a:rPr lang="it-IT" dirty="0"/>
              <a:t>WEISSWURST: è la classica salsiccia di vitello e suino di Monaco e a differenza delle altre essa è di colore bianco e dalla consistenza molto più morbida</a:t>
            </a:r>
          </a:p>
          <a:p>
            <a:r>
              <a:rPr lang="it-IT" dirty="0"/>
              <a:t> GLI SPÄTZLE: sono gnocchetti dalla forma irregolare e allungata a base di farina, grano tenero, uova e acqua originari della Germania meridionale. In Germania vengono serviti come contorno mentre in Italia sono un primo piatto.</a:t>
            </a:r>
          </a:p>
          <a:p>
            <a:r>
              <a:rPr lang="it-IT" dirty="0"/>
              <a:t>SCHWARZWALDER KIRCHTORTE: viene definita come torta della foresta nera e per prepararla si alternano strati di pandispagna al cioccolato bagnati con rum e crema chantilly e infine guarniti con ciliege candite, ciliege sciroppate e panna.</a:t>
            </a:r>
          </a:p>
          <a:p>
            <a:endParaRPr lang="it-IT" dirty="0"/>
          </a:p>
        </p:txBody>
      </p:sp>
      <p:pic>
        <p:nvPicPr>
          <p:cNvPr id="4" name="Immagine 3"/>
          <p:cNvPicPr>
            <a:picLocks noChangeAspect="1"/>
          </p:cNvPicPr>
          <p:nvPr/>
        </p:nvPicPr>
        <p:blipFill>
          <a:blip r:embed="rId2"/>
          <a:stretch>
            <a:fillRect/>
          </a:stretch>
        </p:blipFill>
        <p:spPr>
          <a:xfrm>
            <a:off x="4762500" y="4224745"/>
            <a:ext cx="2781300" cy="23919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53672345"/>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87133" y="372020"/>
            <a:ext cx="8915400" cy="3777622"/>
          </a:xfrm>
        </p:spPr>
        <p:txBody>
          <a:bodyPr>
            <a:normAutofit lnSpcReduction="10000"/>
          </a:bodyPr>
          <a:lstStyle/>
          <a:p>
            <a:pPr marL="0" indent="0">
              <a:buNone/>
            </a:pPr>
            <a:r>
              <a:rPr lang="it-IT" dirty="0"/>
              <a:t>IN LUSSEMBURGO:</a:t>
            </a:r>
          </a:p>
          <a:p>
            <a:r>
              <a:rPr lang="it-IT" b="1" dirty="0"/>
              <a:t>FRITTELLE LUSSEMBURGHESI</a:t>
            </a:r>
            <a:r>
              <a:rPr lang="it-IT" dirty="0"/>
              <a:t>: sono delle morbide treccine che non necessitano di una lunga lievitazione e che vengono fritte al posto di essere infornate. Esse vengono preparate soprattutto nel periodo di Carnevale.</a:t>
            </a:r>
          </a:p>
          <a:p>
            <a:r>
              <a:rPr lang="it-IT" dirty="0"/>
              <a:t>JUDD MAT GAARDBOUNEN: questo piatto è associato al villaggio di </a:t>
            </a:r>
            <a:r>
              <a:rPr lang="it-IT" dirty="0" err="1"/>
              <a:t>Costingen</a:t>
            </a:r>
            <a:r>
              <a:rPr lang="it-IT" dirty="0"/>
              <a:t> ed è un piatto salato preparato con collo di maiale affumicato e fave.</a:t>
            </a:r>
          </a:p>
          <a:p>
            <a:r>
              <a:rPr lang="it-IT" dirty="0"/>
              <a:t>QUETSCHENTAART: È un classico piatto Lussemburghese servito in autunno ed è una crostata di frutta aperta con </a:t>
            </a:r>
            <a:r>
              <a:rPr lang="it-IT" dirty="0" err="1"/>
              <a:t>zwetschgen</a:t>
            </a:r>
            <a:r>
              <a:rPr lang="it-IT" dirty="0"/>
              <a:t> ( prugne) e susine.</a:t>
            </a:r>
          </a:p>
          <a:p>
            <a:r>
              <a:rPr lang="it-IT" dirty="0"/>
              <a:t>VIN BRULÉ: esso è una bevanda calda a base di vino, zucchero e spezie aromatiche consumata soprattutto nel periodo dell'avvento.</a:t>
            </a:r>
          </a:p>
          <a:p>
            <a:endParaRPr lang="it-IT" dirty="0"/>
          </a:p>
        </p:txBody>
      </p:sp>
      <p:pic>
        <p:nvPicPr>
          <p:cNvPr id="4" name="Immagine 3"/>
          <p:cNvPicPr>
            <a:picLocks noChangeAspect="1"/>
          </p:cNvPicPr>
          <p:nvPr/>
        </p:nvPicPr>
        <p:blipFill>
          <a:blip r:embed="rId2"/>
          <a:stretch>
            <a:fillRect/>
          </a:stretch>
        </p:blipFill>
        <p:spPr>
          <a:xfrm rot="21080491">
            <a:off x="5014368" y="4355455"/>
            <a:ext cx="2898604" cy="21711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868920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58137" y="552994"/>
            <a:ext cx="8915400" cy="3777622"/>
          </a:xfrm>
        </p:spPr>
        <p:txBody>
          <a:bodyPr/>
          <a:lstStyle/>
          <a:p>
            <a:pPr marL="0" indent="0">
              <a:buNone/>
            </a:pPr>
            <a:r>
              <a:rPr lang="it-IT" dirty="0"/>
              <a:t>IN BELGIO:</a:t>
            </a:r>
          </a:p>
          <a:p>
            <a:r>
              <a:rPr lang="it-IT" b="1" dirty="0"/>
              <a:t>I CAVOLETTI DI BRUXELLES</a:t>
            </a:r>
            <a:r>
              <a:rPr lang="it-IT" dirty="0"/>
              <a:t>: sono gli ortaggi principali della gastronomia belga e furono coltivati a partire dal XIII secolo nella zona di Bruxelles.</a:t>
            </a:r>
          </a:p>
          <a:p>
            <a:r>
              <a:rPr lang="it-IT" dirty="0"/>
              <a:t>COUQUE DE DINANT: è un biscotto preparato solamente con farina di frumento e miele ovvero gli unici ingredienti disponibili all'epoca.</a:t>
            </a:r>
          </a:p>
          <a:p>
            <a:r>
              <a:rPr lang="it-IT" dirty="0"/>
              <a:t>MOULES FRITES: sono un piatto tipico della città di Lille costituito da cozze  cucinate nel burro, nel brodo o nel vino e accompagnate con patatine fritte</a:t>
            </a:r>
          </a:p>
          <a:p>
            <a:r>
              <a:rPr lang="it-IT" dirty="0"/>
              <a:t>WATERZOOI: è un tipo di stufato o zuppa a base di pesce o pollo tipico delle Fiandre.</a:t>
            </a:r>
          </a:p>
          <a:p>
            <a:endParaRPr lang="it-IT" dirty="0"/>
          </a:p>
        </p:txBody>
      </p:sp>
      <p:pic>
        <p:nvPicPr>
          <p:cNvPr id="4" name="Immagine 3"/>
          <p:cNvPicPr>
            <a:picLocks noChangeAspect="1"/>
          </p:cNvPicPr>
          <p:nvPr/>
        </p:nvPicPr>
        <p:blipFill>
          <a:blip r:embed="rId2"/>
          <a:stretch>
            <a:fillRect/>
          </a:stretch>
        </p:blipFill>
        <p:spPr>
          <a:xfrm>
            <a:off x="5289913" y="3991382"/>
            <a:ext cx="4668634" cy="25046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7511889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26816" y="423727"/>
            <a:ext cx="8915400" cy="3777622"/>
          </a:xfrm>
        </p:spPr>
        <p:txBody>
          <a:bodyPr/>
          <a:lstStyle/>
          <a:p>
            <a:pPr marL="0" indent="0">
              <a:buNone/>
            </a:pPr>
            <a:r>
              <a:rPr lang="it-IT" dirty="0"/>
              <a:t>IN FRANCIA:</a:t>
            </a:r>
          </a:p>
          <a:p>
            <a:r>
              <a:rPr lang="it-IT" dirty="0"/>
              <a:t>ESCARGOT:  sono piccoli  animaletti selvatici dotate di guscio a forma di spirale appartenenti alla famiglia </a:t>
            </a:r>
            <a:r>
              <a:rPr lang="it-IT" dirty="0" err="1"/>
              <a:t>Helix</a:t>
            </a:r>
            <a:endParaRPr lang="it-IT" dirty="0"/>
          </a:p>
          <a:p>
            <a:r>
              <a:rPr lang="it-IT" dirty="0"/>
              <a:t>QUICHE LORRAINE: è la specialità della cucina francese che all'interno di un guscio di pasta </a:t>
            </a:r>
            <a:r>
              <a:rPr lang="it-IT" dirty="0" err="1"/>
              <a:t>brisée</a:t>
            </a:r>
            <a:r>
              <a:rPr lang="it-IT" dirty="0"/>
              <a:t> contiene un ripieno a base di uova, pancetta affumicata e crème </a:t>
            </a:r>
            <a:r>
              <a:rPr lang="it-IT" dirty="0" err="1"/>
              <a:t>fraîche</a:t>
            </a:r>
            <a:r>
              <a:rPr lang="it-IT" dirty="0"/>
              <a:t>.</a:t>
            </a:r>
          </a:p>
          <a:p>
            <a:r>
              <a:rPr lang="it-IT" b="1" dirty="0"/>
              <a:t>MACARONS</a:t>
            </a:r>
            <a:r>
              <a:rPr lang="it-IT" dirty="0"/>
              <a:t>: Sono dei piccoli pasticcini composti da due soffici meringhe che racchiudono un ripieno morbido e gustoso.</a:t>
            </a:r>
          </a:p>
          <a:p>
            <a:r>
              <a:rPr lang="it-IT" dirty="0"/>
              <a:t>CROISSANT: vengono preparati con la pasta sfoglia che viene tagliata in tanti triangoli  successivamente arrotolati e piegati dando loro la forma di mezzaluna.</a:t>
            </a:r>
          </a:p>
          <a:p>
            <a:endParaRPr lang="it-IT" dirty="0"/>
          </a:p>
          <a:p>
            <a:endParaRPr lang="it-IT" dirty="0"/>
          </a:p>
        </p:txBody>
      </p:sp>
      <p:pic>
        <p:nvPicPr>
          <p:cNvPr id="4" name="Immagine 3"/>
          <p:cNvPicPr>
            <a:picLocks noChangeAspect="1"/>
          </p:cNvPicPr>
          <p:nvPr/>
        </p:nvPicPr>
        <p:blipFill>
          <a:blip r:embed="rId2"/>
          <a:stretch>
            <a:fillRect/>
          </a:stretch>
        </p:blipFill>
        <p:spPr>
          <a:xfrm>
            <a:off x="5112204" y="4294006"/>
            <a:ext cx="4499338" cy="22496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546919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92</TotalTime>
  <Words>826</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Century Gothic</vt:lpstr>
      <vt:lpstr>Wingdings 3</vt:lpstr>
      <vt:lpstr>Filo</vt:lpstr>
      <vt:lpstr>LA NOSTRA EUROPA COS’ E’ PER NOI L’EUROPA? L’EUROPA non è solo il nome di un continente, ma innanzitutto è UNIONE EUROPEA, UNIONE DEI POPOLI EUROPEI, e per noi ragazzi coinvolti nel Progetto Etwinning METTIAMOCI IN GIOCO, Europa significa condivisione di esperienze con studenti e studentesse francesi, che provengono a volte da paesi e culture lontane, ma che l’Europa ha accolto come propri figli.   </vt:lpstr>
      <vt:lpstr>Presentazione standard di PowerPoint</vt:lpstr>
      <vt:lpstr>GLI STATI FONDATORI DELL’EUROPA PAESI BASSI, ITALIA, GERMANIA, LUSSEMBURGO, FRANCIA, BELGIO SONO QUESTI GLI STATI CHE FONDARONO L’EUROPA. </vt:lpstr>
      <vt:lpstr>I PIATTI TIPICI DEI PAESI FONDATORI DELL’EUROPA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NOSTRA EUROPA</dc:title>
  <dc:creator>giulia cosi</dc:creator>
  <cp:lastModifiedBy>Liliana Pilon</cp:lastModifiedBy>
  <cp:revision>14</cp:revision>
  <dcterms:created xsi:type="dcterms:W3CDTF">2020-05-02T12:28:52Z</dcterms:created>
  <dcterms:modified xsi:type="dcterms:W3CDTF">2020-05-04T19:01:28Z</dcterms:modified>
</cp:coreProperties>
</file>