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13" r:id="rId4"/>
    <p:sldId id="340" r:id="rId5"/>
    <p:sldId id="325" r:id="rId6"/>
    <p:sldId id="341" r:id="rId7"/>
    <p:sldId id="345" r:id="rId8"/>
    <p:sldId id="346" r:id="rId9"/>
    <p:sldId id="347" r:id="rId10"/>
    <p:sldId id="351" r:id="rId11"/>
    <p:sldId id="352" r:id="rId12"/>
    <p:sldId id="349" r:id="rId13"/>
    <p:sldId id="355" r:id="rId14"/>
    <p:sldId id="331" r:id="rId15"/>
    <p:sldId id="353" r:id="rId16"/>
    <p:sldId id="294" r:id="rId17"/>
    <p:sldId id="356" r:id="rId18"/>
    <p:sldId id="333" r:id="rId19"/>
    <p:sldId id="350" r:id="rId20"/>
    <p:sldId id="357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0" clrIdx="0">
    <p:extLst>
      <p:ext uri="{19B8F6BF-5375-455C-9EA6-DF929625EA0E}">
        <p15:presenceInfo xmlns:p15="http://schemas.microsoft.com/office/powerpoint/2012/main" userId="Ut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97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46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33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77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4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01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88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20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3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0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23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B74F-938F-4FF5-981C-E6B80B3511CC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05A5C-E676-492E-8D02-777EC2B3DF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50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54"/>
          <a:stretch/>
        </p:blipFill>
        <p:spPr>
          <a:xfrm>
            <a:off x="3769910" y="0"/>
            <a:ext cx="4849265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69910" y="273749"/>
            <a:ext cx="4849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i="1" dirty="0" smtClean="0"/>
              <a:t>ENERGY</a:t>
            </a:r>
            <a:endParaRPr lang="it-IT" sz="6000" b="1" i="1" dirty="0"/>
          </a:p>
        </p:txBody>
      </p:sp>
    </p:spTree>
    <p:extLst>
      <p:ext uri="{BB962C8B-B14F-4D97-AF65-F5344CB8AC3E}">
        <p14:creationId xmlns:p14="http://schemas.microsoft.com/office/powerpoint/2010/main" val="34925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321"/>
          </a:xfrm>
          <a:gradFill>
            <a:gsLst>
              <a:gs pos="1600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600" b="1" dirty="0" smtClean="0"/>
              <a:t>CLEAN ENERGY</a:t>
            </a:r>
            <a:br>
              <a:rPr lang="it-IT" sz="3600" b="1" dirty="0" smtClean="0"/>
            </a:br>
            <a:r>
              <a:rPr lang="it-IT" sz="3600" b="1" dirty="0" smtClean="0"/>
              <a:t>TO SAVE THE WORLD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sz="4400" b="1" dirty="0" smtClean="0"/>
              <a:t>Solar </a:t>
            </a:r>
            <a:r>
              <a:rPr lang="it-IT" sz="4400" b="1" dirty="0" err="1" smtClean="0"/>
              <a:t>energy</a:t>
            </a:r>
            <a:endParaRPr lang="it-IT" sz="4400" b="1" dirty="0" smtClean="0"/>
          </a:p>
          <a:p>
            <a:r>
              <a:rPr lang="it-IT" sz="4400" b="1" dirty="0"/>
              <a:t>Wind </a:t>
            </a:r>
            <a:r>
              <a:rPr lang="it-IT" sz="4400" b="1" dirty="0" err="1"/>
              <a:t>energy</a:t>
            </a:r>
            <a:endParaRPr lang="it-IT" sz="4400" b="1" dirty="0"/>
          </a:p>
          <a:p>
            <a:r>
              <a:rPr lang="it-IT" sz="4400" b="1" dirty="0" err="1" smtClean="0"/>
              <a:t>Hydroelettric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energy</a:t>
            </a:r>
            <a:endParaRPr lang="it-IT" sz="4400" b="1" dirty="0" smtClean="0"/>
          </a:p>
          <a:p>
            <a:r>
              <a:rPr lang="it-IT" sz="4400" b="1" dirty="0" err="1"/>
              <a:t>Geothermal</a:t>
            </a:r>
            <a:r>
              <a:rPr lang="it-IT" sz="4400" b="1" dirty="0"/>
              <a:t> </a:t>
            </a:r>
            <a:r>
              <a:rPr lang="it-IT" sz="4400" b="1" dirty="0" err="1"/>
              <a:t>energy</a:t>
            </a:r>
            <a:endParaRPr lang="it-IT" sz="4400" b="1" dirty="0"/>
          </a:p>
          <a:p>
            <a:r>
              <a:rPr lang="it-IT" sz="4400" b="1" dirty="0" err="1" smtClean="0"/>
              <a:t>Biomass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energy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9366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Solar Energy</a:t>
            </a:r>
            <a: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the first form of energy used by </a:t>
            </a:r>
            <a:r>
              <a:rPr lang="en-GB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man </a:t>
            </a:r>
            <a: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55"/>
          <a:stretch/>
        </p:blipFill>
        <p:spPr>
          <a:xfrm>
            <a:off x="2222695" y="1690688"/>
            <a:ext cx="3456921" cy="49449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5"/>
          <a:stretch/>
        </p:blipFill>
        <p:spPr>
          <a:xfrm>
            <a:off x="7064110" y="1690688"/>
            <a:ext cx="3587593" cy="4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5"/>
          <a:stretch/>
        </p:blipFill>
        <p:spPr>
          <a:xfrm>
            <a:off x="693674" y="2152356"/>
            <a:ext cx="4858705" cy="460716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52357" y="544064"/>
            <a:ext cx="8032651" cy="954107"/>
          </a:xfrm>
          <a:prstGeom prst="rect">
            <a:avLst/>
          </a:prstGeom>
          <a:solidFill>
            <a:srgbClr val="FCFEA0"/>
          </a:solidFill>
        </p:spPr>
        <p:txBody>
          <a:bodyPr wrap="square" rtlCol="0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GB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Solar energy is transformed </a:t>
            </a:r>
            <a:r>
              <a:rPr lang="en-GB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into electricity from </a:t>
            </a:r>
            <a:endParaRPr lang="it-I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en-GB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solar and photovoltaic </a:t>
            </a:r>
            <a:r>
              <a:rPr lang="en-GB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panels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935" y="2152356"/>
            <a:ext cx="4310518" cy="46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06"/>
          <a:stretch/>
        </p:blipFill>
        <p:spPr>
          <a:xfrm>
            <a:off x="3646140" y="365760"/>
            <a:ext cx="4871584" cy="61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22"/>
          <a:stretch/>
        </p:blipFill>
        <p:spPr>
          <a:xfrm>
            <a:off x="3791243" y="1037510"/>
            <a:ext cx="4304714" cy="50672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46917" y="98474"/>
            <a:ext cx="3193366" cy="646331"/>
          </a:xfrm>
          <a:prstGeom prst="rect">
            <a:avLst/>
          </a:prstGeom>
          <a:gradFill>
            <a:gsLst>
              <a:gs pos="1600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Wind </a:t>
            </a:r>
            <a:r>
              <a:rPr lang="en-GB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Energy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6921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wind farm </a:t>
            </a:r>
            <a:r>
              <a:rPr lang="en-US" dirty="0"/>
              <a:t>is a place with wind turbines that use the wind to make electricity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1"/>
          <a:stretch/>
        </p:blipFill>
        <p:spPr>
          <a:xfrm>
            <a:off x="1685464" y="1895963"/>
            <a:ext cx="4009920" cy="43513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147582" y="4431419"/>
            <a:ext cx="4684541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The energy of movement (kinetic) is transformed into electrical energy in the wind farm by </a:t>
            </a:r>
            <a:r>
              <a:rPr lang="en-US" sz="2800" b="1" dirty="0" err="1"/>
              <a:t>aerogenerators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6949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5"/>
          <a:stretch/>
        </p:blipFill>
        <p:spPr>
          <a:xfrm>
            <a:off x="2088275" y="1139482"/>
            <a:ext cx="5246027" cy="517691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711289" y="228435"/>
            <a:ext cx="468454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Hydroelectric energy</a:t>
            </a:r>
            <a:endParaRPr lang="it-IT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88698" y="759705"/>
            <a:ext cx="8615885" cy="480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Hydroelectric </a:t>
            </a:r>
            <a:r>
              <a:rPr lang="en-GB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plant </a:t>
            </a:r>
            <a:r>
              <a:rPr lang="en-GB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uses the Energy of moving water.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5"/>
          <a:stretch/>
        </p:blipFill>
        <p:spPr>
          <a:xfrm>
            <a:off x="590843" y="1572406"/>
            <a:ext cx="4895557" cy="49992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789" y="2869809"/>
            <a:ext cx="5616653" cy="33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5"/>
          <a:stretch/>
        </p:blipFill>
        <p:spPr>
          <a:xfrm>
            <a:off x="510795" y="323557"/>
            <a:ext cx="5721193" cy="614054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611968" y="5490645"/>
            <a:ext cx="493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Geothermal power plant: uses the steam coming </a:t>
            </a:r>
            <a:r>
              <a:rPr lang="en-GB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GB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subsoil.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258930" y="217084"/>
            <a:ext cx="364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Geothermal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energy</a:t>
            </a:r>
            <a:endParaRPr lang="it-IT" sz="32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766" y="1308295"/>
            <a:ext cx="562572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80186" y="1987078"/>
            <a:ext cx="5687776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n-GB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Biomassa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energy: </a:t>
            </a:r>
            <a:endParaRPr lang="en-GB" sz="32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GB" sz="3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cames</a:t>
            </a:r>
            <a:r>
              <a:rPr lang="en-GB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from the organic </a:t>
            </a:r>
            <a:r>
              <a:rPr lang="en-GB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waste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5"/>
          <a:stretch/>
        </p:blipFill>
        <p:spPr>
          <a:xfrm>
            <a:off x="7118252" y="1434904"/>
            <a:ext cx="3861583" cy="54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96" y="1277517"/>
            <a:ext cx="5364816" cy="1325563"/>
          </a:xfrm>
        </p:spPr>
        <p:txBody>
          <a:bodyPr/>
          <a:lstStyle/>
          <a:p>
            <a:r>
              <a:rPr lang="it-IT" i="1" dirty="0"/>
              <a:t> </a:t>
            </a:r>
            <a:r>
              <a:rPr lang="en-GB" b="1" i="1" dirty="0"/>
              <a:t>Energy is the capacity 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/>
              <a:t>to </a:t>
            </a:r>
            <a:r>
              <a:rPr lang="en-GB" b="1" i="1" dirty="0"/>
              <a:t>do a job.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8" t="376" r="3339"/>
          <a:stretch/>
        </p:blipFill>
        <p:spPr>
          <a:xfrm>
            <a:off x="5904412" y="261395"/>
            <a:ext cx="5538651" cy="59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15973" y="489194"/>
            <a:ext cx="5098366" cy="2324344"/>
          </a:xfrm>
          <a:gradFill>
            <a:gsLst>
              <a:gs pos="1600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A </a:t>
            </a:r>
            <a:r>
              <a:rPr lang="it-IT" b="1" dirty="0" err="1" smtClean="0"/>
              <a:t>message</a:t>
            </a:r>
            <a:r>
              <a:rPr lang="it-IT" b="1" dirty="0" smtClean="0"/>
              <a:t> for </a:t>
            </a:r>
            <a:r>
              <a:rPr lang="it-IT" b="1" dirty="0" err="1" smtClean="0"/>
              <a:t>you</a:t>
            </a:r>
            <a:r>
              <a:rPr lang="it-IT" b="1" dirty="0" smtClean="0"/>
              <a:t>:</a:t>
            </a:r>
          </a:p>
          <a:p>
            <a:pPr marL="0" indent="0" algn="ctr">
              <a:buNone/>
            </a:pPr>
            <a:r>
              <a:rPr lang="it-IT" b="1" dirty="0" smtClean="0"/>
              <a:t>Help </a:t>
            </a:r>
            <a:r>
              <a:rPr lang="it-IT" b="1" dirty="0" err="1" smtClean="0"/>
              <a:t>us</a:t>
            </a:r>
            <a:r>
              <a:rPr lang="it-IT" b="1" dirty="0" smtClean="0"/>
              <a:t> to </a:t>
            </a:r>
            <a:r>
              <a:rPr lang="it-IT" b="1" dirty="0" err="1" smtClean="0"/>
              <a:t>save</a:t>
            </a:r>
            <a:r>
              <a:rPr lang="it-IT" b="1" dirty="0" smtClean="0"/>
              <a:t> </a:t>
            </a:r>
            <a:r>
              <a:rPr lang="it-IT" b="1" dirty="0" err="1" smtClean="0"/>
              <a:t>our</a:t>
            </a:r>
            <a:r>
              <a:rPr lang="it-IT" b="1" dirty="0" smtClean="0"/>
              <a:t> </a:t>
            </a:r>
            <a:r>
              <a:rPr lang="it-IT" b="1" dirty="0" err="1" smtClean="0"/>
              <a:t>earth</a:t>
            </a:r>
            <a:r>
              <a:rPr lang="it-IT" b="1" dirty="0" smtClean="0"/>
              <a:t>:</a:t>
            </a:r>
          </a:p>
          <a:p>
            <a:pPr marL="0" indent="0" algn="ctr">
              <a:buNone/>
            </a:pPr>
            <a:r>
              <a:rPr lang="it-IT" sz="3600" b="1" dirty="0" err="1" smtClean="0"/>
              <a:t>Recycle</a:t>
            </a:r>
            <a:r>
              <a:rPr lang="it-IT" sz="3600" b="1" dirty="0" smtClean="0"/>
              <a:t> and </a:t>
            </a:r>
          </a:p>
          <a:p>
            <a:pPr marL="0" indent="0" algn="ctr">
              <a:buNone/>
            </a:pPr>
            <a:r>
              <a:rPr lang="it-IT" sz="3600" b="1" dirty="0"/>
              <a:t>u</a:t>
            </a:r>
            <a:r>
              <a:rPr lang="it-IT" sz="3600" b="1" dirty="0" smtClean="0"/>
              <a:t>se green </a:t>
            </a:r>
            <a:r>
              <a:rPr lang="it-IT" sz="3600" b="1" dirty="0" err="1" smtClean="0"/>
              <a:t>energy</a:t>
            </a:r>
            <a:r>
              <a:rPr lang="it-IT" sz="3600" b="1" smtClean="0"/>
              <a:t>!</a:t>
            </a: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026" y="3108959"/>
            <a:ext cx="4804226" cy="34879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83" y="3108959"/>
            <a:ext cx="5205118" cy="34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039584" y="385573"/>
            <a:ext cx="2775857" cy="872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Energy</a:t>
            </a:r>
            <a:endParaRPr lang="it-IT" sz="2800" b="1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4473526" y="1427430"/>
            <a:ext cx="548307" cy="354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8086663" y="1214654"/>
            <a:ext cx="779919" cy="236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arrotondato 26"/>
          <p:cNvSpPr/>
          <p:nvPr/>
        </p:nvSpPr>
        <p:spPr>
          <a:xfrm>
            <a:off x="524185" y="470758"/>
            <a:ext cx="2626977" cy="11957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chemeClr val="tx1"/>
                </a:solidFill>
              </a:rPr>
              <a:t>Potential</a:t>
            </a:r>
            <a:endParaRPr lang="it-IT" sz="2400" b="1" dirty="0" smtClean="0">
              <a:solidFill>
                <a:schemeClr val="tx1"/>
              </a:solidFill>
            </a:endParaRPr>
          </a:p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We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cannot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see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it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8" name="Rettangolo arrotondato 27"/>
          <p:cNvSpPr/>
          <p:nvPr/>
        </p:nvSpPr>
        <p:spPr>
          <a:xfrm>
            <a:off x="9137805" y="470758"/>
            <a:ext cx="2510245" cy="11931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solidFill>
                  <a:schemeClr val="tx1"/>
                </a:solidFill>
              </a:rPr>
              <a:t>Kinetics</a:t>
            </a:r>
            <a:endParaRPr lang="it-IT" sz="2400" b="1" dirty="0" smtClean="0">
              <a:solidFill>
                <a:schemeClr val="tx1"/>
              </a:solidFill>
            </a:endParaRPr>
          </a:p>
          <a:p>
            <a:pPr algn="ctr"/>
            <a:r>
              <a:rPr lang="it-IT" dirty="0" err="1" smtClean="0">
                <a:solidFill>
                  <a:schemeClr val="tx1"/>
                </a:solidFill>
              </a:rPr>
              <a:t>movement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54489" y="1782198"/>
            <a:ext cx="358398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It </a:t>
            </a:r>
            <a:r>
              <a:rPr lang="en-US" sz="2000" b="1" dirty="0"/>
              <a:t>is "hidden" in the bodies that possess it but do not exploit </a:t>
            </a:r>
            <a:r>
              <a:rPr lang="en-US" sz="2000" b="1" dirty="0" smtClean="0"/>
              <a:t>it</a:t>
            </a:r>
          </a:p>
          <a:p>
            <a:r>
              <a:rPr lang="en-US" sz="2000" b="1" dirty="0" smtClean="0"/>
              <a:t>in </a:t>
            </a:r>
            <a:r>
              <a:rPr lang="en-US" sz="2000" b="1" dirty="0"/>
              <a:t>relation to the earth's gravity</a:t>
            </a:r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8915819" y="1915298"/>
            <a:ext cx="295421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energy that bodies </a:t>
            </a:r>
            <a:endParaRPr lang="en-US" sz="2000" dirty="0" smtClean="0"/>
          </a:p>
          <a:p>
            <a:pPr algn="just"/>
            <a:r>
              <a:rPr lang="en-US" sz="2000" dirty="0" smtClean="0"/>
              <a:t>have </a:t>
            </a:r>
            <a:r>
              <a:rPr lang="en-US" sz="2000" dirty="0"/>
              <a:t>in </a:t>
            </a:r>
            <a:r>
              <a:rPr lang="en-US" sz="2000" dirty="0" smtClean="0"/>
              <a:t>motion;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89" y="3477070"/>
            <a:ext cx="52863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16701" y="365125"/>
            <a:ext cx="6358598" cy="83062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nergy </a:t>
            </a:r>
            <a:r>
              <a:rPr lang="it-IT" dirty="0" err="1" smtClean="0"/>
              <a:t>transforms</a:t>
            </a:r>
            <a:r>
              <a:rPr lang="it-IT" dirty="0" smtClean="0"/>
              <a:t> </a:t>
            </a:r>
            <a:r>
              <a:rPr lang="it-IT" dirty="0" err="1" smtClean="0"/>
              <a:t>itself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167619"/>
            <a:ext cx="10922391" cy="5219114"/>
          </a:xfrm>
        </p:spPr>
        <p:txBody>
          <a:bodyPr>
            <a:normAutofit/>
          </a:bodyPr>
          <a:lstStyle/>
          <a:p>
            <a:r>
              <a:rPr lang="en-GB" b="1" i="1" dirty="0"/>
              <a:t>Energy is never consumed, but is transformed from one </a:t>
            </a:r>
            <a:endParaRPr lang="it-IT" dirty="0"/>
          </a:p>
          <a:p>
            <a:pPr marL="0" indent="0">
              <a:buNone/>
            </a:pPr>
            <a:r>
              <a:rPr lang="en-GB" b="1" i="1" dirty="0"/>
              <a:t> </a:t>
            </a:r>
            <a:r>
              <a:rPr lang="en-GB" b="1" i="1" dirty="0" smtClean="0"/>
              <a:t>  object </a:t>
            </a:r>
            <a:r>
              <a:rPr lang="en-GB" b="1" i="1" dirty="0"/>
              <a:t>to another</a:t>
            </a:r>
            <a:r>
              <a:rPr lang="en-GB" b="1" i="1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3" t="563" r="1531"/>
          <a:stretch/>
        </p:blipFill>
        <p:spPr>
          <a:xfrm>
            <a:off x="1347566" y="3376246"/>
            <a:ext cx="4701542" cy="342310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59180" y="2035155"/>
            <a:ext cx="575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example: </a:t>
            </a:r>
            <a:r>
              <a:rPr lang="en-US" sz="2400" b="1" dirty="0" smtClean="0"/>
              <a:t>bike moves because </a:t>
            </a:r>
            <a:r>
              <a:rPr lang="en-US" sz="2400" b="1" dirty="0"/>
              <a:t>the </a:t>
            </a:r>
            <a:r>
              <a:rPr lang="en-US" sz="2400" b="1" dirty="0" smtClean="0"/>
              <a:t>muscles </a:t>
            </a:r>
            <a:r>
              <a:rPr lang="en-US" sz="2400" b="1" dirty="0"/>
              <a:t>energy </a:t>
            </a:r>
            <a:r>
              <a:rPr lang="en-US" sz="2400" b="1" dirty="0" smtClean="0"/>
              <a:t>is </a:t>
            </a:r>
            <a:r>
              <a:rPr lang="en-US" sz="2400" b="1" dirty="0"/>
              <a:t>transformed into </a:t>
            </a:r>
            <a:r>
              <a:rPr lang="en-US" sz="2400" b="1" dirty="0" smtClean="0"/>
              <a:t>kinetic </a:t>
            </a:r>
            <a:r>
              <a:rPr lang="en-US" sz="2400" b="1" dirty="0"/>
              <a:t>by the wheels.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22"/>
          <a:stretch/>
        </p:blipFill>
        <p:spPr>
          <a:xfrm>
            <a:off x="6812866" y="3376246"/>
            <a:ext cx="3625362" cy="336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99846" y="422191"/>
            <a:ext cx="1765187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Energy</a:t>
            </a:r>
          </a:p>
          <a:p>
            <a:r>
              <a:rPr lang="it-IT" sz="3200" b="1" dirty="0" err="1" smtClean="0"/>
              <a:t>Sources</a:t>
            </a:r>
            <a:endParaRPr lang="it-IT" sz="3200" b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478302" y="666930"/>
            <a:ext cx="347472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sz="3600" b="1" dirty="0" smtClean="0"/>
              <a:t>Non </a:t>
            </a:r>
            <a:r>
              <a:rPr lang="it-IT" sz="3600" b="1" dirty="0" err="1"/>
              <a:t>R</a:t>
            </a:r>
            <a:r>
              <a:rPr lang="it-IT" sz="3600" b="1" dirty="0" err="1" smtClean="0"/>
              <a:t>enewable</a:t>
            </a:r>
            <a:endParaRPr lang="it-IT" sz="3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086580" y="513593"/>
            <a:ext cx="347472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/>
              <a:t> </a:t>
            </a:r>
            <a:r>
              <a:rPr lang="it-IT" sz="4000" b="1" dirty="0" err="1"/>
              <a:t>R</a:t>
            </a:r>
            <a:r>
              <a:rPr lang="it-IT" sz="4000" b="1" dirty="0" err="1" smtClean="0"/>
              <a:t>enewable</a:t>
            </a:r>
            <a:endParaRPr lang="it-IT" sz="4000" b="1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9251138" y="4434608"/>
            <a:ext cx="2363372" cy="646331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hydroelectric</a:t>
            </a:r>
            <a:r>
              <a:rPr lang="it-IT" dirty="0"/>
              <a:t>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plant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78302" y="1899811"/>
            <a:ext cx="2363372" cy="120032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they are in the subsoil and are highly </a:t>
            </a:r>
            <a:r>
              <a:rPr lang="en-US" dirty="0" smtClean="0"/>
              <a:t>polluting</a:t>
            </a:r>
          </a:p>
          <a:p>
            <a:r>
              <a:rPr lang="en-US" b="1" dirty="0" smtClean="0"/>
              <a:t>(Fossil Energy)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253840" y="3279733"/>
            <a:ext cx="2363372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Solar </a:t>
            </a:r>
            <a:r>
              <a:rPr lang="it-IT" dirty="0" err="1" smtClean="0"/>
              <a:t>power</a:t>
            </a:r>
            <a:endParaRPr lang="it-IT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9251138" y="3802952"/>
            <a:ext cx="2363372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wind</a:t>
            </a:r>
            <a:r>
              <a:rPr lang="it-IT" dirty="0"/>
              <a:t>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plant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8851795" y="5552717"/>
            <a:ext cx="402045" cy="267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9000168" y="4856040"/>
            <a:ext cx="211937" cy="180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9058698" y="3406304"/>
            <a:ext cx="153407" cy="84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2708030" y="5443782"/>
            <a:ext cx="81866" cy="237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659988" y="5804538"/>
            <a:ext cx="251628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thermoelectric</a:t>
            </a:r>
            <a:r>
              <a:rPr lang="it-IT" dirty="0"/>
              <a:t>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plant</a:t>
            </a:r>
            <a:endParaRPr lang="it-IT" dirty="0"/>
          </a:p>
        </p:txBody>
      </p:sp>
      <p:cxnSp>
        <p:nvCxnSpPr>
          <p:cNvPr id="21" name="Connettore 2 20"/>
          <p:cNvCxnSpPr/>
          <p:nvPr/>
        </p:nvCxnSpPr>
        <p:spPr>
          <a:xfrm>
            <a:off x="9023108" y="3987619"/>
            <a:ext cx="188997" cy="183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9251138" y="5349012"/>
            <a:ext cx="23633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geothermal</a:t>
            </a:r>
            <a:r>
              <a:rPr lang="it-IT" dirty="0"/>
              <a:t> </a:t>
            </a:r>
            <a:r>
              <a:rPr lang="it-IT" dirty="0" err="1"/>
              <a:t>power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err="1" smtClean="0"/>
              <a:t>plant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9347983" y="1822356"/>
            <a:ext cx="2182835" cy="120032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they produce clean energy and are little or nothing </a:t>
            </a:r>
            <a:r>
              <a:rPr lang="en-US" dirty="0" smtClean="0"/>
              <a:t>polluting</a:t>
            </a:r>
          </a:p>
          <a:p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674055" y="3482649"/>
            <a:ext cx="2067951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Carbon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err="1" smtClean="0"/>
              <a:t>Oil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err="1" smtClean="0"/>
              <a:t>Uranium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err="1" smtClean="0"/>
              <a:t>Methane</a:t>
            </a:r>
            <a:endParaRPr lang="it-IT" sz="28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777553" y="2864234"/>
            <a:ext cx="212773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Sun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>Wind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smtClean="0"/>
              <a:t>Water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 err="1" smtClean="0"/>
              <a:t>Vapor</a:t>
            </a:r>
            <a:endParaRPr lang="it-IT" sz="2800" b="1" dirty="0" smtClean="0"/>
          </a:p>
          <a:p>
            <a:r>
              <a:rPr lang="it-IT" sz="2800" b="1" dirty="0" err="1" smtClean="0"/>
              <a:t>Biomass</a:t>
            </a:r>
            <a:r>
              <a:rPr lang="it-IT" sz="2800" b="1" dirty="0"/>
              <a:t/>
            </a:r>
            <a:br>
              <a:rPr lang="it-IT" sz="2800" b="1" dirty="0"/>
            </a:br>
            <a:endParaRPr lang="it-IT" sz="2800" b="1" dirty="0" smtClean="0"/>
          </a:p>
        </p:txBody>
      </p:sp>
      <p:cxnSp>
        <p:nvCxnSpPr>
          <p:cNvPr id="37" name="Connettore 2 36"/>
          <p:cNvCxnSpPr/>
          <p:nvPr/>
        </p:nvCxnSpPr>
        <p:spPr>
          <a:xfrm flipH="1">
            <a:off x="3953022" y="942535"/>
            <a:ext cx="998806" cy="15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865034" y="942535"/>
            <a:ext cx="976388" cy="154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H="1">
            <a:off x="3422153" y="1359318"/>
            <a:ext cx="152590" cy="202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H="1">
            <a:off x="7514491" y="1532877"/>
            <a:ext cx="572089" cy="889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endCxn id="7" idx="0"/>
          </p:cNvCxnSpPr>
          <p:nvPr/>
        </p:nvCxnSpPr>
        <p:spPr>
          <a:xfrm flipH="1">
            <a:off x="1659988" y="1313261"/>
            <a:ext cx="14067" cy="58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10649243" y="1221479"/>
            <a:ext cx="28135" cy="600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9251139" y="6203852"/>
            <a:ext cx="2363372" cy="369332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Biomass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plant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65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11841" y="984321"/>
            <a:ext cx="373497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It can 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 produced from different </a:t>
            </a:r>
            <a:r>
              <a:rPr lang="en-GB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sources</a:t>
            </a:r>
            <a:endParaRPr lang="it-IT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52620" y="3904076"/>
            <a:ext cx="4553607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Electricity can be used to obtain: light </a:t>
            </a:r>
            <a:r>
              <a:rPr lang="en-GB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energy,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thermal 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energy, mechanical energy…….</a:t>
            </a: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98"/>
          <a:stretch/>
        </p:blipFill>
        <p:spPr>
          <a:xfrm>
            <a:off x="5458264" y="3488788"/>
            <a:ext cx="2577096" cy="314121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385537" y="154745"/>
            <a:ext cx="457597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en-GB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Electric </a:t>
            </a:r>
            <a:r>
              <a:rPr lang="en-GB" sz="4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energy </a:t>
            </a:r>
            <a:endParaRPr lang="en-GB"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22"/>
          <a:stretch/>
        </p:blipFill>
        <p:spPr>
          <a:xfrm>
            <a:off x="8187397" y="2139184"/>
            <a:ext cx="3173190" cy="449082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98"/>
          <a:stretch/>
        </p:blipFill>
        <p:spPr>
          <a:xfrm>
            <a:off x="752621" y="638395"/>
            <a:ext cx="2247314" cy="31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63958" y="492368"/>
            <a:ext cx="10515600" cy="492369"/>
          </a:xfrm>
          <a:gradFill>
            <a:gsLst>
              <a:gs pos="56000">
                <a:schemeClr val="bg2">
                  <a:lumMod val="9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it-IT" sz="4000" b="1" dirty="0" err="1"/>
              <a:t>T</a:t>
            </a:r>
            <a:r>
              <a:rPr lang="it-IT" sz="4000" b="1" dirty="0" err="1" smtClean="0"/>
              <a:t>hermoelectric</a:t>
            </a:r>
            <a:r>
              <a:rPr lang="it-IT" sz="4000" b="1" dirty="0" smtClean="0"/>
              <a:t> </a:t>
            </a:r>
            <a:r>
              <a:rPr lang="it-IT" sz="4000" b="1" dirty="0" err="1"/>
              <a:t>power</a:t>
            </a:r>
            <a:r>
              <a:rPr lang="it-IT" sz="4000" b="1" dirty="0"/>
              <a:t> </a:t>
            </a:r>
            <a:r>
              <a:rPr lang="it-IT" sz="4000" b="1" dirty="0" err="1"/>
              <a:t>plant</a:t>
            </a:r>
            <a:endParaRPr lang="it-IT" sz="4000" b="1" dirty="0"/>
          </a:p>
        </p:txBody>
      </p:sp>
      <p:sp>
        <p:nvSpPr>
          <p:cNvPr id="6" name="Rettangolo 5"/>
          <p:cNvSpPr/>
          <p:nvPr/>
        </p:nvSpPr>
        <p:spPr>
          <a:xfrm>
            <a:off x="1805752" y="1090188"/>
            <a:ext cx="910179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Thermoelectric power plant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uses</a:t>
            </a:r>
            <a:r>
              <a:rPr lang="en-GB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fossil fuel </a:t>
            </a:r>
            <a:r>
              <a:rPr lang="en-GB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energy </a:t>
            </a:r>
            <a:endParaRPr lang="it-IT" sz="3200" dirty="0"/>
          </a:p>
        </p:txBody>
      </p:sp>
      <p:sp>
        <p:nvSpPr>
          <p:cNvPr id="7" name="Rettangolo 6"/>
          <p:cNvSpPr/>
          <p:nvPr/>
        </p:nvSpPr>
        <p:spPr>
          <a:xfrm>
            <a:off x="6485206" y="4245777"/>
            <a:ext cx="423437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The thermoelectric plant uses </a:t>
            </a:r>
            <a:r>
              <a:rPr lang="en-US" sz="2800" dirty="0" smtClean="0"/>
              <a:t>fossil fuels, </a:t>
            </a:r>
            <a:r>
              <a:rPr lang="en-US" sz="2800" dirty="0"/>
              <a:t>which are also </a:t>
            </a:r>
            <a:r>
              <a:rPr lang="en-US" sz="2800" dirty="0" smtClean="0"/>
              <a:t>sources </a:t>
            </a:r>
            <a:r>
              <a:rPr lang="en-US" sz="2800" dirty="0"/>
              <a:t>of exhaustible energy</a:t>
            </a:r>
            <a:endParaRPr lang="it-I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31"/>
          <a:stretch/>
        </p:blipFill>
        <p:spPr>
          <a:xfrm>
            <a:off x="1446429" y="1780414"/>
            <a:ext cx="4166580" cy="49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97612" y="3187497"/>
            <a:ext cx="3165231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t-IT" sz="3600" b="1" dirty="0" err="1" smtClean="0"/>
              <a:t>Oil</a:t>
            </a:r>
            <a:r>
              <a:rPr lang="it-IT" sz="3600" b="1" dirty="0" smtClean="0"/>
              <a:t> -</a:t>
            </a:r>
            <a:r>
              <a:rPr lang="it-IT" sz="3600" b="1" dirty="0" err="1" smtClean="0"/>
              <a:t>Petroleum</a:t>
            </a:r>
            <a:endParaRPr lang="it-IT" sz="3600" b="1" dirty="0" smtClean="0"/>
          </a:p>
          <a:p>
            <a:r>
              <a:rPr lang="it-IT" sz="3600" b="1" dirty="0" err="1" smtClean="0"/>
              <a:t>Coal</a:t>
            </a:r>
            <a:endParaRPr lang="it-IT" sz="3600" b="1" dirty="0" smtClean="0"/>
          </a:p>
          <a:p>
            <a:r>
              <a:rPr lang="it-IT" sz="3600" b="1" dirty="0" smtClean="0"/>
              <a:t>Gas (</a:t>
            </a:r>
            <a:r>
              <a:rPr lang="it-IT" sz="3600" b="1" dirty="0" err="1" smtClean="0"/>
              <a:t>natural</a:t>
            </a:r>
            <a:r>
              <a:rPr lang="it-IT" sz="3600" b="1" dirty="0" smtClean="0"/>
              <a:t>)</a:t>
            </a:r>
          </a:p>
          <a:p>
            <a:r>
              <a:rPr lang="it-IT" sz="3600" b="1" dirty="0" err="1" smtClean="0"/>
              <a:t>Methane</a:t>
            </a:r>
            <a:endParaRPr lang="it-IT" sz="36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5"/>
          <a:stretch/>
        </p:blipFill>
        <p:spPr>
          <a:xfrm>
            <a:off x="6217920" y="793906"/>
            <a:ext cx="3981488" cy="523734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98806" y="900332"/>
            <a:ext cx="5064369" cy="14465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4400" b="1" dirty="0" err="1" smtClean="0"/>
              <a:t>Fossil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fuels</a:t>
            </a:r>
            <a:endParaRPr lang="it-IT" sz="4400" b="1" dirty="0" smtClean="0"/>
          </a:p>
          <a:p>
            <a:r>
              <a:rPr lang="en-US" sz="4400" b="1" dirty="0" smtClean="0"/>
              <a:t>highly polluting: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25640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63958" y="478302"/>
            <a:ext cx="10515600" cy="611886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4000" b="1" i="1" dirty="0" err="1" smtClean="0"/>
              <a:t>Nuclear</a:t>
            </a:r>
            <a:r>
              <a:rPr lang="it-IT" sz="4000" b="1" i="1" dirty="0" smtClean="0"/>
              <a:t> </a:t>
            </a:r>
            <a:r>
              <a:rPr lang="it-IT" sz="4000" b="1" i="1" dirty="0" err="1" smtClean="0"/>
              <a:t>power</a:t>
            </a:r>
            <a:r>
              <a:rPr lang="it-IT" sz="4000" b="1" i="1" dirty="0" smtClean="0"/>
              <a:t> station</a:t>
            </a:r>
            <a:endParaRPr lang="it-IT" sz="4000" dirty="0"/>
          </a:p>
        </p:txBody>
      </p:sp>
      <p:sp>
        <p:nvSpPr>
          <p:cNvPr id="2" name="Rettangolo 1"/>
          <p:cNvSpPr/>
          <p:nvPr/>
        </p:nvSpPr>
        <p:spPr>
          <a:xfrm>
            <a:off x="3906499" y="1090188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n-GB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uses </a:t>
            </a:r>
            <a:r>
              <a:rPr lang="en-GB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atomic </a:t>
            </a:r>
            <a:r>
              <a:rPr lang="en-GB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Energy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24807" y="2567494"/>
            <a:ext cx="4397359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Nuclear power plants are extremely dangerous due to the harmful radiation that can occur in case of breakdown or disposal of waste, radioactive waste.</a:t>
            </a:r>
            <a:endParaRPr lang="it-IT" sz="28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5"/>
          <a:stretch/>
        </p:blipFill>
        <p:spPr>
          <a:xfrm>
            <a:off x="5022166" y="1733337"/>
            <a:ext cx="3079000" cy="43459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22"/>
          <a:stretch/>
        </p:blipFill>
        <p:spPr>
          <a:xfrm>
            <a:off x="8356209" y="1733337"/>
            <a:ext cx="3398272" cy="434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335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 Energy is the capacity  to do a job.</vt:lpstr>
      <vt:lpstr>Presentazione standard di PowerPoint</vt:lpstr>
      <vt:lpstr>Energy transforms itself</vt:lpstr>
      <vt:lpstr>Presentazione standard di PowerPoint</vt:lpstr>
      <vt:lpstr>Presentazione standard di PowerPoint</vt:lpstr>
      <vt:lpstr>Thermoelectric power plant</vt:lpstr>
      <vt:lpstr>Presentazione standard di PowerPoint</vt:lpstr>
      <vt:lpstr>Nuclear power station</vt:lpstr>
      <vt:lpstr>CLEAN ENERGY TO SAVE THE WORLD</vt:lpstr>
      <vt:lpstr> Solar Energy  is the first form of energy used by man  </vt:lpstr>
      <vt:lpstr>Presentazione standard di PowerPoint</vt:lpstr>
      <vt:lpstr>Presentazione standard di PowerPoint</vt:lpstr>
      <vt:lpstr>Presentazione standard di PowerPoint</vt:lpstr>
      <vt:lpstr>A wind farm is a place with wind turbines that use the wind to make electricity</vt:lpstr>
      <vt:lpstr>Presentazione standard di PowerPoint</vt:lpstr>
      <vt:lpstr>Hydroelectric plant uses the Energy of moving water.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L’ENERGIA</dc:title>
  <dc:creator>Utente</dc:creator>
  <cp:lastModifiedBy>teresa.bertolino@outlook.it</cp:lastModifiedBy>
  <cp:revision>134</cp:revision>
  <cp:lastPrinted>2018-04-25T12:44:51Z</cp:lastPrinted>
  <dcterms:created xsi:type="dcterms:W3CDTF">2018-03-07T07:16:52Z</dcterms:created>
  <dcterms:modified xsi:type="dcterms:W3CDTF">2018-08-27T06:27:17Z</dcterms:modified>
</cp:coreProperties>
</file>