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AF80-BCF2-404F-B140-94BC64151199}" type="datetimeFigureOut">
              <a:rPr lang="pl-PL" smtClean="0"/>
              <a:t>06.10.2018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43B2-6B46-425B-85A2-F68FC2EFAD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banana </a:t>
            </a:r>
            <a:r>
              <a:rPr lang="pl-PL" sz="1200" dirty="0" err="1" smtClean="0"/>
              <a:t>orange</a:t>
            </a:r>
            <a:r>
              <a:rPr lang="pl-PL" sz="1200" dirty="0" smtClean="0"/>
              <a:t> </a:t>
            </a:r>
            <a:r>
              <a:rPr lang="pl-PL" sz="1200" dirty="0" err="1" smtClean="0"/>
              <a:t>lemon</a:t>
            </a:r>
            <a:r>
              <a:rPr lang="pl-PL" sz="1200" dirty="0" smtClean="0"/>
              <a:t> kiwi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343B2-6B46-425B-85A2-F68FC2EFADA7}" type="slidenum">
              <a:rPr lang="pl-PL" smtClean="0"/>
              <a:t>30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E6386E-82B8-442A-A81E-DD8B56BC7441}" type="datetimeFigureOut">
              <a:rPr lang="pl-PL" smtClean="0"/>
              <a:pPr/>
              <a:t>06.10.2018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16E892-4678-4136-B111-881AA42D112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4F4q5fI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_VczK2zV2sE&amp;t=93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8000" dirty="0" err="1" smtClean="0"/>
              <a:t>Healthy</a:t>
            </a:r>
            <a:r>
              <a:rPr lang="pl-PL" sz="8000" dirty="0" smtClean="0"/>
              <a:t> </a:t>
            </a:r>
            <a:r>
              <a:rPr lang="pl-PL" sz="8000" dirty="0" err="1" smtClean="0"/>
              <a:t>eating</a:t>
            </a:r>
            <a:endParaRPr lang="pl-PL" sz="8000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2000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2. </a:t>
            </a:r>
            <a:r>
              <a:rPr lang="pl-PL" b="1" dirty="0" err="1" smtClean="0">
                <a:solidFill>
                  <a:schemeClr val="tx1"/>
                </a:solidFill>
              </a:rPr>
              <a:t>Eat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vegetable</a:t>
            </a:r>
            <a:r>
              <a:rPr lang="pl-PL" b="1" dirty="0" smtClean="0">
                <a:solidFill>
                  <a:schemeClr val="tx1"/>
                </a:solidFill>
              </a:rPr>
              <a:t> and </a:t>
            </a:r>
            <a:r>
              <a:rPr lang="pl-PL" b="1" dirty="0" err="1" smtClean="0">
                <a:solidFill>
                  <a:schemeClr val="tx1"/>
                </a:solidFill>
              </a:rPr>
              <a:t>fruit</a:t>
            </a:r>
            <a:r>
              <a:rPr lang="pl-PL" b="1" dirty="0" smtClean="0">
                <a:solidFill>
                  <a:schemeClr val="tx1"/>
                </a:solidFill>
              </a:rPr>
              <a:t> as </a:t>
            </a:r>
            <a:r>
              <a:rPr lang="pl-PL" b="1" dirty="0" err="1" smtClean="0">
                <a:solidFill>
                  <a:schemeClr val="tx1"/>
                </a:solidFill>
              </a:rPr>
              <a:t>often</a:t>
            </a:r>
            <a:r>
              <a:rPr lang="pl-PL" b="1" dirty="0" smtClean="0">
                <a:solidFill>
                  <a:schemeClr val="tx1"/>
                </a:solidFill>
              </a:rPr>
              <a:t> as </a:t>
            </a:r>
            <a:r>
              <a:rPr lang="pl-PL" b="1" dirty="0" err="1" smtClean="0">
                <a:solidFill>
                  <a:schemeClr val="tx1"/>
                </a:solidFill>
              </a:rPr>
              <a:t>possible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22534" name="AutoShape 6" descr="Znalezione obrazy dla zapytania warzywa i owo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6" name="AutoShape 8" descr="Znalezione obrazy dla zapytania warzywa i owo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538" name="AutoShape 10" descr="Znalezione obrazy dla zapytania warzywa i owo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40" name="Picture 1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98029"/>
            <a:ext cx="6846005" cy="455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3. E</a:t>
            </a:r>
            <a:r>
              <a:rPr lang="en-US" b="1" dirty="0" smtClean="0">
                <a:solidFill>
                  <a:schemeClr val="tx1"/>
                </a:solidFill>
              </a:rPr>
              <a:t>at cereal products, especially whole grains</a:t>
            </a:r>
            <a:r>
              <a:rPr lang="pl-PL" b="1" dirty="0" smtClean="0">
                <a:solidFill>
                  <a:schemeClr val="tx1"/>
                </a:solidFill>
              </a:rPr>
              <a:t> products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Znalezione obrazy dla zapytania peÅnoziarniste produkty zboÅ¼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1115"/>
            <a:ext cx="6589128" cy="479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214625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4. </a:t>
            </a:r>
            <a:r>
              <a:rPr lang="en-US" sz="4000" b="1" dirty="0" smtClean="0">
                <a:solidFill>
                  <a:schemeClr val="tx1"/>
                </a:solidFill>
              </a:rPr>
              <a:t>Drink at least 3-4 glasses of milk every day. You can replace them with j</a:t>
            </a:r>
            <a:r>
              <a:rPr lang="pl-PL" sz="4000" b="1" dirty="0" smtClean="0">
                <a:solidFill>
                  <a:schemeClr val="tx1"/>
                </a:solidFill>
              </a:rPr>
              <a:t>o</a:t>
            </a:r>
            <a:r>
              <a:rPr lang="en-US" sz="4000" b="1" dirty="0" smtClean="0">
                <a:solidFill>
                  <a:schemeClr val="tx1"/>
                </a:solidFill>
              </a:rPr>
              <a:t>g</a:t>
            </a:r>
            <a:r>
              <a:rPr lang="pl-PL" sz="4000" b="1" dirty="0" smtClean="0">
                <a:solidFill>
                  <a:schemeClr val="tx1"/>
                </a:solidFill>
              </a:rPr>
              <a:t>h</a:t>
            </a:r>
            <a:r>
              <a:rPr lang="en-US" sz="4000" b="1" dirty="0" err="1" smtClean="0">
                <a:solidFill>
                  <a:schemeClr val="tx1"/>
                </a:solidFill>
              </a:rPr>
              <a:t>urt</a:t>
            </a:r>
            <a:r>
              <a:rPr lang="pl-PL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or cheese.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Znalezione obrazy dla zapytania szklanka ml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258258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Znalezione obrazy dla zapytania produkty mleczne"/>
          <p:cNvPicPr>
            <a:picLocks noChangeAspect="1" noChangeArrowheads="1"/>
          </p:cNvPicPr>
          <p:nvPr/>
        </p:nvPicPr>
        <p:blipFill>
          <a:blip r:embed="rId3" cstate="print"/>
          <a:srcRect l="23625" r="18495"/>
          <a:stretch>
            <a:fillRect/>
          </a:stretch>
        </p:blipFill>
        <p:spPr bwMode="auto">
          <a:xfrm>
            <a:off x="3779912" y="2420888"/>
            <a:ext cx="5184575" cy="421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552" y="476672"/>
            <a:ext cx="8461448" cy="1370416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5. E</a:t>
            </a:r>
            <a:r>
              <a:rPr lang="en-US" sz="4000" b="1" dirty="0" smtClean="0">
                <a:solidFill>
                  <a:schemeClr val="tx1"/>
                </a:solidFill>
              </a:rPr>
              <a:t>at fish, legume seeds, eggs</a:t>
            </a:r>
            <a:r>
              <a:rPr lang="pl-PL" sz="4000" b="1" dirty="0" smtClean="0">
                <a:solidFill>
                  <a:schemeClr val="tx1"/>
                </a:solidFill>
              </a:rPr>
              <a:t> and</a:t>
            </a:r>
            <a:r>
              <a:rPr lang="en-US" sz="4000" b="1" dirty="0" smtClean="0">
                <a:solidFill>
                  <a:schemeClr val="tx1"/>
                </a:solidFill>
              </a:rPr>
              <a:t> lean meat.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2867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211960" cy="2915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Znalezione obrazy dla zapytania j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4214794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Znalezione obrazy dla zapytania nasiona roÅlin strÄczkowych rodza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182758" cy="2783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Znalezione obrazy dla zapytania chude miÄ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172" y="3977680"/>
            <a:ext cx="434082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6. L</a:t>
            </a:r>
            <a:r>
              <a:rPr lang="en-US" b="1" dirty="0" err="1" smtClean="0">
                <a:solidFill>
                  <a:schemeClr val="tx1"/>
                </a:solidFill>
              </a:rPr>
              <a:t>imit</a:t>
            </a:r>
            <a:r>
              <a:rPr lang="en-US" b="1" dirty="0" smtClean="0">
                <a:solidFill>
                  <a:schemeClr val="tx1"/>
                </a:solidFill>
              </a:rPr>
              <a:t> the consumption of animal fats. Replace them with vegetable oils</a:t>
            </a:r>
            <a:r>
              <a:rPr lang="pl-PL" b="1" dirty="0" smtClean="0">
                <a:solidFill>
                  <a:schemeClr val="tx1"/>
                </a:solidFill>
              </a:rPr>
              <a:t>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7650" name="Picture 2" descr="Znalezione obrazy dla zapytania masÅ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5704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Znalezione obrazy dla zapytania oli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762" y="1988840"/>
            <a:ext cx="3870602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64219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7. </a:t>
            </a:r>
            <a:r>
              <a:rPr lang="en-US" sz="4000" b="1" dirty="0" smtClean="0">
                <a:solidFill>
                  <a:schemeClr val="tx1"/>
                </a:solidFill>
              </a:rPr>
              <a:t>Avoid sugar, sweets and sweet drinks. Replace them with fruits and nuts.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26626" name="Picture 2" descr="Znalezione obrazy dla zapytania cukier"/>
          <p:cNvPicPr>
            <a:picLocks noChangeAspect="1" noChangeArrowheads="1"/>
          </p:cNvPicPr>
          <p:nvPr/>
        </p:nvPicPr>
        <p:blipFill>
          <a:blip r:embed="rId2" cstate="print"/>
          <a:srcRect l="17242" r="16443"/>
          <a:stretch>
            <a:fillRect/>
          </a:stretch>
        </p:blipFill>
        <p:spPr bwMode="auto">
          <a:xfrm>
            <a:off x="179512" y="2636912"/>
            <a:ext cx="442303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Znalezione obrazy dla zapytania fru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984377" cy="268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Podobny obraz"/>
          <p:cNvPicPr>
            <a:picLocks noChangeAspect="1" noChangeArrowheads="1"/>
          </p:cNvPicPr>
          <p:nvPr/>
        </p:nvPicPr>
        <p:blipFill>
          <a:blip r:embed="rId4" cstate="print"/>
          <a:srcRect l="12305" t="22968" r="6486" b="11408"/>
          <a:stretch>
            <a:fillRect/>
          </a:stretch>
        </p:blipFill>
        <p:spPr bwMode="auto">
          <a:xfrm>
            <a:off x="5292080" y="1988840"/>
            <a:ext cx="320795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8. </a:t>
            </a:r>
            <a:r>
              <a:rPr lang="pl-PL" b="1" dirty="0" err="1" smtClean="0">
                <a:solidFill>
                  <a:schemeClr val="tx1"/>
                </a:solidFill>
              </a:rPr>
              <a:t>Don’t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salt a lot. Avoid salty snacks and junk food.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Znalezione obrazy dla zapytania don't salt"/>
          <p:cNvPicPr>
            <a:picLocks noChangeAspect="1" noChangeArrowheads="1"/>
          </p:cNvPicPr>
          <p:nvPr/>
        </p:nvPicPr>
        <p:blipFill>
          <a:blip r:embed="rId2" cstate="print"/>
          <a:srcRect r="39661"/>
          <a:stretch>
            <a:fillRect/>
          </a:stretch>
        </p:blipFill>
        <p:spPr bwMode="auto">
          <a:xfrm>
            <a:off x="0" y="1988840"/>
            <a:ext cx="3275856" cy="312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Znalezione obrazy dla zapytania junk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33056"/>
            <a:ext cx="5448635" cy="268413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Łącznik prosty 8"/>
          <p:cNvCxnSpPr/>
          <p:nvPr/>
        </p:nvCxnSpPr>
        <p:spPr>
          <a:xfrm>
            <a:off x="3311352" y="3861048"/>
            <a:ext cx="5832648" cy="2996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3635896" y="3789040"/>
            <a:ext cx="5508104" cy="2808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9. </a:t>
            </a:r>
            <a:r>
              <a:rPr lang="pl-PL" b="1" dirty="0" err="1" smtClean="0">
                <a:solidFill>
                  <a:schemeClr val="tx1"/>
                </a:solidFill>
              </a:rPr>
              <a:t>Remember</a:t>
            </a:r>
            <a:r>
              <a:rPr lang="pl-PL" b="1" dirty="0" smtClean="0">
                <a:solidFill>
                  <a:schemeClr val="tx1"/>
                </a:solidFill>
              </a:rPr>
              <a:t> to drink </a:t>
            </a:r>
            <a:r>
              <a:rPr lang="pl-PL" b="1" dirty="0" err="1" smtClean="0">
                <a:solidFill>
                  <a:schemeClr val="tx1"/>
                </a:solidFill>
              </a:rPr>
              <a:t>water</a:t>
            </a:r>
            <a:r>
              <a:rPr lang="pl-PL" b="1" dirty="0" smtClean="0">
                <a:solidFill>
                  <a:schemeClr val="tx1"/>
                </a:solidFill>
              </a:rPr>
              <a:t>. 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Znalezione obrazy dla zapytania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76374"/>
            <a:ext cx="8086725" cy="538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10. </a:t>
            </a:r>
            <a:r>
              <a:rPr lang="pl-PL" b="1" dirty="0" err="1" smtClean="0">
                <a:solidFill>
                  <a:schemeClr val="tx1"/>
                </a:solidFill>
              </a:rPr>
              <a:t>Eat</a:t>
            </a:r>
            <a:r>
              <a:rPr lang="pl-PL" b="1" dirty="0" smtClean="0">
                <a:solidFill>
                  <a:schemeClr val="tx1"/>
                </a:solidFill>
              </a:rPr>
              <a:t> 5 </a:t>
            </a:r>
            <a:r>
              <a:rPr lang="pl-PL" b="1" dirty="0" err="1" smtClean="0">
                <a:solidFill>
                  <a:schemeClr val="tx1"/>
                </a:solidFill>
              </a:rPr>
              <a:t>regular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meals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 l="12285" t="5670" r="14006" b="3611"/>
          <a:stretch>
            <a:fillRect/>
          </a:stretch>
        </p:blipFill>
        <p:spPr bwMode="auto">
          <a:xfrm>
            <a:off x="323528" y="2060848"/>
            <a:ext cx="3707904" cy="456358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716016" y="2132856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1. </a:t>
            </a:r>
            <a:r>
              <a:rPr lang="pl-PL" sz="3200" dirty="0" err="1" smtClean="0"/>
              <a:t>breakfast</a:t>
            </a:r>
            <a:endParaRPr lang="pl-PL" sz="3200" dirty="0" smtClean="0"/>
          </a:p>
          <a:p>
            <a:r>
              <a:rPr lang="pl-PL" sz="3200" dirty="0" smtClean="0"/>
              <a:t>2. lunch</a:t>
            </a:r>
          </a:p>
          <a:p>
            <a:r>
              <a:rPr lang="pl-PL" sz="3200" dirty="0" smtClean="0"/>
              <a:t>3. dinner</a:t>
            </a:r>
          </a:p>
          <a:p>
            <a:r>
              <a:rPr lang="pl-PL" sz="3200" dirty="0" smtClean="0"/>
              <a:t>4. </a:t>
            </a:r>
            <a:r>
              <a:rPr lang="pl-PL" sz="3200" dirty="0" err="1" smtClean="0"/>
              <a:t>afternoon</a:t>
            </a:r>
            <a:r>
              <a:rPr lang="pl-PL" sz="3200" dirty="0" smtClean="0"/>
              <a:t> snack</a:t>
            </a:r>
          </a:p>
          <a:p>
            <a:r>
              <a:rPr lang="pl-PL" sz="3200" dirty="0" smtClean="0"/>
              <a:t>5. </a:t>
            </a:r>
            <a:r>
              <a:rPr lang="pl-PL" sz="3200" dirty="0" err="1" smtClean="0"/>
              <a:t>supper</a:t>
            </a:r>
            <a:endParaRPr lang="pl-PL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where is sugar"/>
          <p:cNvPicPr>
            <a:picLocks noChangeAspect="1" noChangeArrowheads="1"/>
          </p:cNvPicPr>
          <p:nvPr/>
        </p:nvPicPr>
        <p:blipFill>
          <a:blip r:embed="rId2" cstate="print"/>
          <a:srcRect l="1890" t="17010" r="1721" b="18731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14202"/>
          </a:xfrm>
        </p:spPr>
        <p:txBody>
          <a:bodyPr>
            <a:noAutofit/>
          </a:bodyPr>
          <a:lstStyle/>
          <a:p>
            <a:r>
              <a:rPr lang="en-GB" sz="5400" b="1" i="1" dirty="0"/>
              <a:t>Today we will talk about healthy lifestyle: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492896"/>
            <a:ext cx="3960440" cy="2908919"/>
          </a:xfrm>
        </p:spPr>
        <p:txBody>
          <a:bodyPr>
            <a:normAutofit/>
          </a:bodyPr>
          <a:lstStyle/>
          <a:p>
            <a:pPr lvl="0"/>
            <a:r>
              <a:rPr lang="en-GB" sz="4400" dirty="0"/>
              <a:t>what to </a:t>
            </a:r>
            <a:r>
              <a:rPr lang="en-GB" sz="4400" dirty="0" smtClean="0"/>
              <a:t>eat</a:t>
            </a:r>
            <a:endParaRPr lang="pl-PL" sz="4400" dirty="0" smtClean="0"/>
          </a:p>
          <a:p>
            <a:pPr lvl="0">
              <a:buNone/>
            </a:pPr>
            <a:r>
              <a:rPr lang="en-GB" sz="4400" dirty="0" smtClean="0"/>
              <a:t> </a:t>
            </a:r>
            <a:r>
              <a:rPr lang="en-GB" sz="4400" dirty="0"/>
              <a:t>to be healthy</a:t>
            </a:r>
            <a:endParaRPr lang="pl-PL" sz="4400" dirty="0"/>
          </a:p>
          <a:p>
            <a:pPr>
              <a:buNone/>
            </a:pPr>
            <a:endParaRPr lang="pl-PL" dirty="0"/>
          </a:p>
        </p:txBody>
      </p:sp>
      <p:pic>
        <p:nvPicPr>
          <p:cNvPr id="4100" name="Picture 4" descr="Znalezione obrazy dla zapytania healthy ch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130" y="2132856"/>
            <a:ext cx="3910347" cy="450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/>
              <a:t>One OREO </a:t>
            </a:r>
            <a:r>
              <a:rPr lang="pl-PL" sz="7200" dirty="0" err="1" smtClean="0"/>
              <a:t>cookie</a:t>
            </a:r>
            <a:r>
              <a:rPr lang="pl-PL" sz="7200" dirty="0" smtClean="0"/>
              <a:t> </a:t>
            </a:r>
            <a:endParaRPr lang="pl-PL" sz="7200" dirty="0"/>
          </a:p>
        </p:txBody>
      </p:sp>
      <p:pic>
        <p:nvPicPr>
          <p:cNvPr id="50178" name="Picture 2" descr="Znalezione obrazy dla zapytania or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560441" cy="375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004048" y="2348880"/>
            <a:ext cx="3227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 1 </a:t>
            </a:r>
            <a:r>
              <a:rPr lang="pl-PL" sz="4400" dirty="0" err="1" smtClean="0"/>
              <a:t>sugar</a:t>
            </a:r>
            <a:r>
              <a:rPr lang="pl-PL" sz="4400" dirty="0" smtClean="0"/>
              <a:t> </a:t>
            </a:r>
            <a:r>
              <a:rPr lang="pl-PL" sz="4400" dirty="0" err="1" smtClean="0"/>
              <a:t>cube</a:t>
            </a:r>
            <a:endParaRPr lang="pl-PL" sz="4400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372200" y="350100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/>
              <a:t>Mars bar</a:t>
            </a:r>
            <a:endParaRPr lang="pl-PL" sz="7200" dirty="0"/>
          </a:p>
        </p:txBody>
      </p:sp>
      <p:pic>
        <p:nvPicPr>
          <p:cNvPr id="82948" name="Picture 4" descr="Znalezione obrazy dla zapytania mars baton"/>
          <p:cNvPicPr>
            <a:picLocks noChangeAspect="1" noChangeArrowheads="1"/>
          </p:cNvPicPr>
          <p:nvPr/>
        </p:nvPicPr>
        <p:blipFill>
          <a:blip r:embed="rId2" cstate="print"/>
          <a:srcRect l="12285" t="18484" r="7391" b="14974"/>
          <a:stretch>
            <a:fillRect/>
          </a:stretch>
        </p:blipFill>
        <p:spPr bwMode="auto">
          <a:xfrm>
            <a:off x="2771800" y="2060848"/>
            <a:ext cx="61206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51520" y="3933056"/>
            <a:ext cx="3123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7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endParaRPr lang="pl-PL" sz="4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494116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03848" y="551723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39752" y="594928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640" y="594928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3528" y="594928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39752" y="494116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31640" y="494116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pl-PL" sz="7300" dirty="0" smtClean="0"/>
              <a:t>A</a:t>
            </a:r>
            <a:r>
              <a:rPr lang="en-US" sz="7300" dirty="0" smtClean="0"/>
              <a:t> can of Coca Cola</a:t>
            </a:r>
            <a:endParaRPr lang="pl-PL" dirty="0"/>
          </a:p>
        </p:txBody>
      </p:sp>
      <p:pic>
        <p:nvPicPr>
          <p:cNvPr id="83970" name="Picture 2" descr="Znalezione obrazy dla zapytania coca cola puszka"/>
          <p:cNvPicPr>
            <a:picLocks noChangeAspect="1" noChangeArrowheads="1"/>
          </p:cNvPicPr>
          <p:nvPr/>
        </p:nvPicPr>
        <p:blipFill>
          <a:blip r:embed="rId2" cstate="print"/>
          <a:srcRect l="22443" r="22039"/>
          <a:stretch>
            <a:fillRect/>
          </a:stretch>
        </p:blipFill>
        <p:spPr bwMode="auto">
          <a:xfrm>
            <a:off x="251520" y="1981200"/>
            <a:ext cx="2707502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923928" y="1988840"/>
            <a:ext cx="3150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8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endParaRPr lang="pl-PL" sz="4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96136" y="429309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32040" y="429309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67944" y="429309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03848" y="429309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96136" y="335699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32040" y="335699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067944" y="335699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03848" y="335699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100 g Milka </a:t>
            </a:r>
            <a:r>
              <a:rPr lang="pl-PL" sz="6600" dirty="0" err="1" smtClean="0"/>
              <a:t>chocolate</a:t>
            </a:r>
            <a:endParaRPr lang="pl-PL" sz="6600" dirty="0"/>
          </a:p>
        </p:txBody>
      </p:sp>
      <p:pic>
        <p:nvPicPr>
          <p:cNvPr id="84994" name="Picture 2" descr="Znalezione obrazy dla zapytania czekolada milka 100g"/>
          <p:cNvPicPr>
            <a:picLocks noChangeAspect="1" noChangeArrowheads="1"/>
          </p:cNvPicPr>
          <p:nvPr/>
        </p:nvPicPr>
        <p:blipFill>
          <a:blip r:embed="rId2" cstate="print"/>
          <a:srcRect t="29963" b="28550"/>
          <a:stretch>
            <a:fillRect/>
          </a:stretch>
        </p:blipFill>
        <p:spPr bwMode="auto">
          <a:xfrm>
            <a:off x="179512" y="1988840"/>
            <a:ext cx="5554133" cy="230425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24128" y="3356992"/>
            <a:ext cx="3195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11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endParaRPr lang="pl-PL" sz="4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91680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99792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35896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0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3568" y="573325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91680" y="573325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99792" y="573325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35896" y="573325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72000" y="5733256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436096" y="522920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err="1" smtClean="0"/>
              <a:t>Skittles</a:t>
            </a:r>
            <a:endParaRPr lang="pl-PL" sz="8000" dirty="0"/>
          </a:p>
        </p:txBody>
      </p:sp>
      <p:pic>
        <p:nvPicPr>
          <p:cNvPr id="86018" name="Picture 2" descr="Znalezione obrazy dla zapytania skittles"/>
          <p:cNvPicPr>
            <a:picLocks noChangeAspect="1" noChangeArrowheads="1"/>
          </p:cNvPicPr>
          <p:nvPr/>
        </p:nvPicPr>
        <p:blipFill>
          <a:blip r:embed="rId2" cstate="print"/>
          <a:srcRect t="23349" b="23732"/>
          <a:stretch>
            <a:fillRect/>
          </a:stretch>
        </p:blipFill>
        <p:spPr bwMode="auto">
          <a:xfrm>
            <a:off x="251520" y="2132856"/>
            <a:ext cx="489857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364088" y="2852936"/>
            <a:ext cx="326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13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endParaRPr lang="pl-PL" sz="4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664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491880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427984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36408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11560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547664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483768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491880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427984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364088" y="56612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300192" y="522920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8000" dirty="0" smtClean="0"/>
              <a:t>Ketchup HEINZ</a:t>
            </a:r>
            <a:endParaRPr lang="pl-PL" dirty="0"/>
          </a:p>
        </p:txBody>
      </p:sp>
      <p:pic>
        <p:nvPicPr>
          <p:cNvPr id="87042" name="Picture 2" descr="Znalezione obrazy dla zapytania heinz"/>
          <p:cNvPicPr>
            <a:picLocks noChangeAspect="1" noChangeArrowheads="1"/>
          </p:cNvPicPr>
          <p:nvPr/>
        </p:nvPicPr>
        <p:blipFill>
          <a:blip r:embed="rId2" cstate="print"/>
          <a:srcRect l="26380" r="27552"/>
          <a:stretch>
            <a:fillRect/>
          </a:stretch>
        </p:blipFill>
        <p:spPr bwMode="auto">
          <a:xfrm>
            <a:off x="179512" y="2015405"/>
            <a:ext cx="2230892" cy="484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419872" y="2132856"/>
            <a:ext cx="3394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17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75856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39952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4048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68144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32240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75856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39952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04048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868144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32240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75856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139952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00404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868144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732240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596336" y="350100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596336" y="443711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6700" dirty="0" err="1" smtClean="0"/>
              <a:t>Cappy</a:t>
            </a:r>
            <a:r>
              <a:rPr lang="pl-PL" sz="6700" dirty="0" smtClean="0"/>
              <a:t> </a:t>
            </a:r>
            <a:r>
              <a:rPr lang="pl-PL" sz="6700" dirty="0" err="1" smtClean="0"/>
              <a:t>apple</a:t>
            </a:r>
            <a:r>
              <a:rPr lang="pl-PL" sz="6700" dirty="0" smtClean="0"/>
              <a:t> </a:t>
            </a:r>
            <a:r>
              <a:rPr lang="pl-PL" sz="6700" dirty="0" err="1" smtClean="0"/>
              <a:t>juice</a:t>
            </a:r>
            <a:endParaRPr lang="pl-PL" dirty="0"/>
          </a:p>
        </p:txBody>
      </p:sp>
      <p:pic>
        <p:nvPicPr>
          <p:cNvPr id="88066" name="Picture 2" descr="Znalezione obrazy dla zapytania Cappy apple juice"/>
          <p:cNvPicPr>
            <a:picLocks noChangeAspect="1" noChangeArrowheads="1"/>
          </p:cNvPicPr>
          <p:nvPr/>
        </p:nvPicPr>
        <p:blipFill>
          <a:blip r:embed="rId2" cstate="print"/>
          <a:srcRect l="30472" r="27333"/>
          <a:stretch>
            <a:fillRect/>
          </a:stretch>
        </p:blipFill>
        <p:spPr bwMode="auto">
          <a:xfrm>
            <a:off x="179512" y="459594"/>
            <a:ext cx="2699792" cy="639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059832" y="2132856"/>
            <a:ext cx="3516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20 </a:t>
            </a:r>
            <a:r>
              <a:rPr lang="pl-PL" sz="4000" dirty="0" err="1" smtClean="0"/>
              <a:t>sugar</a:t>
            </a:r>
            <a:r>
              <a:rPr lang="pl-PL" sz="4000" dirty="0" smtClean="0"/>
              <a:t> </a:t>
            </a:r>
            <a:r>
              <a:rPr lang="pl-PL" sz="4000" dirty="0" err="1" smtClean="0"/>
              <a:t>cubes</a:t>
            </a: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75856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11960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48064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84168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948264" y="2996952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75856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75856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75856" y="558924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11960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148064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948264" y="3861048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211960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48064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84168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948264" y="4725144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211960" y="558924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48064" y="558924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084168" y="558924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948264" y="5589240"/>
            <a:ext cx="709613" cy="711200"/>
          </a:xfrm>
          <a:prstGeom prst="rect">
            <a:avLst/>
          </a:prstGeom>
          <a:solidFill>
            <a:srgbClr val="002060"/>
          </a:soli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nalezione obrazy dla zapytania healthy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155780" cy="45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195736" y="5877272"/>
            <a:ext cx="509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3"/>
              </a:rPr>
              <a:t>https://www.youtube.com/watch?v=eFn4F4q5fIs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8000" dirty="0" err="1" smtClean="0"/>
              <a:t>Summary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found out that fruit juices contain a lot of </a:t>
            </a:r>
            <a:r>
              <a:rPr lang="en-US" sz="3600" dirty="0" smtClean="0"/>
              <a:t>sugar</a:t>
            </a:r>
            <a:r>
              <a:rPr lang="pl-PL" sz="3600" dirty="0" smtClean="0"/>
              <a:t>,</a:t>
            </a:r>
          </a:p>
          <a:p>
            <a:r>
              <a:rPr lang="en-US" sz="3600" dirty="0" smtClean="0"/>
              <a:t>I </a:t>
            </a:r>
            <a:r>
              <a:rPr lang="en-US" sz="3600" dirty="0" smtClean="0"/>
              <a:t>know </a:t>
            </a:r>
            <a:r>
              <a:rPr lang="pl-PL" sz="3600" dirty="0" err="1" smtClean="0"/>
              <a:t>h</a:t>
            </a:r>
            <a:r>
              <a:rPr lang="pl-PL" sz="3600" dirty="0" err="1" smtClean="0"/>
              <a:t>ow</a:t>
            </a:r>
            <a:r>
              <a:rPr lang="en-US" sz="3600" dirty="0" smtClean="0"/>
              <a:t> </a:t>
            </a:r>
            <a:r>
              <a:rPr lang="en-US" sz="3600" dirty="0" smtClean="0"/>
              <a:t>to make a healthy </a:t>
            </a:r>
            <a:r>
              <a:rPr lang="en-US" sz="3600" dirty="0" smtClean="0"/>
              <a:t>lunch</a:t>
            </a:r>
            <a:endParaRPr lang="pl-PL" sz="3600" dirty="0" smtClean="0"/>
          </a:p>
          <a:p>
            <a:r>
              <a:rPr lang="en-US" sz="3600" dirty="0" smtClean="0"/>
              <a:t>I </a:t>
            </a:r>
            <a:r>
              <a:rPr lang="en-US" sz="3600" dirty="0" smtClean="0"/>
              <a:t>can identify healthy and unhealthy products</a:t>
            </a:r>
            <a:endParaRPr lang="pl-PL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323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1571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1228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6672"/>
            <a:ext cx="1352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1495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501008"/>
            <a:ext cx="1552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429000"/>
            <a:ext cx="1400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645024"/>
            <a:ext cx="1247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23528" y="220486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pear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123728" y="2204864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a</a:t>
            </a:r>
            <a:r>
              <a:rPr lang="pl-PL" sz="3200" dirty="0" err="1" smtClean="0"/>
              <a:t>pple</a:t>
            </a:r>
            <a:endParaRPr lang="pl-PL" sz="32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572000" y="220486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plum</a:t>
            </a:r>
            <a:endParaRPr lang="pl-PL" sz="3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72200" y="2132856"/>
            <a:ext cx="2078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strawberry</a:t>
            </a:r>
            <a:endParaRPr lang="pl-PL" sz="32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5301208"/>
            <a:ext cx="1325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cherry</a:t>
            </a:r>
            <a:endParaRPr lang="pl-PL" sz="3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07704" y="5301208"/>
            <a:ext cx="253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black</a:t>
            </a:r>
            <a:r>
              <a:rPr lang="pl-PL" sz="3200" dirty="0" smtClean="0"/>
              <a:t> </a:t>
            </a:r>
            <a:r>
              <a:rPr lang="pl-PL" sz="3200" dirty="0" err="1" smtClean="0"/>
              <a:t>currant</a:t>
            </a:r>
            <a:endParaRPr lang="pl-PL" sz="3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572000" y="5301208"/>
            <a:ext cx="1871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raspberry</a:t>
            </a:r>
            <a:endParaRPr lang="pl-PL" sz="3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588224" y="5301208"/>
            <a:ext cx="207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/>
              <a:t>blackberry</a:t>
            </a:r>
            <a:endParaRPr lang="pl-P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1656184"/>
          </a:xfrm>
        </p:spPr>
        <p:txBody>
          <a:bodyPr>
            <a:noAutofit/>
          </a:bodyPr>
          <a:lstStyle/>
          <a:p>
            <a:pPr lvl="0"/>
            <a:r>
              <a:rPr lang="en-GB" sz="4400" dirty="0"/>
              <a:t>we will create a pyramid of healthy lifestyle</a:t>
            </a:r>
            <a:endParaRPr lang="pl-PL" sz="4400" dirty="0"/>
          </a:p>
          <a:p>
            <a:endParaRPr lang="pl-PL" sz="4400" dirty="0"/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5612196" cy="433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1362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20688"/>
            <a:ext cx="14573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48680"/>
            <a:ext cx="1419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692696"/>
            <a:ext cx="100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17032"/>
            <a:ext cx="1657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789040"/>
            <a:ext cx="1409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717032"/>
            <a:ext cx="15049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717032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0" y="20608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gooseberry</a:t>
            </a:r>
            <a:r>
              <a:rPr lang="pl-PL" sz="2800" dirty="0" smtClean="0"/>
              <a:t>        </a:t>
            </a:r>
            <a:r>
              <a:rPr lang="en-US" sz="2800" dirty="0" smtClean="0"/>
              <a:t> </a:t>
            </a:r>
            <a:r>
              <a:rPr lang="en-US" sz="2800" dirty="0" smtClean="0"/>
              <a:t>blueberry </a:t>
            </a:r>
            <a:r>
              <a:rPr lang="pl-PL" sz="2800" dirty="0" smtClean="0"/>
              <a:t>        </a:t>
            </a:r>
            <a:r>
              <a:rPr lang="en-US" sz="2800" dirty="0" smtClean="0"/>
              <a:t>apricot </a:t>
            </a:r>
            <a:r>
              <a:rPr lang="pl-PL" sz="2800" dirty="0" smtClean="0"/>
              <a:t>       </a:t>
            </a:r>
            <a:r>
              <a:rPr lang="en-US" sz="2800" dirty="0" smtClean="0"/>
              <a:t>wild </a:t>
            </a:r>
            <a:r>
              <a:rPr lang="en-US" sz="2800" dirty="0" smtClean="0"/>
              <a:t>strawberry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79512" y="55892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banana </a:t>
            </a:r>
            <a:r>
              <a:rPr lang="pl-PL" sz="3000" dirty="0" smtClean="0"/>
              <a:t>            </a:t>
            </a:r>
            <a:r>
              <a:rPr lang="pl-PL" sz="3000" dirty="0" err="1" smtClean="0"/>
              <a:t>orange</a:t>
            </a:r>
            <a:r>
              <a:rPr lang="pl-PL" sz="3000" dirty="0" smtClean="0"/>
              <a:t>           </a:t>
            </a:r>
            <a:r>
              <a:rPr lang="pl-PL" sz="3000" dirty="0" err="1" smtClean="0"/>
              <a:t>lemon</a:t>
            </a:r>
            <a:r>
              <a:rPr lang="pl-PL" sz="3000" dirty="0" smtClean="0"/>
              <a:t>                kiwi</a:t>
            </a:r>
            <a:endParaRPr lang="pl-PL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1019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1466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1238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8680"/>
            <a:ext cx="1209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126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005064"/>
            <a:ext cx="1638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933056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077072"/>
            <a:ext cx="1647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323528" y="220486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err="1" smtClean="0"/>
              <a:t>lime</a:t>
            </a:r>
            <a:r>
              <a:rPr lang="pl-PL" sz="3200" dirty="0" smtClean="0"/>
              <a:t> </a:t>
            </a:r>
            <a:r>
              <a:rPr lang="pl-PL" sz="3200" dirty="0" smtClean="0"/>
              <a:t>             grapefruit       </a:t>
            </a:r>
            <a:r>
              <a:rPr lang="pl-PL" sz="3200" dirty="0" err="1" smtClean="0"/>
              <a:t>pineapple</a:t>
            </a:r>
            <a:r>
              <a:rPr lang="pl-PL" sz="3200" dirty="0" smtClean="0"/>
              <a:t> </a:t>
            </a:r>
            <a:r>
              <a:rPr lang="pl-PL" sz="3200" dirty="0" smtClean="0"/>
              <a:t>   </a:t>
            </a:r>
            <a:r>
              <a:rPr lang="pl-PL" sz="3200" dirty="0" err="1" smtClean="0"/>
              <a:t>grapes</a:t>
            </a:r>
            <a:endParaRPr lang="pl-PL" sz="32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3528" y="5589240"/>
            <a:ext cx="8462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 smtClean="0"/>
              <a:t>peach</a:t>
            </a:r>
            <a:r>
              <a:rPr lang="pl-PL" sz="3200" dirty="0" smtClean="0"/>
              <a:t> </a:t>
            </a:r>
            <a:r>
              <a:rPr lang="pl-PL" sz="3200" dirty="0" smtClean="0"/>
              <a:t>    </a:t>
            </a:r>
            <a:r>
              <a:rPr lang="pl-PL" sz="3200" dirty="0" err="1" smtClean="0"/>
              <a:t>watermelon</a:t>
            </a:r>
            <a:r>
              <a:rPr lang="pl-PL" sz="3200" dirty="0" smtClean="0"/>
              <a:t>    </a:t>
            </a:r>
            <a:r>
              <a:rPr lang="pl-PL" sz="3200" dirty="0" err="1" smtClean="0"/>
              <a:t>pomegranate</a:t>
            </a:r>
            <a:r>
              <a:rPr lang="pl-PL" sz="3200" dirty="0" smtClean="0"/>
              <a:t>     mango</a:t>
            </a:r>
          </a:p>
          <a:p>
            <a:r>
              <a:rPr lang="pl-PL" sz="3200" dirty="0" smtClean="0"/>
              <a:t>	</a:t>
            </a:r>
            <a:r>
              <a:rPr lang="pl-PL" sz="3200" dirty="0" smtClean="0"/>
              <a:t>				</a:t>
            </a:r>
            <a:r>
              <a:rPr lang="pl-PL" sz="3200" dirty="0" smtClean="0"/>
              <a:t> </a:t>
            </a:r>
            <a:r>
              <a:rPr lang="pl-PL" sz="3200" dirty="0" err="1" smtClean="0"/>
              <a:t>fruit</a:t>
            </a:r>
            <a:endParaRPr lang="pl-P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836712"/>
            <a:ext cx="868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will make a healthy lunchbox in groups 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8823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you will see how much sugar is found in popular products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741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78474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23528" y="1124744"/>
            <a:ext cx="3672408" cy="36724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932040" y="908720"/>
            <a:ext cx="3672408" cy="3672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259632" y="4941168"/>
            <a:ext cx="185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HEALTHY</a:t>
            </a:r>
            <a:endParaRPr lang="pl-PL" sz="3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436096" y="4869160"/>
            <a:ext cx="245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UNHEALTHY</a:t>
            </a:r>
            <a:endParaRPr lang="pl-PL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589240"/>
            <a:ext cx="8229600" cy="917456"/>
          </a:xfrm>
        </p:spPr>
        <p:txBody>
          <a:bodyPr/>
          <a:lstStyle/>
          <a:p>
            <a:r>
              <a:rPr lang="pl-PL" dirty="0" smtClean="0">
                <a:hlinkClick r:id="rId2"/>
              </a:rPr>
              <a:t>https://www.youtube.com/watch?v=_VczK2zV2sE&amp;t=93s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3490" name="Picture 2" descr="Znalezione obrazy dla zapytania how to be healt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7315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t="30683" b="12147"/>
          <a:stretch>
            <a:fillRect/>
          </a:stretch>
        </p:blipFill>
        <p:spPr bwMode="auto">
          <a:xfrm>
            <a:off x="1" y="0"/>
            <a:ext cx="9144000" cy="68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300" b="1" dirty="0" smtClean="0">
                <a:solidFill>
                  <a:schemeClr val="tx1"/>
                </a:solidFill>
              </a:rPr>
              <a:t>1. Be </a:t>
            </a:r>
            <a:r>
              <a:rPr lang="pl-PL" sz="7300" b="1" dirty="0" err="1" smtClean="0">
                <a:solidFill>
                  <a:schemeClr val="tx1"/>
                </a:solidFill>
              </a:rPr>
              <a:t>active</a:t>
            </a:r>
            <a:r>
              <a:rPr lang="pl-PL" sz="7300" b="1" dirty="0" smtClean="0">
                <a:solidFill>
                  <a:schemeClr val="tx1"/>
                </a:solidFill>
              </a:rPr>
              <a:t> </a:t>
            </a:r>
            <a:r>
              <a:rPr lang="pl-PL" sz="7300" b="1" dirty="0" err="1" smtClean="0">
                <a:solidFill>
                  <a:schemeClr val="tx1"/>
                </a:solidFill>
              </a:rPr>
              <a:t>every</a:t>
            </a:r>
            <a:r>
              <a:rPr lang="pl-PL" sz="7300" b="1" dirty="0" smtClean="0">
                <a:solidFill>
                  <a:schemeClr val="tx1"/>
                </a:solidFill>
              </a:rPr>
              <a:t> </a:t>
            </a:r>
            <a:r>
              <a:rPr lang="pl-PL" sz="7300" b="1" dirty="0" err="1" smtClean="0">
                <a:solidFill>
                  <a:schemeClr val="tx1"/>
                </a:solidFill>
              </a:rPr>
              <a:t>day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1508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056784" cy="497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269</Words>
  <Application>Microsoft Office PowerPoint</Application>
  <PresentationFormat>Pokaz na ekranie (4:3)</PresentationFormat>
  <Paragraphs>59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Przepływ</vt:lpstr>
      <vt:lpstr>Healthy eating</vt:lpstr>
      <vt:lpstr>Today we will talk about healthy lifestyle:</vt:lpstr>
      <vt:lpstr>Slajd 3</vt:lpstr>
      <vt:lpstr>Slajd 4</vt:lpstr>
      <vt:lpstr>you will see how much sugar is found in popular products  </vt:lpstr>
      <vt:lpstr>Slajd 6</vt:lpstr>
      <vt:lpstr>Slajd 7</vt:lpstr>
      <vt:lpstr>Slajd 8</vt:lpstr>
      <vt:lpstr>1. Be active every day  </vt:lpstr>
      <vt:lpstr>2. Eat vegetable and fruit as often as possible </vt:lpstr>
      <vt:lpstr>3. Eat cereal products, especially whole grains products</vt:lpstr>
      <vt:lpstr>4. Drink at least 3-4 glasses of milk every day. You can replace them with joghurt or cheese.</vt:lpstr>
      <vt:lpstr>5. Eat fish, legume seeds, eggs and lean meat.</vt:lpstr>
      <vt:lpstr>6. Limit the consumption of animal fats. Replace them with vegetable oils.</vt:lpstr>
      <vt:lpstr>7. Avoid sugar, sweets and sweet drinks. Replace them with fruits and nuts.</vt:lpstr>
      <vt:lpstr>8. Don’t salt a lot. Avoid salty snacks and junk food.</vt:lpstr>
      <vt:lpstr>9. Remember to drink water. </vt:lpstr>
      <vt:lpstr>10. Eat 5 regular meals</vt:lpstr>
      <vt:lpstr>Slajd 19</vt:lpstr>
      <vt:lpstr>One OREO cookie </vt:lpstr>
      <vt:lpstr>Mars bar</vt:lpstr>
      <vt:lpstr> A can of Coca Cola</vt:lpstr>
      <vt:lpstr>100 g Milka chocolate</vt:lpstr>
      <vt:lpstr>Skittles</vt:lpstr>
      <vt:lpstr> Ketchup HEINZ</vt:lpstr>
      <vt:lpstr> Cappy apple juice</vt:lpstr>
      <vt:lpstr>Slajd 27</vt:lpstr>
      <vt:lpstr> Summary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</dc:title>
  <dc:creator>Kinga Sołtan</dc:creator>
  <cp:lastModifiedBy>Kinga Sołtan</cp:lastModifiedBy>
  <cp:revision>42</cp:revision>
  <dcterms:created xsi:type="dcterms:W3CDTF">2018-09-29T08:32:03Z</dcterms:created>
  <dcterms:modified xsi:type="dcterms:W3CDTF">2018-10-06T18:25:39Z</dcterms:modified>
</cp:coreProperties>
</file>