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6" r:id="rId3"/>
    <p:sldId id="257" r:id="rId4"/>
    <p:sldId id="265" r:id="rId5"/>
    <p:sldId id="258" r:id="rId6"/>
    <p:sldId id="259" r:id="rId7"/>
    <p:sldId id="261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4" r:id="rId22"/>
    <p:sldId id="262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9" autoAdjust="0"/>
    <p:restoredTop sz="94660"/>
  </p:normalViewPr>
  <p:slideViewPr>
    <p:cSldViewPr snapToGrid="0">
      <p:cViewPr varScale="1">
        <p:scale>
          <a:sx n="46" d="100"/>
          <a:sy n="46" d="100"/>
        </p:scale>
        <p:origin x="37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008CE-DEDF-464E-BF7D-13A9BBCFC442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BAF4A-0571-467A-A9AB-28AC6C678E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04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BAF4A-0571-467A-A9AB-28AC6C678EA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55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85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2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6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48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8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0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58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5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88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26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09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8FB7-A4D9-4A71-9E3E-344B0B7DD95C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63D7-5395-42CD-86D9-2081CADE55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612" y="1207515"/>
            <a:ext cx="5472953" cy="391309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CasellaDiTesto 2"/>
          <p:cNvSpPr txBox="1"/>
          <p:nvPr/>
        </p:nvSpPr>
        <p:spPr>
          <a:xfrm flipH="1">
            <a:off x="968187" y="376518"/>
            <a:ext cx="93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92D050"/>
                </a:solidFill>
                <a:latin typeface="AR BLANCA" panose="02000000000000000000" pitchFamily="2" charset="0"/>
              </a:rPr>
              <a:t>       </a:t>
            </a:r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AR BLANCA" panose="02000000000000000000" pitchFamily="2" charset="0"/>
              </a:rPr>
              <a:t>ECO ACTIVE PROJECT: THE PAPER</a:t>
            </a:r>
            <a:endParaRPr lang="it-IT" sz="4800" b="1" dirty="0">
              <a:solidFill>
                <a:schemeClr val="accent6">
                  <a:lumMod val="50000"/>
                </a:schemeClr>
              </a:solidFill>
              <a:latin typeface="AR BLANCA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27095" y="5766940"/>
            <a:ext cx="894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</a:rPr>
              <a:t>° CIRCOLO DIDATTICO « CAVOUR»     MARSALA</a:t>
            </a:r>
            <a:endParaRPr lang="it-IT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258889"/>
            <a:ext cx="3008313" cy="5348287"/>
          </a:xfrm>
        </p:spPr>
      </p:pic>
      <p:pic>
        <p:nvPicPr>
          <p:cNvPr id="8195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2864" y="1"/>
            <a:ext cx="2795587" cy="4968875"/>
          </a:xfrm>
        </p:spPr>
      </p:pic>
      <p:pic>
        <p:nvPicPr>
          <p:cNvPr id="8196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6" y="3933825"/>
            <a:ext cx="5084763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CasellaDiTesto 7"/>
          <p:cNvSpPr txBox="1">
            <a:spLocks noChangeArrowheads="1"/>
          </p:cNvSpPr>
          <p:nvPr/>
        </p:nvSpPr>
        <p:spPr bwMode="auto">
          <a:xfrm>
            <a:off x="8183564" y="1196975"/>
            <a:ext cx="22764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dirty="0" err="1" smtClean="0"/>
              <a:t>Laboratory</a:t>
            </a:r>
            <a:r>
              <a:rPr lang="it-IT" altLang="it-IT" sz="2800" dirty="0" smtClean="0"/>
              <a:t> of </a:t>
            </a:r>
            <a:r>
              <a:rPr lang="it-IT" altLang="it-IT" sz="2800" dirty="0" err="1" smtClean="0"/>
              <a:t>recycled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paper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3370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258889"/>
            <a:ext cx="3008313" cy="5348287"/>
          </a:xfrm>
        </p:spPr>
      </p:pic>
      <p:pic>
        <p:nvPicPr>
          <p:cNvPr id="8195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2864" y="1"/>
            <a:ext cx="2795587" cy="4968875"/>
          </a:xfrm>
        </p:spPr>
      </p:pic>
      <p:pic>
        <p:nvPicPr>
          <p:cNvPr id="8196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6" y="3933825"/>
            <a:ext cx="5084763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CasellaDiTesto 7"/>
          <p:cNvSpPr txBox="1">
            <a:spLocks noChangeArrowheads="1"/>
          </p:cNvSpPr>
          <p:nvPr/>
        </p:nvSpPr>
        <p:spPr bwMode="auto">
          <a:xfrm>
            <a:off x="8183564" y="1196975"/>
            <a:ext cx="2276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/>
              <a:t>LABORATORIO</a:t>
            </a:r>
          </a:p>
          <a:p>
            <a:pPr algn="ctr" eaLnBrk="1" hangingPunct="1"/>
            <a:r>
              <a:rPr lang="it-IT" altLang="it-IT" sz="2800"/>
              <a:t>IN</a:t>
            </a:r>
          </a:p>
          <a:p>
            <a:pPr algn="ctr" eaLnBrk="1" hangingPunct="1"/>
            <a:r>
              <a:rPr lang="it-IT" altLang="it-IT" sz="2800"/>
              <a:t>ALLEGRIA</a:t>
            </a:r>
          </a:p>
        </p:txBody>
      </p:sp>
    </p:spTree>
    <p:extLst>
      <p:ext uri="{BB962C8B-B14F-4D97-AF65-F5344CB8AC3E}">
        <p14:creationId xmlns:p14="http://schemas.microsoft.com/office/powerpoint/2010/main" val="42106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404813"/>
            <a:ext cx="2754313" cy="4895850"/>
          </a:xfrm>
        </p:spPr>
      </p:pic>
      <p:pic>
        <p:nvPicPr>
          <p:cNvPr id="9219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464" y="1916114"/>
            <a:ext cx="27654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039" y="1341438"/>
            <a:ext cx="2663825" cy="4735512"/>
          </a:xfrm>
        </p:spPr>
      </p:pic>
    </p:spTree>
    <p:extLst>
      <p:ext uri="{BB962C8B-B14F-4D97-AF65-F5344CB8AC3E}">
        <p14:creationId xmlns:p14="http://schemas.microsoft.com/office/powerpoint/2010/main" val="2148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 smtClean="0"/>
              <a:t>LAVORETTI NATALIZI CON CARTA E CARTONE RICICLATO</a:t>
            </a:r>
            <a:endParaRPr lang="it-IT" dirty="0"/>
          </a:p>
        </p:txBody>
      </p:sp>
      <p:pic>
        <p:nvPicPr>
          <p:cNvPr id="12291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412876"/>
            <a:ext cx="4038600" cy="2271713"/>
          </a:xfrm>
        </p:spPr>
      </p:pic>
      <p:pic>
        <p:nvPicPr>
          <p:cNvPr id="12292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412876"/>
            <a:ext cx="4038600" cy="2271713"/>
          </a:xfrm>
        </p:spPr>
      </p:pic>
      <p:pic>
        <p:nvPicPr>
          <p:cNvPr id="12293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4075113"/>
            <a:ext cx="439261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magin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525" y="4148138"/>
            <a:ext cx="42560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9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404813"/>
            <a:ext cx="4038600" cy="2271712"/>
          </a:xfrm>
        </p:spPr>
      </p:pic>
      <p:pic>
        <p:nvPicPr>
          <p:cNvPr id="13315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04813"/>
            <a:ext cx="4038600" cy="2271712"/>
          </a:xfrm>
        </p:spPr>
      </p:pic>
      <p:pic>
        <p:nvPicPr>
          <p:cNvPr id="13316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3716338"/>
            <a:ext cx="43751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magin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3719514"/>
            <a:ext cx="43497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9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8463" y="73026"/>
            <a:ext cx="3922712" cy="2206625"/>
          </a:xfrm>
        </p:spPr>
      </p:pic>
      <p:pic>
        <p:nvPicPr>
          <p:cNvPr id="14339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1325" y="2420938"/>
            <a:ext cx="4038600" cy="2271712"/>
          </a:xfrm>
        </p:spPr>
      </p:pic>
      <p:pic>
        <p:nvPicPr>
          <p:cNvPr id="14340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4770439"/>
            <a:ext cx="36718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476250"/>
            <a:ext cx="38576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60351"/>
            <a:ext cx="4038600" cy="2271713"/>
          </a:xfrm>
        </p:spPr>
      </p:pic>
      <p:pic>
        <p:nvPicPr>
          <p:cNvPr id="15363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7438" y="260351"/>
            <a:ext cx="4038600" cy="2271713"/>
          </a:xfrm>
        </p:spPr>
      </p:pic>
      <p:pic>
        <p:nvPicPr>
          <p:cNvPr id="15364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351" y="2924176"/>
            <a:ext cx="6804025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1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8" y="115889"/>
            <a:ext cx="3440112" cy="6116637"/>
          </a:xfrm>
        </p:spPr>
      </p:pic>
      <p:pic>
        <p:nvPicPr>
          <p:cNvPr id="17411" name="Segnaposto contenuto 1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339" y="115889"/>
            <a:ext cx="3462337" cy="6154737"/>
          </a:xfrm>
        </p:spPr>
      </p:pic>
    </p:spTree>
    <p:extLst>
      <p:ext uri="{BB962C8B-B14F-4D97-AF65-F5344CB8AC3E}">
        <p14:creationId xmlns:p14="http://schemas.microsoft.com/office/powerpoint/2010/main" val="50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3388" y="2133601"/>
            <a:ext cx="2546350" cy="4525963"/>
          </a:xfrm>
        </p:spPr>
      </p:pic>
      <p:pic>
        <p:nvPicPr>
          <p:cNvPr id="20483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7863" y="115888"/>
            <a:ext cx="4737100" cy="2665412"/>
          </a:xfrm>
        </p:spPr>
      </p:pic>
      <p:pic>
        <p:nvPicPr>
          <p:cNvPr id="20484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139" y="3789363"/>
            <a:ext cx="4827587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27325" y="1600201"/>
            <a:ext cx="2546350" cy="4525963"/>
          </a:xfrm>
        </p:spPr>
      </p:pic>
      <p:pic>
        <p:nvPicPr>
          <p:cNvPr id="21507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2626" y="1628776"/>
            <a:ext cx="2544763" cy="4525963"/>
          </a:xfrm>
        </p:spPr>
      </p:pic>
    </p:spTree>
    <p:extLst>
      <p:ext uri="{BB962C8B-B14F-4D97-AF65-F5344CB8AC3E}">
        <p14:creationId xmlns:p14="http://schemas.microsoft.com/office/powerpoint/2010/main" val="16385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07584" y="218940"/>
            <a:ext cx="9234152" cy="8014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RECYCLING MEANS?</a:t>
            </a:r>
            <a:endParaRPr lang="it-IT" sz="7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04552" y="1223493"/>
            <a:ext cx="10349248" cy="495347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Recycling means transforming waste into reusable materials.</a:t>
            </a:r>
          </a:p>
          <a:p>
            <a:pPr marL="0" indent="0">
              <a:buNone/>
            </a:pPr>
            <a:r>
              <a:rPr lang="en-US" dirty="0" smtClean="0"/>
              <a:t>It is an effective system to reduce the energy consumption of industries and to save on raw materials.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588" y="2948855"/>
            <a:ext cx="4680314" cy="28864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035" y="3006013"/>
            <a:ext cx="2848373" cy="2829320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4932435" y="4016503"/>
            <a:ext cx="1184125" cy="1030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0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9738" y="620714"/>
            <a:ext cx="4608512" cy="2592387"/>
          </a:xfrm>
        </p:spPr>
      </p:pic>
      <p:pic>
        <p:nvPicPr>
          <p:cNvPr id="22531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1175" y="3716339"/>
            <a:ext cx="4643438" cy="2611437"/>
          </a:xfrm>
        </p:spPr>
      </p:pic>
      <p:pic>
        <p:nvPicPr>
          <p:cNvPr id="22532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800" y="115888"/>
            <a:ext cx="3670300" cy="65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9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40" y="437883"/>
            <a:ext cx="5021687" cy="318214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658" y="437883"/>
            <a:ext cx="5547750" cy="318214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40" y="3970751"/>
            <a:ext cx="5021687" cy="259006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8" name="Onda 2 7"/>
          <p:cNvSpPr/>
          <p:nvPr/>
        </p:nvSpPr>
        <p:spPr>
          <a:xfrm>
            <a:off x="5844540" y="3970751"/>
            <a:ext cx="6216280" cy="2590069"/>
          </a:xfrm>
          <a:prstGeom prst="doubleWave">
            <a:avLst>
              <a:gd name="adj1" fmla="val 12500"/>
              <a:gd name="adj2" fmla="val 96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Work made with </a:t>
            </a:r>
            <a:r>
              <a:rPr lang="it-IT" dirty="0" err="1" smtClean="0">
                <a:solidFill>
                  <a:schemeClr val="tx1"/>
                </a:solidFill>
              </a:rPr>
              <a:t>recycled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paper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2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7895" y="-106018"/>
            <a:ext cx="10515600" cy="125895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</a:t>
            </a:r>
            <a:r>
              <a:rPr lang="it-IT" dirty="0" smtClean="0">
                <a:solidFill>
                  <a:srgbClr val="FF0000"/>
                </a:solidFill>
              </a:rPr>
              <a:t>PAPER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                          </a:t>
            </a:r>
            <a:r>
              <a:rPr lang="it-IT" dirty="0" err="1" smtClean="0">
                <a:solidFill>
                  <a:srgbClr val="FF0000"/>
                </a:solidFill>
              </a:rPr>
              <a:t>What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paper</a:t>
            </a:r>
            <a:r>
              <a:rPr lang="it-IT" dirty="0" smtClean="0">
                <a:solidFill>
                  <a:srgbClr val="FF0000"/>
                </a:solidFill>
              </a:rPr>
              <a:t>?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895" y="1046922"/>
            <a:ext cx="11169475" cy="54930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en-US" dirty="0" smtClean="0"/>
              <a:t>The paper is a thin layer of cellulose fibers woven from various additional substances such as glues, dyes and mineral substances.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Did you know that it takes from 2.0 to 2.5 tons of wood to produce 1 ton of paper?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Paper features: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resistant, wrapping paper;</a:t>
            </a:r>
          </a:p>
          <a:p>
            <a:pPr marL="0" indent="0">
              <a:buNone/>
            </a:pPr>
            <a:r>
              <a:rPr lang="en-US" dirty="0" smtClean="0"/>
              <a:t>fragile,  printing;</a:t>
            </a:r>
          </a:p>
          <a:p>
            <a:pPr marL="0" indent="0">
              <a:buNone/>
            </a:pPr>
            <a:r>
              <a:rPr lang="en-US" dirty="0" smtClean="0"/>
              <a:t>filtering, tea bag;</a:t>
            </a:r>
          </a:p>
          <a:p>
            <a:pPr marL="0" indent="0">
              <a:buNone/>
            </a:pPr>
            <a:r>
              <a:rPr lang="en-US" dirty="0" smtClean="0"/>
              <a:t>oiled or waxed, for food;</a:t>
            </a:r>
          </a:p>
          <a:p>
            <a:pPr marL="0" indent="0">
              <a:buNone/>
            </a:pPr>
            <a:r>
              <a:rPr lang="en-US" dirty="0" smtClean="0"/>
              <a:t>soft, </a:t>
            </a:r>
            <a:r>
              <a:rPr lang="en-US" dirty="0" err="1" smtClean="0"/>
              <a:t>th</a:t>
            </a:r>
            <a:r>
              <a:rPr lang="en-US" dirty="0" smtClean="0"/>
              <a:t> tissues of paper;</a:t>
            </a:r>
          </a:p>
          <a:p>
            <a:pPr marL="0" indent="0">
              <a:buNone/>
            </a:pPr>
            <a:r>
              <a:rPr lang="en-US" dirty="0" smtClean="0"/>
              <a:t>absorbent, for diapers.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7210">
            <a:off x="113237" y="2024417"/>
            <a:ext cx="514422" cy="8115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469" y="3425908"/>
            <a:ext cx="3791479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51192" y="-1604646"/>
            <a:ext cx="6645218" cy="10363200"/>
          </a:xfrm>
        </p:spPr>
      </p:pic>
    </p:spTree>
    <p:extLst>
      <p:ext uri="{BB962C8B-B14F-4D97-AF65-F5344CB8AC3E}">
        <p14:creationId xmlns:p14="http://schemas.microsoft.com/office/powerpoint/2010/main" val="22169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527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 HOW </a:t>
            </a:r>
            <a:r>
              <a:rPr lang="it-IT" sz="4000" smtClean="0"/>
              <a:t>DOES THE PAPER IS PRODUCED </a:t>
            </a:r>
            <a:r>
              <a:rPr lang="it-IT" sz="4000" dirty="0" smtClean="0"/>
              <a:t>?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887896"/>
            <a:ext cx="9090571" cy="5970104"/>
          </a:xfrm>
        </p:spPr>
      </p:pic>
    </p:spTree>
    <p:extLst>
      <p:ext uri="{BB962C8B-B14F-4D97-AF65-F5344CB8AC3E}">
        <p14:creationId xmlns:p14="http://schemas.microsoft.com/office/powerpoint/2010/main" val="11132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How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does</a:t>
            </a:r>
            <a:r>
              <a:rPr lang="it-IT" sz="3600" dirty="0" smtClean="0">
                <a:solidFill>
                  <a:srgbClr val="FF0000"/>
                </a:solidFill>
              </a:rPr>
              <a:t> the </a:t>
            </a:r>
            <a:r>
              <a:rPr lang="it-IT" sz="3600" dirty="0" err="1" smtClean="0">
                <a:solidFill>
                  <a:srgbClr val="FF0000"/>
                </a:solidFill>
              </a:rPr>
              <a:t>paper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is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produced</a:t>
            </a:r>
            <a:r>
              <a:rPr lang="it-IT" sz="3600" dirty="0" smtClean="0">
                <a:solidFill>
                  <a:srgbClr val="FF0000"/>
                </a:solidFill>
              </a:rPr>
              <a:t>?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4070" y="1338470"/>
            <a:ext cx="10929730" cy="527436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most used material for making paper is wood pulp or cellulose coming from a soft wood such as fir or poplar.</a:t>
            </a:r>
          </a:p>
          <a:p>
            <a:pPr marL="0" indent="0">
              <a:buNone/>
            </a:pPr>
            <a:r>
              <a:rPr lang="en-US" dirty="0" smtClean="0"/>
              <a:t>You can also use other fibers such as cotton, linen, hemp and recycled paper.</a:t>
            </a:r>
          </a:p>
          <a:p>
            <a:pPr marL="0" indent="0">
              <a:buNone/>
            </a:pPr>
            <a:r>
              <a:rPr lang="en-US" dirty="0" smtClean="0"/>
              <a:t>The card creation process involves 5 stages:</a:t>
            </a:r>
          </a:p>
          <a:p>
            <a:pPr marL="0" indent="0">
              <a:buNone/>
            </a:pPr>
            <a:r>
              <a:rPr lang="en-US" dirty="0" smtClean="0"/>
              <a:t>Fiber preparation: pulping.</a:t>
            </a:r>
          </a:p>
          <a:p>
            <a:pPr marL="0" indent="0">
              <a:buNone/>
            </a:pPr>
            <a:r>
              <a:rPr lang="en-US" dirty="0" smtClean="0"/>
              <a:t>Whitening</a:t>
            </a:r>
          </a:p>
          <a:p>
            <a:pPr marL="0" indent="0">
              <a:buNone/>
            </a:pPr>
            <a:r>
              <a:rPr lang="en-US" dirty="0" smtClean="0"/>
              <a:t>Sheet formation and pressing.</a:t>
            </a:r>
          </a:p>
          <a:p>
            <a:pPr marL="0" indent="0">
              <a:buNone/>
            </a:pPr>
            <a:r>
              <a:rPr lang="en-US" dirty="0" smtClean="0"/>
              <a:t>Surface treatments</a:t>
            </a:r>
          </a:p>
          <a:p>
            <a:pPr marL="0" indent="0">
              <a:buNone/>
            </a:pPr>
            <a:r>
              <a:rPr lang="en-US" dirty="0" smtClean="0"/>
              <a:t>Drying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70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48" y="654424"/>
            <a:ext cx="2876550" cy="25146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48" y="3788656"/>
            <a:ext cx="2647950" cy="25654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170" y="625396"/>
            <a:ext cx="7053943" cy="46736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9" name="Pergamena 2 8"/>
          <p:cNvSpPr/>
          <p:nvPr/>
        </p:nvSpPr>
        <p:spPr>
          <a:xfrm>
            <a:off x="4238171" y="5558971"/>
            <a:ext cx="6676572" cy="103327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work to realize a billboard on the importance of recycling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0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838200"/>
            <a:ext cx="3683001" cy="38735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566" y="838201"/>
            <a:ext cx="4419052" cy="38734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Ovale 3"/>
          <p:cNvSpPr/>
          <p:nvPr/>
        </p:nvSpPr>
        <p:spPr>
          <a:xfrm rot="10800000" flipV="1">
            <a:off x="2755900" y="4820916"/>
            <a:ext cx="5168900" cy="1554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are ready to supply the waste paper in the appropriate containers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1951" y="188913"/>
            <a:ext cx="2544763" cy="4525962"/>
          </a:xfrm>
        </p:spPr>
      </p:pic>
      <p:pic>
        <p:nvPicPr>
          <p:cNvPr id="10243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1451" r="-6358"/>
          <a:stretch>
            <a:fillRect/>
          </a:stretch>
        </p:blipFill>
        <p:spPr bwMode="auto">
          <a:xfrm>
            <a:off x="4151314" y="1136650"/>
            <a:ext cx="3857625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6363" y="115888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1445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249</Words>
  <Application>Microsoft Office PowerPoint</Application>
  <PresentationFormat>Widescreen</PresentationFormat>
  <Paragraphs>38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 BLANCA</vt:lpstr>
      <vt:lpstr>Arial</vt:lpstr>
      <vt:lpstr>Calibri</vt:lpstr>
      <vt:lpstr>Calibri Light</vt:lpstr>
      <vt:lpstr>Times New Roman</vt:lpstr>
      <vt:lpstr>Tema di Office</vt:lpstr>
      <vt:lpstr>Presentazione standard di PowerPoint</vt:lpstr>
      <vt:lpstr> WHAT DOES RECYCLING MEANS?</vt:lpstr>
      <vt:lpstr>                                   PAPER                               What is paper?</vt:lpstr>
      <vt:lpstr>Presentazione standard di PowerPoint</vt:lpstr>
      <vt:lpstr> HOW DOES THE PAPER IS PRODUCED ?</vt:lpstr>
      <vt:lpstr>How does the paper is produced?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LAVORETTI NATALIZI CON CARTA E CARTONE RICICLATO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SIGNIFICA RICICLARE</dc:title>
  <dc:creator>Angileri</dc:creator>
  <cp:lastModifiedBy>teresa.bertolino@outlook.it</cp:lastModifiedBy>
  <cp:revision>45</cp:revision>
  <dcterms:created xsi:type="dcterms:W3CDTF">2017-01-21T21:15:58Z</dcterms:created>
  <dcterms:modified xsi:type="dcterms:W3CDTF">2018-02-03T10:13:47Z</dcterms:modified>
</cp:coreProperties>
</file>