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94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428B9-C694-4CD0-93AB-B09C26388602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3AC0C-7D4F-40F8-8007-79D4D353BD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471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15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47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3884612" y="8685210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sl-SI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40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31206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37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71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0224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691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39458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8856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058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4895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184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600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2710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72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952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736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483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6831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939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93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125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46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092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50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00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9904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48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02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73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778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942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71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1542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9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594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997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081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25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634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218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669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664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627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636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1C02C4-E5D0-4150-BF6C-04C903A98908}" type="datetimeFigureOut">
              <a:rPr lang="sl-SI" smtClean="0"/>
              <a:t>12. 10. 2017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C481D0-E4D1-466A-BC6E-4BB10B86BB2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355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plRQXOD7fts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ctrTitle"/>
          </p:nvPr>
        </p:nvSpPr>
        <p:spPr>
          <a:xfrm>
            <a:off x="923108" y="543697"/>
            <a:ext cx="8001000" cy="1186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Algerian"/>
              <a:buNone/>
            </a:pPr>
            <a:r>
              <a:rPr lang="en-GB" sz="6600" b="0" i="0" u="none" strike="noStrike" cap="none">
                <a:solidFill>
                  <a:srgbClr val="168DBA"/>
                </a:solidFill>
                <a:latin typeface="Algerian"/>
                <a:ea typeface="Algerian"/>
                <a:cs typeface="Algerian"/>
                <a:sym typeface="Algerian"/>
              </a:rPr>
              <a:t>LAKE CERKNICA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subTitle" idx="1"/>
          </p:nvPr>
        </p:nvSpPr>
        <p:spPr>
          <a:xfrm>
            <a:off x="9296282" y="5742730"/>
            <a:ext cx="2895718" cy="6510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                                        Nik </a:t>
            </a:r>
            <a:r>
              <a:rPr lang="en-GB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Globokar</a:t>
            </a: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5.b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5264" y="2289967"/>
            <a:ext cx="7453184" cy="361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 descr="Rezultat iskanja slik za smiley writ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5293" y="4207407"/>
            <a:ext cx="2082376" cy="17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9622689" y="2853994"/>
            <a:ext cx="2391180" cy="124469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5875" cap="rnd" cmpd="sng">
            <a:solidFill>
              <a:srgbClr val="26262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9775293" y="2937732"/>
            <a:ext cx="2085975" cy="10772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Don‘t forget to write down the important parts of the presentation!</a:t>
            </a:r>
          </a:p>
        </p:txBody>
      </p:sp>
    </p:spTree>
    <p:extLst>
      <p:ext uri="{BB962C8B-B14F-4D97-AF65-F5344CB8AC3E}">
        <p14:creationId xmlns:p14="http://schemas.microsoft.com/office/powerpoint/2010/main" val="209715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1673033" y="566425"/>
            <a:ext cx="9519900" cy="11141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432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 FOR YOUR ATTENTION!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sz="quarter" idx="13"/>
          </p:nvPr>
        </p:nvSpPr>
        <p:spPr>
          <a:xfrm>
            <a:off x="1265744" y="1902455"/>
            <a:ext cx="5622735" cy="4881522"/>
          </a:xfrm>
          <a:prstGeom prst="rect">
            <a:avLst/>
          </a:prstGeom>
          <a:noFill/>
          <a:ln w="9525" cap="flat" cmpd="sng">
            <a:solidFill>
              <a:srgbClr val="0E1A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SOURCES: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-Wikipedia,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-Book: A hundred natural attractions of Slovenia,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-Textbook Curious 5,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page 64</a:t>
            </a:r>
          </a:p>
        </p:txBody>
      </p:sp>
      <p:pic>
        <p:nvPicPr>
          <p:cNvPr id="240" name="Shape 240" descr="Rezultat iskanja slik za učb radovednih pet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3488" y="2241777"/>
            <a:ext cx="1922944" cy="273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 descr="Rezultat iskanja slik za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1402" y="2448780"/>
            <a:ext cx="2526339" cy="232266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/>
          <p:nvPr/>
        </p:nvSpPr>
        <p:spPr>
          <a:xfrm>
            <a:off x="1673033" y="5794978"/>
            <a:ext cx="577378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</a:t>
            </a:r>
            <a:r>
              <a:rPr lang="en-GB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youtu.be/plRQXOD7fts</a:t>
            </a:r>
            <a:endParaRPr lang="sl-SI" sz="2400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38600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 idx="4294967295"/>
          </p:nvPr>
        </p:nvSpPr>
        <p:spPr>
          <a:xfrm>
            <a:off x="3048000" y="64135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sl-SI" sz="6000" b="1" i="0" u="none" strike="noStrike" cap="none" dirty="0">
                <a:solidFill>
                  <a:schemeClr val="dk2"/>
                </a:solidFill>
                <a:latin typeface="+mj-lt"/>
                <a:ea typeface="Times New Roman"/>
                <a:cs typeface="Times New Roman"/>
                <a:sym typeface="Times New Roman"/>
              </a:rPr>
              <a:t>HOW TO SAVE WATER: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ubTitle" idx="4294967295"/>
          </p:nvPr>
        </p:nvSpPr>
        <p:spPr>
          <a:xfrm>
            <a:off x="3444875" y="3660775"/>
            <a:ext cx="8747125" cy="1565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Urh Bobnar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Bine Parkelj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5.a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1198" y="2575718"/>
            <a:ext cx="2958219" cy="2008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801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4294967295"/>
          </p:nvPr>
        </p:nvSpPr>
        <p:spPr>
          <a:xfrm>
            <a:off x="2133600" y="1981200"/>
            <a:ext cx="10058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</a:t>
            </a:r>
            <a:r>
              <a:rPr lang="sl-SI" sz="3600" cap="none" dirty="0" err="1" smtClean="0"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sl-SI" sz="36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brush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your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teeth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close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and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save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13</a:t>
            </a:r>
            <a:r>
              <a:rPr lang="sl-SI" sz="3600" cap="none" dirty="0" smtClean="0"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litres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per minute.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sl-SI" sz="3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l-SI" sz="3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2.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</a:t>
            </a:r>
            <a:r>
              <a:rPr lang="sl-SI" sz="3600" cap="none" dirty="0" err="1" smtClean="0"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sl-SI" sz="36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shampoo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close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6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600" cap="none" dirty="0" smtClean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600" cap="none" dirty="0" err="1" smtClean="0">
                <a:latin typeface="Tahoma"/>
                <a:ea typeface="Tahoma"/>
                <a:cs typeface="Tahoma"/>
                <a:sym typeface="Tahoma"/>
              </a:rPr>
              <a:t>too</a:t>
            </a:r>
            <a:r>
              <a:rPr lang="sl-SI" sz="36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sl-SI" sz="3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br>
              <a:rPr lang="sl-SI" sz="3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l-SI" sz="36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9460" y="4388531"/>
            <a:ext cx="3165249" cy="2230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811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 amt="44000"/>
          </a:blip>
          <a:srcRect/>
          <a:stretch/>
        </p:blipFill>
        <p:spPr>
          <a:xfrm>
            <a:off x="1422400" y="1573967"/>
            <a:ext cx="10432127" cy="476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4294967295"/>
          </p:nvPr>
        </p:nvSpPr>
        <p:spPr>
          <a:xfrm>
            <a:off x="1760538" y="1736725"/>
            <a:ext cx="10431462" cy="45989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When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cook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to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right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size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bowls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With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bigger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bowls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more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than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sh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ould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b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shower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clean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to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save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as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much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as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can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it for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flushing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toilet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b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5.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Reu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that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use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for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cleaning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vegetables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watering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flowers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 </a:t>
            </a:r>
            <a:b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l-SI" sz="3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38320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4294967295"/>
          </p:nvPr>
        </p:nvSpPr>
        <p:spPr>
          <a:xfrm>
            <a:off x="2249488" y="1981200"/>
            <a:ext cx="9942512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Close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shampoo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hands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endParaRPr lang="sl-SI" sz="32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7. Take a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shower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more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often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than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bath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 </a:t>
            </a:r>
            <a:endParaRPr lang="sl-SI" sz="32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do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dishes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 open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tap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only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to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Wash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soap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away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l-SI" sz="32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025" y="3704812"/>
            <a:ext cx="3730751" cy="2962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41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 amt="41000"/>
          </a:blip>
          <a:srcRect/>
          <a:stretch/>
        </p:blipFill>
        <p:spPr>
          <a:xfrm>
            <a:off x="1173506" y="1630267"/>
            <a:ext cx="10241696" cy="4159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4294967295"/>
          </p:nvPr>
        </p:nvSpPr>
        <p:spPr>
          <a:xfrm>
            <a:off x="1790700" y="1981200"/>
            <a:ext cx="104013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Don‘t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liquid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unfrozing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frozen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food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lang="sl-SI" sz="3200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 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When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new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washing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machine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dishwasher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choose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one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that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less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lang="sl-SI" sz="3200" dirty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11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Close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tap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tightly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after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it. </a:t>
            </a:r>
            <a:b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l-SI" sz="3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479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 amt="45000"/>
          </a:blip>
          <a:srcRect/>
          <a:stretch/>
        </p:blipFill>
        <p:spPr>
          <a:xfrm>
            <a:off x="54865" y="1736725"/>
            <a:ext cx="12137135" cy="5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1571625" y="1981200"/>
            <a:ext cx="10620375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12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Wash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laundry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when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fill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whole</a:t>
            </a:r>
            <a:endParaRPr lang="sl-SI" sz="3200" dirty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washing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machine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 </a:t>
            </a:r>
            <a:endParaRPr lang="sl-SI" sz="32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lang="sl-SI" sz="32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13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Instead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throwing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away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when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endParaRPr lang="sl-SI" sz="3200" cap="none" dirty="0" smtClean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Change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it in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aquarium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flowers</a:t>
            </a:r>
            <a:endParaRPr lang="sl-SI" sz="3200" cap="none" dirty="0" smtClean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Wit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h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it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 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l-SI" sz="3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5608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1743318" y="1736724"/>
            <a:ext cx="10017116" cy="447539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4294967295"/>
          </p:nvPr>
        </p:nvSpPr>
        <p:spPr>
          <a:xfrm>
            <a:off x="2133600" y="18669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14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Install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meters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to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measure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your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endParaRPr lang="sl-SI" sz="3200" cap="none" dirty="0" smtClean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Usage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endParaRPr lang="sl-SI" sz="3200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15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New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toilets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have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start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and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end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buttons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to 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start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and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stop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flushing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whenever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want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endParaRPr lang="sl-SI" sz="32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16</a:t>
            </a:r>
            <a:r>
              <a:rPr lang="sl-SI" sz="3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 not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plant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plants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on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dry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cap="none" dirty="0" err="1" smtClean="0">
                <a:latin typeface="Tahoma"/>
                <a:ea typeface="Tahoma"/>
                <a:cs typeface="Tahoma"/>
                <a:sym typeface="Tahoma"/>
              </a:rPr>
              <a:t>land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because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need</a:t>
            </a:r>
            <a:r>
              <a:rPr lang="sl-SI" sz="3200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plenty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32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br>
              <a:rPr lang="sl-SI" sz="32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l-SI" sz="3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01555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 idx="4294967295"/>
          </p:nvPr>
        </p:nvSpPr>
        <p:spPr>
          <a:xfrm>
            <a:off x="2133600" y="304800"/>
            <a:ext cx="10058400" cy="1431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sl-SI" sz="4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TO SAVE WATER: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0" y="2047875"/>
            <a:ext cx="4146550" cy="386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None/>
            </a:pP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17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Forests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are </a:t>
            </a: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endParaRPr lang="sl-SI" cap="none" dirty="0" smtClean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Best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cap="none" dirty="0" err="1" smtClean="0">
                <a:latin typeface="Tahoma"/>
                <a:ea typeface="Tahoma"/>
                <a:cs typeface="Tahoma"/>
                <a:sym typeface="Tahoma"/>
              </a:rPr>
              <a:t>keepers</a:t>
            </a:r>
            <a:r>
              <a:rPr lang="sl-SI" cap="none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Nature.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endParaRPr lang="sl-SI" sz="2800" b="0" i="0" u="none" strike="noStrike" cap="none" dirty="0" smtClean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18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garden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morning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or</a:t>
            </a:r>
            <a:endParaRPr lang="sl-SI" dirty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evening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when</a:t>
            </a:r>
            <a:endParaRPr lang="sl-SI" dirty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</a:t>
            </a: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evaporation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l-SI" sz="2800" b="0" i="0" u="none" strike="noStrike" cap="none" dirty="0" err="1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endParaRPr lang="sl-SI" dirty="0"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sl-SI" sz="2800" b="0" i="0" u="none" strike="noStrike" cap="none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</a:t>
            </a:r>
            <a:r>
              <a:rPr lang="sl-SI" sz="28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lower</a:t>
            </a:r>
            <a:r>
              <a:rPr lang="sl-SI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7" name="Shape 147" descr="Rezultat iskanja slik za slike o čisti vod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7985" y="2048311"/>
            <a:ext cx="5802057" cy="3865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285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3173412" y="5206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Questrial"/>
              <a:buNone/>
            </a:pPr>
            <a:r>
              <a:rPr lang="sl-SI" sz="960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5713412" y="43137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sl-SI" sz="2800">
                <a:solidFill>
                  <a:schemeClr val="dk1"/>
                </a:solidFill>
              </a:rPr>
              <a:t>STUDENTS</a:t>
            </a:r>
            <a:r>
              <a:rPr lang="sl-SI"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 NINA RAJŠELJ, ŽIVA BOBNAR</a:t>
            </a: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912" y="3384550"/>
            <a:ext cx="5255559" cy="2970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66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sz="quarter" idx="13"/>
          </p:nvPr>
        </p:nvSpPr>
        <p:spPr>
          <a:xfrm flipH="1">
            <a:off x="2050271" y="705393"/>
            <a:ext cx="5485928" cy="4537166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❖"/>
            </a:pP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It‘s an </a:t>
            </a:r>
            <a:r>
              <a:rPr lang="en-GB" sz="2800">
                <a:solidFill>
                  <a:schemeClr val="dk1"/>
                </a:solidFill>
              </a:rPr>
              <a:t>intermittent</a:t>
            </a: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lake </a:t>
            </a:r>
            <a:r>
              <a:rPr lang="en-GB" sz="2800">
                <a:solidFill>
                  <a:schemeClr val="dk1"/>
                </a:solidFill>
              </a:rPr>
              <a:t>i</a:t>
            </a: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</a:t>
            </a:r>
            <a:r>
              <a:rPr lang="en-GB" sz="2800">
                <a:solidFill>
                  <a:schemeClr val="dk1"/>
                </a:solidFill>
              </a:rPr>
              <a:t>s</a:t>
            </a: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outhwestern Slovenia</a:t>
            </a:r>
            <a:r>
              <a:rPr lang="en-GB" sz="2800">
                <a:solidFill>
                  <a:schemeClr val="dk1"/>
                </a:solidFill>
              </a:rPr>
              <a:t>.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❖"/>
            </a:pP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the greatest </a:t>
            </a:r>
            <a:r>
              <a:rPr lang="en-GB" sz="2800">
                <a:solidFill>
                  <a:schemeClr val="dk1"/>
                </a:solidFill>
              </a:rPr>
              <a:t>intermittent</a:t>
            </a: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lake</a:t>
            </a:r>
            <a:r>
              <a:rPr lang="en-GB" sz="2800">
                <a:solidFill>
                  <a:schemeClr val="dk1"/>
                </a:solidFill>
              </a:rPr>
              <a:t> in the world.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❖"/>
            </a:pPr>
            <a:r>
              <a:rPr lang="en-GB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the largest lake in Slovenia</a:t>
            </a:r>
            <a:r>
              <a:rPr lang="en-GB" sz="2800">
                <a:solidFill>
                  <a:schemeClr val="dk1"/>
                </a:solidFill>
              </a:rPr>
              <a:t>.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SURFACE: </a:t>
            </a: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546 m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800" b="1"/>
              <a:t>AVERAGE DEPTH</a:t>
            </a:r>
            <a:r>
              <a:rPr lang="en-GB" sz="2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 </a:t>
            </a: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 m !!!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CCDDE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Shape 180" descr="Povezana slik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1710" y="2546432"/>
            <a:ext cx="3903789" cy="305021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436645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-144363" y="427251"/>
            <a:ext cx="11101500" cy="97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Questrial"/>
              <a:buNone/>
            </a:pPr>
            <a:r>
              <a:rPr lang="sl-SI" sz="5400">
                <a:solidFill>
                  <a:srgbClr val="FF0000"/>
                </a:solidFill>
              </a:rPr>
              <a:t>Polluted water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subTitle" idx="1"/>
          </p:nvPr>
        </p:nvSpPr>
        <p:spPr>
          <a:xfrm>
            <a:off x="127000" y="1943100"/>
            <a:ext cx="6908800" cy="4914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l-SI" sz="3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-</a:t>
            </a:r>
            <a:r>
              <a:rPr lang="sl-SI" sz="3600">
                <a:solidFill>
                  <a:schemeClr val="dk1"/>
                </a:solidFill>
              </a:rPr>
              <a:t>Many developing countries don’t have clean water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l-SI" sz="3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-</a:t>
            </a:r>
            <a:r>
              <a:rPr lang="sl-SI" sz="3600">
                <a:solidFill>
                  <a:schemeClr val="dk1"/>
                </a:solidFill>
              </a:rPr>
              <a:t>People often get sick because of polluted water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sl-SI" sz="3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-</a:t>
            </a:r>
            <a:r>
              <a:rPr lang="sl-SI" sz="3600">
                <a:solidFill>
                  <a:schemeClr val="dk1"/>
                </a:solidFill>
              </a:rPr>
              <a:t>In India majority of streams and rivers are polluted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5800" y="2892070"/>
            <a:ext cx="4938882" cy="3292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793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ctrTitle"/>
          </p:nvPr>
        </p:nvSpPr>
        <p:spPr>
          <a:xfrm>
            <a:off x="1522412" y="571500"/>
            <a:ext cx="9056688" cy="95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Questrial"/>
              <a:buNone/>
            </a:pPr>
            <a:r>
              <a:rPr lang="sl-SI">
                <a:solidFill>
                  <a:srgbClr val="FF0000"/>
                </a:solidFill>
              </a:rPr>
              <a:t>What pollutes the water?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subTitle" idx="1"/>
          </p:nvPr>
        </p:nvSpPr>
        <p:spPr>
          <a:xfrm>
            <a:off x="104774" y="1419225"/>
            <a:ext cx="6619875" cy="5333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107"/>
              <a:buFont typeface="Arial"/>
              <a:buChar char="•"/>
            </a:pPr>
            <a:r>
              <a:rPr lang="sl-SI" sz="2775">
                <a:solidFill>
                  <a:schemeClr val="dk1"/>
                </a:solidFill>
              </a:rPr>
              <a:t>inappropriate discharge of waste water in industry and households</a:t>
            </a:r>
          </a:p>
          <a:p>
            <a:pPr marL="457200" marR="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107"/>
              <a:buFont typeface="Arial"/>
              <a:buChar char="•"/>
            </a:pPr>
            <a:r>
              <a:rPr lang="sl-SI" sz="2775">
                <a:solidFill>
                  <a:schemeClr val="dk1"/>
                </a:solidFill>
              </a:rPr>
              <a:t>inappropriate and excessive fertilizer and spray use</a:t>
            </a:r>
          </a:p>
          <a:p>
            <a:pPr marL="457200" marR="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107"/>
              <a:buFont typeface="Arial"/>
              <a:buChar char="•"/>
            </a:pPr>
            <a:r>
              <a:rPr lang="sl-SI" sz="2775">
                <a:solidFill>
                  <a:schemeClr val="dk1"/>
                </a:solidFill>
              </a:rPr>
              <a:t>traffic</a:t>
            </a:r>
          </a:p>
          <a:p>
            <a:pPr marL="457200" marR="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107"/>
              <a:buFont typeface="Arial"/>
              <a:buChar char="•"/>
            </a:pPr>
            <a:r>
              <a:rPr lang="sl-SI" sz="2775">
                <a:solidFill>
                  <a:schemeClr val="dk1"/>
                </a:solidFill>
              </a:rPr>
              <a:t>natural disasters (oil spills)</a:t>
            </a:r>
          </a:p>
          <a:p>
            <a:pPr marL="457200" marR="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107"/>
              <a:buFont typeface="Arial"/>
              <a:buChar char="•"/>
            </a:pPr>
            <a:r>
              <a:rPr lang="sl-SI" sz="2775">
                <a:solidFill>
                  <a:schemeClr val="dk1"/>
                </a:solidFill>
              </a:rPr>
              <a:t>polluted air (acid rain)</a:t>
            </a:r>
          </a:p>
          <a:p>
            <a:pPr marL="457200" marR="0" lvl="0" indent="-457200" algn="l" rtl="0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ct val="99107"/>
              <a:buFont typeface="Arial"/>
              <a:buChar char="•"/>
            </a:pPr>
            <a:r>
              <a:rPr lang="sl-SI" sz="2775">
                <a:solidFill>
                  <a:schemeClr val="dk1"/>
                </a:solidFill>
              </a:rPr>
              <a:t>illegal waste dumps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949" y="1643063"/>
            <a:ext cx="5304015" cy="2877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466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371474" y="295275"/>
            <a:ext cx="11610975" cy="14382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Questrial"/>
              <a:buNone/>
            </a:pPr>
            <a:r>
              <a:rPr lang="sl-SI" sz="6000">
                <a:solidFill>
                  <a:srgbClr val="FF0000"/>
                </a:solidFill>
              </a:rPr>
              <a:t>Consequences of polluted water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114300" y="1971676"/>
            <a:ext cx="5819775" cy="4743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l-SI" sz="2400" cap="none" dirty="0" smtClean="0">
                <a:solidFill>
                  <a:schemeClr val="tx1"/>
                </a:solidFill>
              </a:rPr>
              <a:t>- ANIMAL AND PLANT POISONINGS</a:t>
            </a:r>
            <a:r>
              <a:rPr lang="sl-SI" sz="2400" b="0" i="0" u="none" strike="noStrike" cap="none" dirty="0" smtClean="0">
                <a:solidFill>
                  <a:schemeClr val="tx1"/>
                </a:solidFill>
                <a:ea typeface="Questrial"/>
                <a:cs typeface="Questrial"/>
                <a:sym typeface="Questrial"/>
              </a:rPr>
              <a:t> </a:t>
            </a:r>
          </a:p>
          <a:p>
            <a: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400" b="0" i="0" u="none" strike="noStrike" cap="none" dirty="0" smtClean="0">
                <a:solidFill>
                  <a:schemeClr val="tx1"/>
                </a:solidFill>
                <a:ea typeface="Questrial"/>
                <a:cs typeface="Questrial"/>
                <a:sym typeface="Questrial"/>
              </a:rPr>
              <a:t>- FORESTS DIE-BACKS</a:t>
            </a:r>
          </a:p>
          <a:p>
            <a: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400" cap="none" dirty="0" smtClean="0">
                <a:solidFill>
                  <a:schemeClr val="tx1"/>
                </a:solidFill>
              </a:rPr>
              <a:t>- DESTROYED LAKE WATER</a:t>
            </a:r>
          </a:p>
          <a:p>
            <a: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400" cap="none" dirty="0" smtClean="0">
                <a:solidFill>
                  <a:schemeClr val="tx1"/>
                </a:solidFill>
              </a:rPr>
              <a:t>- DANGEROUS FOR HEALTH</a:t>
            </a:r>
            <a:endParaRPr lang="sl-SI" sz="2400" cap="none" dirty="0">
              <a:solidFill>
                <a:schemeClr val="tx1"/>
              </a:solidFill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4550" y="1857375"/>
            <a:ext cx="6267449" cy="4988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6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1518403" y="348916"/>
            <a:ext cx="8915398" cy="22627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68DBA"/>
              </a:buClr>
              <a:buSzPct val="25000"/>
              <a:buFont typeface="Algerian"/>
              <a:buNone/>
            </a:pPr>
            <a:r>
              <a:rPr lang="en-GB" sz="9600" b="0" i="0" u="none" strike="noStrike" cap="none">
                <a:solidFill>
                  <a:srgbClr val="168DBA"/>
                </a:solidFill>
                <a:latin typeface="Algerian"/>
                <a:ea typeface="Algerian"/>
                <a:cs typeface="Algerian"/>
                <a:sym typeface="Algerian"/>
              </a:rPr>
              <a:t>WATER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9974178" y="6172198"/>
            <a:ext cx="1981199" cy="4932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Tia Lužar, 5.A</a:t>
            </a:r>
          </a:p>
        </p:txBody>
      </p:sp>
      <p:pic>
        <p:nvPicPr>
          <p:cNvPr id="166" name="Shape 166" descr="Rezultat iskanja slik za vo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8596" y="3429000"/>
            <a:ext cx="3969099" cy="262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Rezultat iskanja slik za led vod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646" y="3104148"/>
            <a:ext cx="3794052" cy="2401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1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919157" y="264694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40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WATER?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sz="quarter" idx="13"/>
          </p:nvPr>
        </p:nvSpPr>
        <p:spPr>
          <a:xfrm>
            <a:off x="1320525" y="1082842"/>
            <a:ext cx="10108949" cy="5895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i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t‘s a chemical compound</a:t>
            </a:r>
            <a:r>
              <a:rPr lang="en-GB"/>
              <a:t>.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1111"/>
              <a:buFont typeface="Noto Sans Symbols"/>
              <a:buChar char="•"/>
            </a:pPr>
            <a:r>
              <a:rPr lang="en-GB"/>
              <a:t>c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hemical formula: H</a:t>
            </a:r>
            <a:r>
              <a:rPr lang="en-GB" sz="2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i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t‘s colourless, odourless</a:t>
            </a:r>
            <a:r>
              <a:rPr lang="en-GB"/>
              <a:t> and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tasteless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o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 of the most important things for life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i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covers 2/3 Earth's surface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w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en-GB"/>
              <a:t>know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fresh and salty water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SALTY WATER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/>
              <a:t>o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ceans and seas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97% of all water</a:t>
            </a:r>
            <a:r>
              <a:rPr lang="en-GB"/>
              <a:t> on Earth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FRESH WATER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/>
              <a:t>r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ivers, streams, lakes, wells, ponds…</a:t>
            </a:r>
          </a:p>
          <a:p>
            <a:pPr lvl="0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/>
              <a:t>3% of all water on Earth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6664" y="853983"/>
            <a:ext cx="2632528" cy="200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3746" y="2076242"/>
            <a:ext cx="2436810" cy="195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4315" y="3003258"/>
            <a:ext cx="2392810" cy="174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6525" y="4206605"/>
            <a:ext cx="2761699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875" y="5033726"/>
            <a:ext cx="2381250" cy="1642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9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sz="quarter" idx="13"/>
          </p:nvPr>
        </p:nvSpPr>
        <p:spPr>
          <a:xfrm>
            <a:off x="1759033" y="340894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STANDING AND RUNNING: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STANDING: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lukewarm, lake, ponds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RUNNING: 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rivers, streams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IS IN THREE AGGREGATIVE STATES: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LIQUID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8979" y="433137"/>
            <a:ext cx="23812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4125" y="3410010"/>
            <a:ext cx="5358955" cy="310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7788" y="3778178"/>
            <a:ext cx="3149790" cy="2096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826169" y="22960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IMPORTANCE OF WATER: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sz="quarter" idx="13"/>
          </p:nvPr>
        </p:nvSpPr>
        <p:spPr>
          <a:xfrm>
            <a:off x="1528002" y="1227225"/>
            <a:ext cx="7935600" cy="54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</a:t>
            </a:r>
            <a:r>
              <a:rPr lang="en-GB"/>
              <a:t>is important for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fauna </a:t>
            </a:r>
            <a:r>
              <a:rPr lang="en-GB"/>
              <a:t>and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flora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one can live without it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It‘s a</a:t>
            </a:r>
            <a:r>
              <a:rPr lang="en-GB"/>
              <a:t> 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of all living </a:t>
            </a:r>
            <a:r>
              <a:rPr lang="en-GB"/>
              <a:t>beings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/>
              <a:t>a basic ingredient of any living thing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b="1">
                <a:solidFill>
                  <a:srgbClr val="00B0F0"/>
                </a:solidFill>
              </a:rPr>
              <a:t>WHAT DOES IT DO?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maintains constant body temperature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/>
              <a:t>It t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ransmits information all over the body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</a:t>
            </a:r>
            <a:r>
              <a:rPr lang="en-GB"/>
              <a:t>takes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away the filth from the body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increases the bo</a:t>
            </a:r>
            <a:r>
              <a:rPr lang="en-GB"/>
              <a:t>dy's 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ability to defend against toxic substances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/>
              <a:t>It maintains p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roper blood circulation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/>
              <a:t>It helps in o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peration of the brain, kidneys and other organs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It is important for d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igestion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3700" y="1227220"/>
            <a:ext cx="2230034" cy="4611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6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7920" y="3577055"/>
            <a:ext cx="2037845" cy="326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>
            <a:spLocks noGrp="1"/>
          </p:cNvSpPr>
          <p:nvPr>
            <p:ph sz="quarter" idx="13"/>
          </p:nvPr>
        </p:nvSpPr>
        <p:spPr>
          <a:xfrm>
            <a:off x="1419725" y="950495"/>
            <a:ext cx="10217232" cy="5257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2400" b="1" i="0" u="none" strike="noStrike" cap="none">
                <a:solidFill>
                  <a:srgbClr val="ACE0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IMPORTANCE OF WATER FOR HUMAN: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Human body contains 70% of water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our existence and health, it is very important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get it with eating food and with drinking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en-GB" sz="2400" b="1" i="0" u="none" strike="noStrike" cap="none">
                <a:solidFill>
                  <a:srgbClr val="ACE0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IMPORTANCE OF WATER FOR ANIMALS: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/>
              <a:t>It carries food, oxygen and other things in the animals blood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as a home – sea, rivers, lakes, streams, puddle, underground waters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2400" b="1" i="0" u="none" strike="noStrike" cap="none">
                <a:solidFill>
                  <a:srgbClr val="ACE0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IMPORTANCE OF WATER FOR PLA</a:t>
            </a:r>
            <a:r>
              <a:rPr lang="en-GB" sz="2400" b="1">
                <a:solidFill>
                  <a:srgbClr val="ACE0F4"/>
                </a:solidFill>
              </a:rPr>
              <a:t>NTS</a:t>
            </a:r>
            <a:r>
              <a:rPr lang="en-GB" sz="2400" b="1" i="0" u="none" strike="noStrike" cap="none">
                <a:solidFill>
                  <a:srgbClr val="ACE0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Need</a:t>
            </a:r>
            <a:r>
              <a:rPr lang="en-GB"/>
              <a:t> 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photosynthesis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need water for existence, operation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 plants get water from the ground </a:t>
            </a:r>
            <a:r>
              <a:rPr lang="en-GB"/>
              <a:t>with the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necessary nutrients</a:t>
            </a: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5897" y="510375"/>
            <a:ext cx="3065430" cy="2296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2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CLEANING OF WASTE WATER: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sz="quarter" idx="13"/>
          </p:nvPr>
        </p:nvSpPr>
        <p:spPr>
          <a:xfrm>
            <a:off x="2192169" y="1796716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water we use in households </a:t>
            </a:r>
            <a:r>
              <a:rPr lang="en-GB"/>
              <a:t>goes back</a:t>
            </a: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nature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needs to be cleaned (biologically, mechanically) - treatment plants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Responsible behavior reduces pollution</a:t>
            </a:r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2169" y="3685526"/>
            <a:ext cx="3595229" cy="239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9925" y="3345383"/>
            <a:ext cx="4088195" cy="3066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7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40823" y="149629"/>
            <a:ext cx="11188930" cy="6425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sl-SI" sz="23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KONEC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8600" y="1"/>
            <a:ext cx="12389548" cy="6834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7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559785" y="138508"/>
            <a:ext cx="3748862" cy="1303868"/>
          </a:xfrm>
          <a:prstGeom prst="rect">
            <a:avLst/>
          </a:prstGeom>
          <a:noFill/>
          <a:ln>
            <a:noFill/>
          </a:ln>
          <a:effectLst>
            <a:outerShdw blurRad="149986" dist="250189" dir="8460000" algn="ctr">
              <a:srgbClr val="000000">
                <a:alpha val="27843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2"/>
              </a:buClr>
              <a:buSzPct val="25000"/>
              <a:buFont typeface="Algerian"/>
              <a:buNone/>
            </a:pPr>
            <a:r>
              <a:rPr lang="en-GB" sz="6000" b="0" i="0" u="none" strike="noStrike" cap="none">
                <a:solidFill>
                  <a:schemeClr val="accent2"/>
                </a:solidFill>
                <a:latin typeface="Algerian"/>
                <a:ea typeface="Algerian"/>
                <a:cs typeface="Algerian"/>
                <a:sym typeface="Algerian"/>
              </a:rPr>
              <a:t>POSITION: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sz="quarter" idx="13"/>
          </p:nvPr>
        </p:nvSpPr>
        <p:spPr>
          <a:xfrm flipH="1">
            <a:off x="1724024" y="1584325"/>
            <a:ext cx="4179888" cy="410051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❖"/>
            </a:pPr>
            <a:r>
              <a:rPr lang="en-GB" sz="2800" b="1">
                <a:solidFill>
                  <a:schemeClr val="dk1"/>
                </a:solidFill>
              </a:rPr>
              <a:t>o</a:t>
            </a: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the southern part of the Cerknica Field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❖"/>
            </a:pPr>
            <a:r>
              <a:rPr lang="en-GB" sz="2800" b="1">
                <a:solidFill>
                  <a:schemeClr val="dk1"/>
                </a:solidFill>
              </a:rPr>
              <a:t>to</a:t>
            </a: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southwest of Ljubljana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❖"/>
            </a:pPr>
            <a:r>
              <a:rPr lang="en-GB" sz="2800" b="1">
                <a:solidFill>
                  <a:schemeClr val="dk1"/>
                </a:solidFill>
              </a:rPr>
              <a:t>i</a:t>
            </a: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the Dinaric Karst landscape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Shape 186" descr="Rezultat iskanja slik za cerkniško jezero leg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121" y="3213385"/>
            <a:ext cx="4109548" cy="2683832"/>
          </a:xfrm>
          <a:prstGeom prst="rect">
            <a:avLst/>
          </a:prstGeom>
          <a:noFill/>
          <a:ln>
            <a:noFill/>
          </a:ln>
          <a:effectLst>
            <a:outerShdw blurRad="149986" dist="250189" dir="8460000" algn="ctr">
              <a:srgbClr val="000000">
                <a:alpha val="27843"/>
              </a:srgbClr>
            </a:outerShdw>
          </a:effectLst>
        </p:spPr>
      </p:pic>
      <p:sp>
        <p:nvSpPr>
          <p:cNvPr id="187" name="Shape 187"/>
          <p:cNvSpPr/>
          <p:nvPr/>
        </p:nvSpPr>
        <p:spPr>
          <a:xfrm rot="-2027013">
            <a:off x="8638301" y="3788733"/>
            <a:ext cx="304800" cy="12782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5E7C"/>
          </a:solidFill>
          <a:ln>
            <a:noFill/>
          </a:ln>
          <a:effectLst>
            <a:outerShdw blurRad="149986" dist="250189" dir="8460000" algn="ctr">
              <a:srgbClr val="000000">
                <a:alpha val="27843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7439" y="2217058"/>
            <a:ext cx="2254093" cy="1690569"/>
          </a:xfrm>
          <a:prstGeom prst="rect">
            <a:avLst/>
          </a:prstGeom>
          <a:solidFill>
            <a:schemeClr val="dk1"/>
          </a:solidFill>
          <a:ln w="158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90742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399" cy="76549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Algerian"/>
              <a:buNone/>
            </a:pPr>
            <a:r>
              <a:rPr lang="en-GB" sz="4400" b="0" i="0" u="none" strike="noStrike" cap="none">
                <a:solidFill>
                  <a:srgbClr val="168DBA"/>
                </a:solidFill>
                <a:latin typeface="Algerian"/>
                <a:ea typeface="Algerian"/>
                <a:cs typeface="Algerian"/>
                <a:sym typeface="Algerian"/>
              </a:rPr>
              <a:t>       INFLOWS AND OUTFLOWS: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sz="quarter" idx="13"/>
          </p:nvPr>
        </p:nvSpPr>
        <p:spPr>
          <a:xfrm flipH="1">
            <a:off x="411884" y="2210084"/>
            <a:ext cx="5865347" cy="3186375"/>
          </a:xfrm>
          <a:prstGeom prst="rect">
            <a:avLst/>
          </a:prstGeom>
          <a:noFill/>
          <a:ln w="9525" cap="flat" cmpd="sng">
            <a:solidFill>
              <a:srgbClr val="17293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909"/>
              <a:buFont typeface="Noto Sans Symbols"/>
              <a:buChar char="•"/>
            </a:pPr>
            <a:r>
              <a:rPr lang="en-GB" sz="333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 Obrh stream</a:t>
            </a:r>
            <a:r>
              <a:rPr lang="en-GB" sz="3330">
                <a:solidFill>
                  <a:schemeClr val="dk1"/>
                </a:solidFill>
              </a:rPr>
              <a:t> disappears on Loški Field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909"/>
              <a:buFont typeface="Noto Sans Symbols"/>
              <a:buChar char="•"/>
            </a:pPr>
            <a:r>
              <a:rPr lang="en-GB" sz="3330">
                <a:solidFill>
                  <a:schemeClr val="dk1"/>
                </a:solidFill>
              </a:rPr>
              <a:t>i</a:t>
            </a:r>
            <a:r>
              <a:rPr lang="en-GB" sz="333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comes back to surface </a:t>
            </a:r>
            <a:r>
              <a:rPr lang="en-GB" sz="3330">
                <a:solidFill>
                  <a:schemeClr val="dk1"/>
                </a:solidFill>
              </a:rPr>
              <a:t>as</a:t>
            </a:r>
            <a:r>
              <a:rPr lang="en-GB" sz="333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stream Stržen in Cerknica Field</a:t>
            </a:r>
          </a:p>
        </p:txBody>
      </p:sp>
      <p:pic>
        <p:nvPicPr>
          <p:cNvPr id="196" name="Shape 196" descr="Rezultat iskanja slik za cerkniško jezero pritok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828" y="2133147"/>
            <a:ext cx="5178589" cy="3094734"/>
          </a:xfrm>
          <a:prstGeom prst="rect">
            <a:avLst/>
          </a:prstGeom>
          <a:noFill/>
          <a:ln w="9525" cap="flat" cmpd="sng">
            <a:solidFill>
              <a:srgbClr val="0E1A1D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29997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464341" y="4677503"/>
            <a:ext cx="9941416" cy="12808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20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Lake Cerknica, empty lake                                 Lake Cerknica, flood</a:t>
            </a:r>
          </a:p>
        </p:txBody>
      </p:sp>
      <p:pic>
        <p:nvPicPr>
          <p:cNvPr id="202" name="Shape 202" descr="https://upload.wikimedia.org/wikipedia/commons/thumb/9/99/SlikaCerkniskoJezeroSuho.jpg/400px-SlikaCerkniskoJezeroSuho.jpg"/>
          <p:cNvPicPr preferRelativeResize="0">
            <a:picLocks noGrp="1"/>
          </p:cNvPicPr>
          <p:nvPr>
            <p:ph sz="quarter" idx="1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61204" y="2474139"/>
            <a:ext cx="4938259" cy="220336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03" name="Shape 203" descr="https://upload.wikimedia.org/wikipedia/commons/thumb/d/d1/2014_Cerni%C5%A1ko_jezero_Slovenia.jpg/400px-2014_Cerni%C5%A1ko_jezero_Sloven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7804" y="2474139"/>
            <a:ext cx="4807952" cy="220088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361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 descr="Rezultat iskanja slik za cerkniško jezero pozim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7863" y="156518"/>
            <a:ext cx="7259131" cy="539820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sp>
        <p:nvSpPr>
          <p:cNvPr id="209" name="Shape 209"/>
          <p:cNvSpPr txBox="1"/>
          <p:nvPr/>
        </p:nvSpPr>
        <p:spPr>
          <a:xfrm>
            <a:off x="2454269" y="5906528"/>
            <a:ext cx="7323436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Lake Cerknica in winter</a:t>
            </a:r>
          </a:p>
        </p:txBody>
      </p:sp>
    </p:spTree>
    <p:extLst>
      <p:ext uri="{BB962C8B-B14F-4D97-AF65-F5344CB8AC3E}">
        <p14:creationId xmlns:p14="http://schemas.microsoft.com/office/powerpoint/2010/main" val="1514604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992032" y="319310"/>
            <a:ext cx="5497339" cy="12808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80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FAUNA: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sz="quarter" idx="13"/>
          </p:nvPr>
        </p:nvSpPr>
        <p:spPr>
          <a:xfrm>
            <a:off x="2583768" y="1956383"/>
            <a:ext cx="4313863" cy="37776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4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REPTILES</a:t>
            </a:r>
            <a:r>
              <a:rPr lang="en-GB" sz="4400"/>
              <a:t>: </a:t>
            </a:r>
            <a:r>
              <a:rPr lang="en-GB" sz="4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 lizard, slowworm, </a:t>
            </a:r>
            <a:r>
              <a:rPr lang="en-GB" sz="4400"/>
              <a:t>smooth snake, etc.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sz="quarter" idx="14"/>
          </p:nvPr>
        </p:nvSpPr>
        <p:spPr>
          <a:xfrm>
            <a:off x="7190746" y="2126222"/>
            <a:ext cx="4313863" cy="37776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4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AMPHIBIANS: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4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salamander,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4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newt,</a:t>
            </a:r>
            <a:r>
              <a:rPr lang="en-GB" sz="4400"/>
              <a:t> etc.</a:t>
            </a:r>
          </a:p>
        </p:txBody>
      </p:sp>
      <p:pic>
        <p:nvPicPr>
          <p:cNvPr id="217" name="Shape 217" descr="Rezultat iskanja slik za žab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7053" y="4751614"/>
            <a:ext cx="2381250" cy="19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Rezultat iskanja slik za navadni slepe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54" y="5154019"/>
            <a:ext cx="2286000" cy="170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 descr="Rezultat iskanja slik za zelene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087" y="2866446"/>
            <a:ext cx="2237283" cy="148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7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6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INTERESTING FACT: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sz="quarter" idx="13"/>
          </p:nvPr>
        </p:nvSpPr>
        <p:spPr>
          <a:xfrm>
            <a:off x="1683050" y="2018271"/>
            <a:ext cx="8103501" cy="37776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-The formation of internal fields is associated with a large tectonic fault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-Janez Vajkard Valvasor tried, on the basis of Descartes's mechanical </a:t>
            </a:r>
            <a:r>
              <a:rPr lang="en-GB" sz="2800"/>
              <a:t>theory</a:t>
            </a: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to explain the interruption of Cerknica Lake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-Centuries ago Lake Cerknica was considered one of the most famous </a:t>
            </a:r>
            <a:r>
              <a:rPr lang="en-GB" sz="2800"/>
              <a:t>K</a:t>
            </a:r>
            <a:r>
              <a:rPr lang="en-GB" sz="2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arst phenomena in Europe.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Shape 226" descr="Rezultat iskanja slik za smiley interes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6550" y="3048543"/>
            <a:ext cx="2216894" cy="2166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392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6" cy="941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8DBA"/>
              </a:buClr>
              <a:buSzPct val="25000"/>
              <a:buFont typeface="Century Gothic"/>
              <a:buNone/>
            </a:pPr>
            <a:r>
              <a:rPr lang="en-GB"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QUESTIONS: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sz="quarter" idx="13"/>
          </p:nvPr>
        </p:nvSpPr>
        <p:spPr>
          <a:xfrm>
            <a:off x="1152350" y="1565203"/>
            <a:ext cx="7929000" cy="4082700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380"/>
              <a:t>Where is</a:t>
            </a:r>
            <a:r>
              <a:rPr lang="en-GB" sz="238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Lake Cerknica?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38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Dinaric Kars</a:t>
            </a:r>
            <a:r>
              <a:rPr lang="en-GB" sz="2380">
                <a:solidFill>
                  <a:srgbClr val="168DBA"/>
                </a:solidFill>
              </a:rPr>
              <a:t>t</a:t>
            </a:r>
            <a:r>
              <a:rPr lang="en-GB" sz="238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land</a:t>
            </a:r>
            <a:r>
              <a:rPr lang="en-GB" sz="2380">
                <a:solidFill>
                  <a:srgbClr val="168DBA"/>
                </a:solidFill>
              </a:rPr>
              <a:t>scape</a:t>
            </a:r>
            <a:r>
              <a:rPr lang="en-GB" sz="238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2380">
                <a:solidFill>
                  <a:srgbClr val="168DBA"/>
                </a:solidFill>
              </a:rPr>
              <a:t>I</a:t>
            </a:r>
            <a:r>
              <a:rPr lang="en-GB" sz="238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southwestern Slovenia.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380"/>
              <a:t>Is the Cerknica Lake the largest lake in Slovenia?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380">
                <a:solidFill>
                  <a:srgbClr val="168DBA"/>
                </a:solidFill>
              </a:rPr>
              <a:t>Yes, it is.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380"/>
              <a:t>W</a:t>
            </a:r>
            <a:r>
              <a:rPr lang="en-GB" sz="238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GB" sz="2380"/>
              <a:t>ich animal lives there</a:t>
            </a:r>
            <a:r>
              <a:rPr lang="en-GB" sz="238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GB" sz="2380">
                <a:solidFill>
                  <a:srgbClr val="168DBA"/>
                </a:solidFill>
              </a:rPr>
              <a:t>REPTILES (green lizard, slowworm, smooth snake) and AMPHIBIANS (salamander, newt).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38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38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3" name="Shape 233" descr="Rezultat iskanja slik za vprašanj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5700" y="4539714"/>
            <a:ext cx="2426298" cy="2318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366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29</TotalTime>
  <Words>846</Words>
  <Application>Microsoft Office PowerPoint</Application>
  <PresentationFormat>Širokozaslonsko</PresentationFormat>
  <Paragraphs>167</Paragraphs>
  <Slides>29</Slides>
  <Notes>29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9" baseType="lpstr">
      <vt:lpstr>Algerian</vt:lpstr>
      <vt:lpstr>Arial</vt:lpstr>
      <vt:lpstr>Calibri</vt:lpstr>
      <vt:lpstr>Century Gothic</vt:lpstr>
      <vt:lpstr>Noto Sans Symbols</vt:lpstr>
      <vt:lpstr>Questrial</vt:lpstr>
      <vt:lpstr>Tahoma</vt:lpstr>
      <vt:lpstr>Times New Roman</vt:lpstr>
      <vt:lpstr>Tw Cen MT</vt:lpstr>
      <vt:lpstr>Kapljica</vt:lpstr>
      <vt:lpstr>LAKE CERKNICA</vt:lpstr>
      <vt:lpstr>PowerPointova predstavitev</vt:lpstr>
      <vt:lpstr>POSITION:</vt:lpstr>
      <vt:lpstr>       INFLOWS AND OUTFLOWS:</vt:lpstr>
      <vt:lpstr>Lake Cerknica, empty lake                                 Lake Cerknica, flood</vt:lpstr>
      <vt:lpstr>PowerPointova predstavitev</vt:lpstr>
      <vt:lpstr>FAUNA:</vt:lpstr>
      <vt:lpstr>INTERESTING FACT:</vt:lpstr>
      <vt:lpstr>QUESTIONS:</vt:lpstr>
      <vt:lpstr>THANK YOU FOR YOUR ATTENTION!</vt:lpstr>
      <vt:lpstr>HOW TO SAVE WATER:</vt:lpstr>
      <vt:lpstr>HOW TO SAVE WATER:</vt:lpstr>
      <vt:lpstr>HOW TO SAVE WATER:</vt:lpstr>
      <vt:lpstr>HOW TO SAVE WATER:</vt:lpstr>
      <vt:lpstr>HOW TO SAVE WATER:</vt:lpstr>
      <vt:lpstr>HOW TO SAVE WATER:</vt:lpstr>
      <vt:lpstr>HOW TO SAVE WATER:</vt:lpstr>
      <vt:lpstr>HOW TO SAVE WATER:</vt:lpstr>
      <vt:lpstr>WATER</vt:lpstr>
      <vt:lpstr>Polluted water</vt:lpstr>
      <vt:lpstr>What pollutes the water?</vt:lpstr>
      <vt:lpstr>Consequences of polluted water</vt:lpstr>
      <vt:lpstr>WATER</vt:lpstr>
      <vt:lpstr>WHAT IS WATER?</vt:lpstr>
      <vt:lpstr>PowerPointova predstavitev</vt:lpstr>
      <vt:lpstr>IMPORTANCE OF WATER:</vt:lpstr>
      <vt:lpstr>PowerPointova predstavitev</vt:lpstr>
      <vt:lpstr>CLEANING OF WASTE WATER: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CERKNICA</dc:title>
  <dc:creator>Tomaž Bahč</dc:creator>
  <cp:lastModifiedBy>Tomaž Bahč</cp:lastModifiedBy>
  <cp:revision>5</cp:revision>
  <dcterms:created xsi:type="dcterms:W3CDTF">2017-10-12T06:45:05Z</dcterms:created>
  <dcterms:modified xsi:type="dcterms:W3CDTF">2017-10-12T08:06:46Z</dcterms:modified>
</cp:coreProperties>
</file>