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6" r:id="rId8"/>
    <p:sldId id="267" r:id="rId9"/>
    <p:sldId id="269" r:id="rId10"/>
    <p:sldId id="270" r:id="rId11"/>
    <p:sldId id="268" r:id="rId1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29" autoAdjust="0"/>
  </p:normalViewPr>
  <p:slideViewPr>
    <p:cSldViewPr>
      <p:cViewPr>
        <p:scale>
          <a:sx n="73" d="100"/>
          <a:sy n="73" d="100"/>
        </p:scale>
        <p:origin x="-1308" y="-48"/>
      </p:cViewPr>
      <p:guideLst>
        <p:guide orient="horz" pos="2160"/>
        <p:guide pos="2880"/>
      </p:guideLst>
    </p:cSldViewPr>
  </p:slideViewPr>
  <p:outlineViewPr>
    <p:cViewPr>
      <p:scale>
        <a:sx n="33" d="100"/>
        <a:sy n="33" d="100"/>
      </p:scale>
      <p:origin x="36"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pl-PL" smtClean="0"/>
              <a:t>Kliknij, aby edytować styl</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19740FD4-96D3-4522-B865-D3F78164A142}" type="datetimeFigureOut">
              <a:rPr lang="pl-PL" smtClean="0"/>
              <a:pPr/>
              <a:t>07.05.2018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5F1941F-D288-4634-B338-3F596D4387BF}"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19740FD4-96D3-4522-B865-D3F78164A142}" type="datetimeFigureOut">
              <a:rPr lang="pl-PL" smtClean="0"/>
              <a:pPr/>
              <a:t>07.05.2018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5F1941F-D288-4634-B338-3F596D4387BF}"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9740FD4-96D3-4522-B865-D3F78164A142}" type="datetimeFigureOut">
              <a:rPr lang="pl-PL" smtClean="0"/>
              <a:pPr/>
              <a:t>07.05.2018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5F1941F-D288-4634-B338-3F596D4387BF}" type="slidenum">
              <a:rPr lang="pl-PL" smtClean="0"/>
              <a:pPr/>
              <a:t>‹#›</a:t>
            </a:fld>
            <a:endParaRPr lang="pl-PL"/>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pl-PL" smtClean="0"/>
              <a:t>Kliknij, aby edytować styl</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19740FD4-96D3-4522-B865-D3F78164A142}" type="datetimeFigureOut">
              <a:rPr lang="pl-PL" smtClean="0"/>
              <a:pPr/>
              <a:t>07.05.2018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5F1941F-D288-4634-B338-3F596D4387BF}" type="slidenum">
              <a:rPr lang="pl-PL" smtClean="0"/>
              <a:pPr/>
              <a:t>‹#›</a:t>
            </a:fld>
            <a:endParaRPr lang="pl-PL"/>
          </a:p>
        </p:txBody>
      </p:sp>
      <p:sp>
        <p:nvSpPr>
          <p:cNvPr id="7" name="Title 6"/>
          <p:cNvSpPr>
            <a:spLocks noGrp="1"/>
          </p:cNvSpPr>
          <p:nvPr>
            <p:ph type="title"/>
          </p:nvPr>
        </p:nvSpPr>
        <p:spPr/>
        <p:txBody>
          <a:bodyPr/>
          <a:lstStyle/>
          <a:p>
            <a:r>
              <a:rPr lang="pl-PL" smtClean="0"/>
              <a:t>Kliknij, aby edytować styl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19740FD4-96D3-4522-B865-D3F78164A142}" type="datetimeFigureOut">
              <a:rPr lang="pl-PL" smtClean="0"/>
              <a:pPr/>
              <a:t>07.05.2018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5F1941F-D288-4634-B338-3F596D4387BF}"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5" name="Date Placeholder 4"/>
          <p:cNvSpPr>
            <a:spLocks noGrp="1"/>
          </p:cNvSpPr>
          <p:nvPr>
            <p:ph type="dt" sz="half" idx="10"/>
          </p:nvPr>
        </p:nvSpPr>
        <p:spPr/>
        <p:txBody>
          <a:bodyPr/>
          <a:lstStyle/>
          <a:p>
            <a:fld id="{19740FD4-96D3-4522-B865-D3F78164A142}" type="datetimeFigureOut">
              <a:rPr lang="pl-PL" smtClean="0"/>
              <a:pPr/>
              <a:t>07.05.2018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5F1941F-D288-4634-B338-3F596D4387BF}" type="slidenum">
              <a:rPr lang="pl-PL" smtClean="0"/>
              <a:pPr/>
              <a:t>‹#›</a:t>
            </a:fld>
            <a:endParaRPr lang="pl-PL"/>
          </a:p>
        </p:txBody>
      </p:sp>
      <p:sp>
        <p:nvSpPr>
          <p:cNvPr id="9" name="Content Placeholder 8"/>
          <p:cNvSpPr>
            <a:spLocks noGrp="1"/>
          </p:cNvSpPr>
          <p:nvPr>
            <p:ph sz="quarter" idx="13"/>
          </p:nvPr>
        </p:nvSpPr>
        <p:spPr>
          <a:xfrm>
            <a:off x="676655" y="2679192"/>
            <a:ext cx="3822192" cy="34472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19740FD4-96D3-4522-B865-D3F78164A142}" type="datetimeFigureOut">
              <a:rPr lang="pl-PL" smtClean="0"/>
              <a:pPr/>
              <a:t>07.05.2018</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65F1941F-D288-4634-B338-3F596D4387BF}"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Date Placeholder 2"/>
          <p:cNvSpPr>
            <a:spLocks noGrp="1"/>
          </p:cNvSpPr>
          <p:nvPr>
            <p:ph type="dt" sz="half" idx="10"/>
          </p:nvPr>
        </p:nvSpPr>
        <p:spPr/>
        <p:txBody>
          <a:bodyPr/>
          <a:lstStyle/>
          <a:p>
            <a:fld id="{19740FD4-96D3-4522-B865-D3F78164A142}" type="datetimeFigureOut">
              <a:rPr lang="pl-PL" smtClean="0"/>
              <a:pPr/>
              <a:t>07.05.2018</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65F1941F-D288-4634-B338-3F596D4387BF}"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9740FD4-96D3-4522-B865-D3F78164A142}" type="datetimeFigureOut">
              <a:rPr lang="pl-PL" smtClean="0"/>
              <a:pPr/>
              <a:t>07.05.2018</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65F1941F-D288-4634-B338-3F596D4387BF}"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9740FD4-96D3-4522-B865-D3F78164A142}" type="datetimeFigureOut">
              <a:rPr lang="pl-PL" smtClean="0"/>
              <a:pPr/>
              <a:t>07.05.2018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5F1941F-D288-4634-B338-3F596D4387BF}" type="slidenum">
              <a:rPr lang="pl-PL" smtClean="0"/>
              <a:pPr/>
              <a:t>‹#›</a:t>
            </a:fld>
            <a:endParaRPr lang="pl-PL"/>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pl-PL" smtClean="0"/>
              <a:t>Kliknij, aby edytować styl</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pl-PL" smtClean="0"/>
              <a:t>Kliknij, aby edytować styl</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19740FD4-96D3-4522-B865-D3F78164A142}" type="datetimeFigureOut">
              <a:rPr lang="pl-PL" smtClean="0"/>
              <a:pPr/>
              <a:t>07.05.2018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5F1941F-D288-4634-B338-3F596D4387BF}" type="slidenum">
              <a:rPr lang="pl-PL" smtClean="0"/>
              <a:pPr/>
              <a:t>‹#›</a:t>
            </a:fld>
            <a:endParaRPr lang="pl-PL"/>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9740FD4-96D3-4522-B865-D3F78164A142}" type="datetimeFigureOut">
              <a:rPr lang="pl-PL" smtClean="0"/>
              <a:pPr/>
              <a:t>07.05.2018</a:t>
            </a:fld>
            <a:endParaRPr lang="pl-PL"/>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pl-PL"/>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5F1941F-D288-4634-B338-3F596D4387BF}" type="slidenum">
              <a:rPr lang="pl-PL" smtClean="0"/>
              <a:pPr/>
              <a:t>‹#›</a:t>
            </a:fld>
            <a:endParaRPr lang="pl-PL"/>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Hubei" TargetMode="External"/><Relationship Id="rId7" Type="http://schemas.openxmlformats.org/officeDocument/2006/relationships/image" Target="../media/image9.png"/><Relationship Id="rId2" Type="http://schemas.openxmlformats.org/officeDocument/2006/relationships/hyperlink" Target="https://en.wikipedia.org/wiki/Three_Gorges_Dam" TargetMode="Externa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hyperlink" Target="https://www.power-technology.com/projects/itaipu-hydroelectric/"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39552" y="0"/>
            <a:ext cx="7918648" cy="1268760"/>
          </a:xfrm>
        </p:spPr>
        <p:txBody>
          <a:bodyPr/>
          <a:lstStyle/>
          <a:p>
            <a:r>
              <a:rPr lang="en-US" b="1" dirty="0" smtClean="0"/>
              <a:t>Hydroelectric power plant:</a:t>
            </a:r>
            <a:endParaRPr lang="pl-PL" b="1" dirty="0">
              <a:effectLst>
                <a:outerShdw blurRad="38100" dist="38100" dir="2700000" algn="tl">
                  <a:srgbClr val="000000">
                    <a:alpha val="43137"/>
                  </a:srgbClr>
                </a:outerShdw>
              </a:effectLst>
            </a:endParaRPr>
          </a:p>
        </p:txBody>
      </p:sp>
      <p:sp>
        <p:nvSpPr>
          <p:cNvPr id="3" name="Podtytuł 2"/>
          <p:cNvSpPr>
            <a:spLocks noGrp="1"/>
          </p:cNvSpPr>
          <p:nvPr>
            <p:ph type="subTitle" idx="1"/>
          </p:nvPr>
        </p:nvSpPr>
        <p:spPr>
          <a:xfrm>
            <a:off x="1371600" y="1340768"/>
            <a:ext cx="6400800" cy="4824535"/>
          </a:xfrm>
        </p:spPr>
        <p:txBody>
          <a:bodyPr>
            <a:normAutofit/>
          </a:bodyPr>
          <a:lstStyle/>
          <a:p>
            <a:r>
              <a:rPr lang="en-US" dirty="0" smtClean="0"/>
              <a:t> Hydroelectricity is produced by harnessing the gravitational force of flowing water. Compared to fossil fuel-powered energy plants, hydroelectric power plants emit lesser amounts of greenhouse gases.</a:t>
            </a:r>
            <a:endParaRPr lang="pl-PL" dirty="0">
              <a:solidFill>
                <a:schemeClr val="tx2"/>
              </a:solidFill>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7339" y="2780927"/>
            <a:ext cx="4464496" cy="25108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4724251"/>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872067" y="1772816"/>
            <a:ext cx="7408333" cy="4353347"/>
          </a:xfrm>
        </p:spPr>
        <p:txBody>
          <a:bodyPr>
            <a:noAutofit/>
          </a:bodyPr>
          <a:lstStyle/>
          <a:p>
            <a:r>
              <a:rPr lang="en-US" sz="1600" dirty="0" smtClean="0"/>
              <a:t>The environmental consequences of hydropower are related to interventions in nature due to damming of water, changed water flow and the construction of roads and power lines.</a:t>
            </a:r>
          </a:p>
          <a:p>
            <a:r>
              <a:rPr lang="en-US" sz="1600" dirty="0" smtClean="0"/>
              <a:t>Building power plants in general is expensive. Hydroelectric power plants are not an exception to this. On the other hand, these plants do not require a lot of workers and maintenance costs are usually low.</a:t>
            </a:r>
          </a:p>
          <a:p>
            <a:r>
              <a:rPr lang="en-US" sz="1600" dirty="0" smtClean="0"/>
              <a:t>Electricity generation and energy prices are directly related to how much water is available. A drought could potentially affect this.</a:t>
            </a:r>
            <a:endParaRPr lang="pl-PL" sz="1600" dirty="0" smtClean="0"/>
          </a:p>
          <a:p>
            <a:r>
              <a:rPr lang="en-US" sz="1600" dirty="0" smtClean="0"/>
              <a:t>We have already started using up suitable reservoirs for hydroelectric power plants. There are currently about 30 major power plants that are expected to generate more than 2.000 MW under construction</a:t>
            </a:r>
            <a:r>
              <a:rPr lang="en-US" sz="1600" smtClean="0"/>
              <a:t>. </a:t>
            </a:r>
            <a:endParaRPr lang="pl-PL" sz="1600" dirty="0" smtClean="0"/>
          </a:p>
          <a:p>
            <a:endParaRPr lang="en-US" sz="1600" dirty="0" smtClean="0"/>
          </a:p>
          <a:p>
            <a:pPr>
              <a:buNone/>
            </a:pPr>
            <a:endParaRPr lang="pl-PL" sz="1600" dirty="0"/>
          </a:p>
        </p:txBody>
      </p:sp>
      <p:sp>
        <p:nvSpPr>
          <p:cNvPr id="3" name="Tytuł 2"/>
          <p:cNvSpPr>
            <a:spLocks noGrp="1"/>
          </p:cNvSpPr>
          <p:nvPr>
            <p:ph type="title"/>
          </p:nvPr>
        </p:nvSpPr>
        <p:spPr/>
        <p:txBody>
          <a:bodyPr/>
          <a:lstStyle/>
          <a:p>
            <a:r>
              <a:rPr lang="pl-PL" dirty="0" smtClean="0"/>
              <a:t>The disadvantages</a:t>
            </a:r>
            <a:endParaRPr lang="pl-PL" dirty="0"/>
          </a:p>
        </p:txBody>
      </p:sp>
      <p:pic>
        <p:nvPicPr>
          <p:cNvPr id="2051"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9262166">
            <a:off x="179512" y="572246"/>
            <a:ext cx="1192670" cy="1217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741113">
            <a:off x="7429506" y="292744"/>
            <a:ext cx="1855878" cy="1855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810672"/>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marL="0" indent="0">
              <a:buNone/>
            </a:pPr>
            <a:r>
              <a:rPr lang="pl-PL" dirty="0" smtClean="0"/>
              <a:t>The presentation made by</a:t>
            </a:r>
          </a:p>
          <a:p>
            <a:r>
              <a:rPr lang="pl-PL" dirty="0" smtClean="0"/>
              <a:t>Agata Zając 7b</a:t>
            </a:r>
          </a:p>
          <a:p>
            <a:r>
              <a:rPr lang="pl-PL" dirty="0" smtClean="0"/>
              <a:t>Ola </a:t>
            </a:r>
            <a:r>
              <a:rPr lang="pl-PL" dirty="0" err="1" smtClean="0"/>
              <a:t>Kołtońska</a:t>
            </a:r>
            <a:r>
              <a:rPr lang="pl-PL" dirty="0" smtClean="0"/>
              <a:t> 7b</a:t>
            </a:r>
          </a:p>
          <a:p>
            <a:pPr marL="0" indent="0">
              <a:buNone/>
            </a:pPr>
            <a:endParaRPr lang="pl-PL" dirty="0" smtClean="0"/>
          </a:p>
          <a:p>
            <a:endParaRPr lang="pl-PL" dirty="0"/>
          </a:p>
          <a:p>
            <a:endParaRPr lang="pl-PL" dirty="0" smtClean="0"/>
          </a:p>
          <a:p>
            <a:pPr marL="0" indent="0">
              <a:buNone/>
            </a:pPr>
            <a:r>
              <a:rPr lang="pl-PL" dirty="0" smtClean="0"/>
              <a:t>Sources: Wikipedia, Geography student book</a:t>
            </a:r>
            <a:endParaRPr lang="pl-PL" dirty="0"/>
          </a:p>
        </p:txBody>
      </p:sp>
      <p:sp>
        <p:nvSpPr>
          <p:cNvPr id="3" name="Tytuł 2"/>
          <p:cNvSpPr>
            <a:spLocks noGrp="1"/>
          </p:cNvSpPr>
          <p:nvPr>
            <p:ph type="title"/>
          </p:nvPr>
        </p:nvSpPr>
        <p:spPr/>
        <p:txBody>
          <a:bodyPr/>
          <a:lstStyle/>
          <a:p>
            <a:r>
              <a:rPr lang="pl-PL" dirty="0" smtClean="0"/>
              <a:t>The end</a:t>
            </a:r>
            <a:endParaRPr lang="pl-PL" dirty="0"/>
          </a:p>
        </p:txBody>
      </p:sp>
    </p:spTree>
    <p:extLst>
      <p:ext uri="{BB962C8B-B14F-4D97-AF65-F5344CB8AC3E}">
        <p14:creationId xmlns:p14="http://schemas.microsoft.com/office/powerpoint/2010/main" val="3647832519"/>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r>
              <a:rPr lang="pl-PL" dirty="0" smtClean="0"/>
              <a:t>Pumped- storage power plant</a:t>
            </a:r>
          </a:p>
          <a:p>
            <a:r>
              <a:rPr lang="pl-PL" dirty="0" smtClean="0"/>
              <a:t>Run- of-the-river hydro power station</a:t>
            </a:r>
          </a:p>
          <a:p>
            <a:r>
              <a:rPr lang="pl-PL" dirty="0" smtClean="0"/>
              <a:t>Tidal power station</a:t>
            </a:r>
          </a:p>
          <a:p>
            <a:r>
              <a:rPr lang="pl-PL" dirty="0" smtClean="0"/>
              <a:t>Impoundment</a:t>
            </a:r>
          </a:p>
          <a:p>
            <a:r>
              <a:rPr lang="pl-PL" dirty="0" smtClean="0"/>
              <a:t>Small hydroelectric power plants</a:t>
            </a:r>
            <a:endParaRPr lang="pl-PL" dirty="0"/>
          </a:p>
        </p:txBody>
      </p:sp>
      <p:sp>
        <p:nvSpPr>
          <p:cNvPr id="3" name="Tytuł 2"/>
          <p:cNvSpPr>
            <a:spLocks noGrp="1"/>
          </p:cNvSpPr>
          <p:nvPr>
            <p:ph type="title"/>
          </p:nvPr>
        </p:nvSpPr>
        <p:spPr/>
        <p:txBody>
          <a:bodyPr>
            <a:normAutofit fontScale="90000"/>
          </a:bodyPr>
          <a:lstStyle/>
          <a:p>
            <a:r>
              <a:rPr lang="pl-PL" b="1" dirty="0" smtClean="0">
                <a:effectLst>
                  <a:outerShdw blurRad="38100" dist="38100" dir="2700000" algn="tl">
                    <a:srgbClr val="000000">
                      <a:alpha val="43137"/>
                    </a:srgbClr>
                  </a:outerShdw>
                </a:effectLst>
              </a:rPr>
              <a:t>Types of h</a:t>
            </a:r>
            <a:r>
              <a:rPr lang="en-US" b="1" dirty="0" err="1" smtClean="0"/>
              <a:t>ydroelectric</a:t>
            </a:r>
            <a:r>
              <a:rPr lang="en-US" b="1" dirty="0" smtClean="0"/>
              <a:t> power plant</a:t>
            </a:r>
            <a:r>
              <a:rPr lang="pl-PL" b="1" dirty="0" smtClean="0"/>
              <a:t>s</a:t>
            </a:r>
            <a:endParaRPr lang="pl-PL"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4453442"/>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683568" y="1412776"/>
            <a:ext cx="8208912" cy="504056"/>
          </a:xfrm>
        </p:spPr>
        <p:txBody>
          <a:bodyPr>
            <a:normAutofit/>
          </a:bodyPr>
          <a:lstStyle/>
          <a:p>
            <a:pPr marL="0" indent="0">
              <a:buNone/>
            </a:pPr>
            <a:endParaRPr lang="pl-PL" dirty="0"/>
          </a:p>
        </p:txBody>
      </p:sp>
      <p:sp>
        <p:nvSpPr>
          <p:cNvPr id="3" name="Tytuł 2"/>
          <p:cNvSpPr>
            <a:spLocks noGrp="1"/>
          </p:cNvSpPr>
          <p:nvPr>
            <p:ph type="title"/>
          </p:nvPr>
        </p:nvSpPr>
        <p:spPr/>
        <p:txBody>
          <a:bodyPr>
            <a:normAutofit fontScale="90000"/>
          </a:bodyPr>
          <a:lstStyle/>
          <a:p>
            <a:r>
              <a:rPr lang="pl-PL" dirty="0" smtClean="0"/>
              <a:t>Pumped- storage power plant</a:t>
            </a:r>
            <a:br>
              <a:rPr lang="pl-PL" dirty="0" smtClean="0"/>
            </a:br>
            <a:endParaRPr lang="pl-PL" b="1"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412776"/>
            <a:ext cx="6624736" cy="49354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320984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fontScale="90000"/>
          </a:bodyPr>
          <a:lstStyle/>
          <a:p>
            <a:r>
              <a:rPr lang="pl-PL" dirty="0" smtClean="0"/>
              <a:t>Run- of-the-river hydro power station</a:t>
            </a:r>
            <a:br>
              <a:rPr lang="pl-PL" dirty="0" smtClean="0"/>
            </a:br>
            <a:endParaRPr lang="pl-PL" b="1" dirty="0">
              <a:effectLst>
                <a:outerShdw blurRad="38100" dist="38100" dir="2700000" algn="tl">
                  <a:srgbClr val="000000">
                    <a:alpha val="43137"/>
                  </a:srgbClr>
                </a:outerShdw>
              </a:effectLst>
            </a:endParaRPr>
          </a:p>
        </p:txBody>
      </p:sp>
      <p:pic>
        <p:nvPicPr>
          <p:cNvPr id="3074" name="Picture 2" descr="Znalezione obrazy dla zapytania elektrownia przepÅywow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420888"/>
            <a:ext cx="6984776" cy="34563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Symbol zastępczy zawartości 3"/>
          <p:cNvSpPr>
            <a:spLocks noGrp="1"/>
          </p:cNvSpPr>
          <p:nvPr>
            <p:ph idx="1"/>
          </p:nvPr>
        </p:nvSpPr>
        <p:spPr>
          <a:xfrm>
            <a:off x="872067" y="3573015"/>
            <a:ext cx="45719" cy="45719"/>
          </a:xfrm>
        </p:spPr>
        <p:txBody>
          <a:bodyPr>
            <a:normAutofit fontScale="25000" lnSpcReduction="20000"/>
          </a:bodyPr>
          <a:lstStyle/>
          <a:p>
            <a:endParaRPr lang="pl-PL" dirty="0"/>
          </a:p>
        </p:txBody>
      </p:sp>
    </p:spTree>
    <p:extLst>
      <p:ext uri="{BB962C8B-B14F-4D97-AF65-F5344CB8AC3E}">
        <p14:creationId xmlns:p14="http://schemas.microsoft.com/office/powerpoint/2010/main" val="2795415620"/>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1115616" y="1268760"/>
            <a:ext cx="7048293" cy="144016"/>
          </a:xfrm>
        </p:spPr>
        <p:txBody>
          <a:bodyPr>
            <a:normAutofit fontScale="25000" lnSpcReduction="20000"/>
          </a:bodyPr>
          <a:lstStyle/>
          <a:p>
            <a:pPr marL="0" indent="0">
              <a:buNone/>
            </a:pPr>
            <a:r>
              <a:rPr lang="pl-PL" dirty="0" smtClean="0"/>
              <a:t> </a:t>
            </a:r>
            <a:endParaRPr lang="pl-PL" dirty="0"/>
          </a:p>
        </p:txBody>
      </p:sp>
      <p:sp>
        <p:nvSpPr>
          <p:cNvPr id="3" name="Tytuł 2"/>
          <p:cNvSpPr>
            <a:spLocks noGrp="1"/>
          </p:cNvSpPr>
          <p:nvPr>
            <p:ph type="title"/>
          </p:nvPr>
        </p:nvSpPr>
        <p:spPr/>
        <p:txBody>
          <a:bodyPr/>
          <a:lstStyle/>
          <a:p>
            <a:r>
              <a:rPr lang="pl-PL" dirty="0" smtClean="0"/>
              <a:t>Impoundment</a:t>
            </a:r>
          </a:p>
        </p:txBody>
      </p:sp>
      <p:pic>
        <p:nvPicPr>
          <p:cNvPr id="5122" name="Picture 2" descr="Znalezione obrazy dla zapytania zap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289" y="2132856"/>
            <a:ext cx="8308167" cy="45887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177268230"/>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872067" y="1412777"/>
            <a:ext cx="7408333" cy="72007"/>
          </a:xfrm>
        </p:spPr>
        <p:txBody>
          <a:bodyPr>
            <a:normAutofit fontScale="25000" lnSpcReduction="20000"/>
          </a:bodyPr>
          <a:lstStyle/>
          <a:p>
            <a:pPr marL="0" indent="0">
              <a:buNone/>
            </a:pPr>
            <a:r>
              <a:rPr lang="pl-PL" dirty="0" smtClean="0"/>
              <a:t> </a:t>
            </a:r>
            <a:endParaRPr lang="pl-PL" dirty="0"/>
          </a:p>
        </p:txBody>
      </p:sp>
      <p:sp>
        <p:nvSpPr>
          <p:cNvPr id="3" name="Tytuł 2"/>
          <p:cNvSpPr>
            <a:spLocks noGrp="1"/>
          </p:cNvSpPr>
          <p:nvPr>
            <p:ph type="title"/>
          </p:nvPr>
        </p:nvSpPr>
        <p:spPr/>
        <p:txBody>
          <a:bodyPr>
            <a:normAutofit fontScale="90000"/>
          </a:bodyPr>
          <a:lstStyle/>
          <a:p>
            <a:pPr algn="l"/>
            <a:r>
              <a:rPr lang="pl-PL" dirty="0"/>
              <a:t> </a:t>
            </a:r>
            <a:r>
              <a:rPr lang="pl-PL" dirty="0" smtClean="0"/>
              <a:t>      Small hydroelectric power plants</a:t>
            </a:r>
            <a:endParaRPr lang="pl-PL" b="1" dirty="0">
              <a:effectLst>
                <a:outerShdw blurRad="38100" dist="38100" dir="2700000" algn="tl">
                  <a:srgbClr val="000000">
                    <a:alpha val="43137"/>
                  </a:srgbClr>
                </a:outerShdw>
              </a:effectLst>
            </a:endParaRPr>
          </a:p>
        </p:txBody>
      </p:sp>
      <p:pic>
        <p:nvPicPr>
          <p:cNvPr id="6146" name="Picture 2" descr="Znalezione obrazy dla zapytania male elektrownie wod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210" y="2060848"/>
            <a:ext cx="8517254" cy="4608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91095623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899592" y="1556793"/>
            <a:ext cx="7380808" cy="4383590"/>
          </a:xfrm>
        </p:spPr>
        <p:txBody>
          <a:bodyPr>
            <a:normAutofit fontScale="92500" lnSpcReduction="20000"/>
          </a:bodyPr>
          <a:lstStyle/>
          <a:p>
            <a:r>
              <a:rPr lang="en-US" sz="2000" dirty="0" smtClean="0">
                <a:solidFill>
                  <a:schemeClr val="tx2">
                    <a:lumMod val="75000"/>
                  </a:schemeClr>
                </a:solidFill>
              </a:rPr>
              <a:t>The </a:t>
            </a:r>
            <a:r>
              <a:rPr lang="en-US" sz="2000" dirty="0" smtClean="0">
                <a:solidFill>
                  <a:schemeClr val="tx2">
                    <a:lumMod val="75000"/>
                  </a:schemeClr>
                </a:solidFill>
                <a:hlinkClick r:id="rId2" tooltip="Three Gorges Dam"/>
              </a:rPr>
              <a:t>Three Gorges Dam</a:t>
            </a:r>
            <a:r>
              <a:rPr lang="en-US" sz="2000" dirty="0" smtClean="0">
                <a:solidFill>
                  <a:schemeClr val="tx2">
                    <a:lumMod val="75000"/>
                  </a:schemeClr>
                </a:solidFill>
              </a:rPr>
              <a:t> in </a:t>
            </a:r>
            <a:r>
              <a:rPr lang="en-US" sz="2000" dirty="0" smtClean="0">
                <a:solidFill>
                  <a:schemeClr val="tx2">
                    <a:lumMod val="75000"/>
                  </a:schemeClr>
                </a:solidFill>
                <a:hlinkClick r:id="rId3" tooltip="Hubei"/>
              </a:rPr>
              <a:t>Hubei</a:t>
            </a:r>
            <a:r>
              <a:rPr lang="pl-PL" sz="2000" dirty="0" smtClean="0">
                <a:solidFill>
                  <a:schemeClr val="tx2">
                    <a:lumMod val="75000"/>
                  </a:schemeClr>
                </a:solidFill>
              </a:rPr>
              <a:t>, </a:t>
            </a:r>
            <a:r>
              <a:rPr lang="pl-PL" sz="1900" dirty="0" smtClean="0">
                <a:solidFill>
                  <a:schemeClr val="tx2">
                    <a:lumMod val="75000"/>
                  </a:schemeClr>
                </a:solidFill>
              </a:rPr>
              <a:t>China </a:t>
            </a:r>
            <a:r>
              <a:rPr lang="pl-PL" sz="1900" dirty="0" smtClean="0"/>
              <a:t>– power (20 300 MW)</a:t>
            </a:r>
          </a:p>
          <a:p>
            <a:pPr marL="0" indent="0">
              <a:buNone/>
            </a:pPr>
            <a:endParaRPr lang="pl-PL" dirty="0"/>
          </a:p>
          <a:p>
            <a:endParaRPr lang="pl-PL" dirty="0" smtClean="0"/>
          </a:p>
          <a:p>
            <a:endParaRPr lang="pl-PL" dirty="0" smtClean="0"/>
          </a:p>
          <a:p>
            <a:endParaRPr lang="pl-PL" dirty="0"/>
          </a:p>
          <a:p>
            <a:endParaRPr lang="pl-PL" sz="1900" dirty="0" smtClean="0"/>
          </a:p>
          <a:p>
            <a:endParaRPr lang="pl-PL" sz="1900" dirty="0"/>
          </a:p>
          <a:p>
            <a:r>
              <a:rPr lang="pl-PL" sz="2000" dirty="0" smtClean="0">
                <a:hlinkClick r:id="rId4"/>
              </a:rPr>
              <a:t>Itaipu, Brazil &amp; Paraguay</a:t>
            </a:r>
            <a:r>
              <a:rPr lang="pl-PL" sz="1900" dirty="0" smtClean="0"/>
              <a:t>– power (14 000 MW)</a:t>
            </a:r>
          </a:p>
          <a:p>
            <a:endParaRPr lang="pl-PL" dirty="0" smtClean="0"/>
          </a:p>
          <a:p>
            <a:endParaRPr lang="pl-PL" dirty="0" smtClean="0"/>
          </a:p>
          <a:p>
            <a:endParaRPr lang="pl-PL" dirty="0" smtClean="0"/>
          </a:p>
          <a:p>
            <a:endParaRPr lang="pl-PL" dirty="0" smtClean="0"/>
          </a:p>
          <a:p>
            <a:r>
              <a:rPr lang="pl-PL" sz="2100" dirty="0" smtClean="0"/>
              <a:t>Guri – Venezuela – power (10 200 MW)</a:t>
            </a:r>
            <a:endParaRPr lang="pl-PL" sz="2100" dirty="0"/>
          </a:p>
          <a:p>
            <a:endParaRPr lang="pl-PL" dirty="0" smtClean="0"/>
          </a:p>
          <a:p>
            <a:pPr marL="0" indent="0">
              <a:buNone/>
            </a:pPr>
            <a:endParaRPr lang="pl-PL" dirty="0" smtClean="0"/>
          </a:p>
          <a:p>
            <a:pPr marL="0" indent="0">
              <a:buNone/>
            </a:pPr>
            <a:endParaRPr lang="pl-PL" dirty="0"/>
          </a:p>
          <a:p>
            <a:pPr marL="0" indent="0">
              <a:buNone/>
            </a:pPr>
            <a:endParaRPr lang="pl-PL" dirty="0" smtClean="0"/>
          </a:p>
          <a:p>
            <a:pPr marL="0" indent="0">
              <a:buNone/>
            </a:pPr>
            <a:endParaRPr lang="pl-PL" dirty="0"/>
          </a:p>
          <a:p>
            <a:pPr marL="0" indent="0">
              <a:buNone/>
            </a:pPr>
            <a:endParaRPr lang="pl-PL" dirty="0" smtClean="0"/>
          </a:p>
          <a:p>
            <a:endParaRPr lang="pl-PL" dirty="0"/>
          </a:p>
          <a:p>
            <a:endParaRPr lang="pl-PL" dirty="0" smtClean="0"/>
          </a:p>
          <a:p>
            <a:endParaRPr lang="pl-PL" dirty="0"/>
          </a:p>
        </p:txBody>
      </p:sp>
      <p:sp>
        <p:nvSpPr>
          <p:cNvPr id="3" name="Tytuł 2"/>
          <p:cNvSpPr>
            <a:spLocks noGrp="1"/>
          </p:cNvSpPr>
          <p:nvPr>
            <p:ph type="title"/>
          </p:nvPr>
        </p:nvSpPr>
        <p:spPr/>
        <p:txBody>
          <a:bodyPr>
            <a:normAutofit fontScale="90000"/>
          </a:bodyPr>
          <a:lstStyle/>
          <a:p>
            <a:r>
              <a:rPr lang="pl-PL" b="1" dirty="0" smtClean="0">
                <a:effectLst>
                  <a:outerShdw blurRad="38100" dist="38100" dir="2700000" algn="tl">
                    <a:srgbClr val="000000">
                      <a:alpha val="43137"/>
                    </a:srgbClr>
                  </a:outerShdw>
                </a:effectLst>
              </a:rPr>
              <a:t>The biggest </a:t>
            </a:r>
            <a:r>
              <a:rPr lang="pl-PL" dirty="0" smtClean="0"/>
              <a:t> hydroelectric power plants in the world</a:t>
            </a:r>
            <a:br>
              <a:rPr lang="pl-PL" dirty="0" smtClean="0"/>
            </a:br>
            <a:endParaRPr lang="pl-PL" b="1" dirty="0">
              <a:effectLst>
                <a:outerShdw blurRad="38100" dist="38100" dir="2700000" algn="tl">
                  <a:srgbClr val="000000">
                    <a:alpha val="43137"/>
                  </a:srgbClr>
                </a:outerShdw>
              </a:effectLst>
            </a:endParaRPr>
          </a:p>
        </p:txBody>
      </p:sp>
      <p:pic>
        <p:nvPicPr>
          <p:cNvPr id="819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21569" y="3645024"/>
            <a:ext cx="1986715" cy="14900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34534" y="5229200"/>
            <a:ext cx="1963960" cy="14729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819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30720" y="1844824"/>
            <a:ext cx="2571587" cy="17143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07579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199"/>
                                        </p:tgtEl>
                                        <p:attrNameLst>
                                          <p:attrName>style.visibility</p:attrName>
                                        </p:attrNameLst>
                                      </p:cBhvr>
                                      <p:to>
                                        <p:strVal val="visible"/>
                                      </p:to>
                                    </p:set>
                                    <p:anim calcmode="lin" valueType="num">
                                      <p:cBhvr>
                                        <p:cTn id="7" dur="1000" fill="hold"/>
                                        <p:tgtEl>
                                          <p:spTgt spid="8199"/>
                                        </p:tgtEl>
                                        <p:attrNameLst>
                                          <p:attrName>ppt_w</p:attrName>
                                        </p:attrNameLst>
                                      </p:cBhvr>
                                      <p:tavLst>
                                        <p:tav tm="0">
                                          <p:val>
                                            <p:fltVal val="0"/>
                                          </p:val>
                                        </p:tav>
                                        <p:tav tm="100000">
                                          <p:val>
                                            <p:strVal val="#ppt_w"/>
                                          </p:val>
                                        </p:tav>
                                      </p:tavLst>
                                    </p:anim>
                                    <p:anim calcmode="lin" valueType="num">
                                      <p:cBhvr>
                                        <p:cTn id="8" dur="1000" fill="hold"/>
                                        <p:tgtEl>
                                          <p:spTgt spid="8199"/>
                                        </p:tgtEl>
                                        <p:attrNameLst>
                                          <p:attrName>ppt_h</p:attrName>
                                        </p:attrNameLst>
                                      </p:cBhvr>
                                      <p:tavLst>
                                        <p:tav tm="0">
                                          <p:val>
                                            <p:fltVal val="0"/>
                                          </p:val>
                                        </p:tav>
                                        <p:tav tm="100000">
                                          <p:val>
                                            <p:strVal val="#ppt_h"/>
                                          </p:val>
                                        </p:tav>
                                      </p:tavLst>
                                    </p:anim>
                                    <p:anim calcmode="lin" valueType="num">
                                      <p:cBhvr>
                                        <p:cTn id="9" dur="1000" fill="hold"/>
                                        <p:tgtEl>
                                          <p:spTgt spid="8199"/>
                                        </p:tgtEl>
                                        <p:attrNameLst>
                                          <p:attrName>style.rotation</p:attrName>
                                        </p:attrNameLst>
                                      </p:cBhvr>
                                      <p:tavLst>
                                        <p:tav tm="0">
                                          <p:val>
                                            <p:fltVal val="90"/>
                                          </p:val>
                                        </p:tav>
                                        <p:tav tm="100000">
                                          <p:val>
                                            <p:fltVal val="0"/>
                                          </p:val>
                                        </p:tav>
                                      </p:tavLst>
                                    </p:anim>
                                    <p:animEffect transition="in" filter="fade">
                                      <p:cBhvr>
                                        <p:cTn id="10" dur="1000"/>
                                        <p:tgtEl>
                                          <p:spTgt spid="819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8196"/>
                                        </p:tgtEl>
                                        <p:attrNameLst>
                                          <p:attrName>style.visibility</p:attrName>
                                        </p:attrNameLst>
                                      </p:cBhvr>
                                      <p:to>
                                        <p:strVal val="visible"/>
                                      </p:to>
                                    </p:set>
                                    <p:anim calcmode="lin" valueType="num">
                                      <p:cBhvr>
                                        <p:cTn id="15" dur="1000" fill="hold"/>
                                        <p:tgtEl>
                                          <p:spTgt spid="8196"/>
                                        </p:tgtEl>
                                        <p:attrNameLst>
                                          <p:attrName>ppt_w</p:attrName>
                                        </p:attrNameLst>
                                      </p:cBhvr>
                                      <p:tavLst>
                                        <p:tav tm="0">
                                          <p:val>
                                            <p:fltVal val="0"/>
                                          </p:val>
                                        </p:tav>
                                        <p:tav tm="100000">
                                          <p:val>
                                            <p:strVal val="#ppt_w"/>
                                          </p:val>
                                        </p:tav>
                                      </p:tavLst>
                                    </p:anim>
                                    <p:anim calcmode="lin" valueType="num">
                                      <p:cBhvr>
                                        <p:cTn id="16" dur="1000" fill="hold"/>
                                        <p:tgtEl>
                                          <p:spTgt spid="8196"/>
                                        </p:tgtEl>
                                        <p:attrNameLst>
                                          <p:attrName>ppt_h</p:attrName>
                                        </p:attrNameLst>
                                      </p:cBhvr>
                                      <p:tavLst>
                                        <p:tav tm="0">
                                          <p:val>
                                            <p:fltVal val="0"/>
                                          </p:val>
                                        </p:tav>
                                        <p:tav tm="100000">
                                          <p:val>
                                            <p:strVal val="#ppt_h"/>
                                          </p:val>
                                        </p:tav>
                                      </p:tavLst>
                                    </p:anim>
                                    <p:anim calcmode="lin" valueType="num">
                                      <p:cBhvr>
                                        <p:cTn id="17" dur="1000" fill="hold"/>
                                        <p:tgtEl>
                                          <p:spTgt spid="8196"/>
                                        </p:tgtEl>
                                        <p:attrNameLst>
                                          <p:attrName>style.rotation</p:attrName>
                                        </p:attrNameLst>
                                      </p:cBhvr>
                                      <p:tavLst>
                                        <p:tav tm="0">
                                          <p:val>
                                            <p:fltVal val="90"/>
                                          </p:val>
                                        </p:tav>
                                        <p:tav tm="100000">
                                          <p:val>
                                            <p:fltVal val="0"/>
                                          </p:val>
                                        </p:tav>
                                      </p:tavLst>
                                    </p:anim>
                                    <p:animEffect transition="in" filter="fade">
                                      <p:cBhvr>
                                        <p:cTn id="18" dur="1000"/>
                                        <p:tgtEl>
                                          <p:spTgt spid="819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8197"/>
                                        </p:tgtEl>
                                        <p:attrNameLst>
                                          <p:attrName>style.visibility</p:attrName>
                                        </p:attrNameLst>
                                      </p:cBhvr>
                                      <p:to>
                                        <p:strVal val="visible"/>
                                      </p:to>
                                    </p:set>
                                    <p:anim calcmode="lin" valueType="num">
                                      <p:cBhvr>
                                        <p:cTn id="23" dur="1000" fill="hold"/>
                                        <p:tgtEl>
                                          <p:spTgt spid="8197"/>
                                        </p:tgtEl>
                                        <p:attrNameLst>
                                          <p:attrName>ppt_w</p:attrName>
                                        </p:attrNameLst>
                                      </p:cBhvr>
                                      <p:tavLst>
                                        <p:tav tm="0">
                                          <p:val>
                                            <p:fltVal val="0"/>
                                          </p:val>
                                        </p:tav>
                                        <p:tav tm="100000">
                                          <p:val>
                                            <p:strVal val="#ppt_w"/>
                                          </p:val>
                                        </p:tav>
                                      </p:tavLst>
                                    </p:anim>
                                    <p:anim calcmode="lin" valueType="num">
                                      <p:cBhvr>
                                        <p:cTn id="24" dur="1000" fill="hold"/>
                                        <p:tgtEl>
                                          <p:spTgt spid="8197"/>
                                        </p:tgtEl>
                                        <p:attrNameLst>
                                          <p:attrName>ppt_h</p:attrName>
                                        </p:attrNameLst>
                                      </p:cBhvr>
                                      <p:tavLst>
                                        <p:tav tm="0">
                                          <p:val>
                                            <p:fltVal val="0"/>
                                          </p:val>
                                        </p:tav>
                                        <p:tav tm="100000">
                                          <p:val>
                                            <p:strVal val="#ppt_h"/>
                                          </p:val>
                                        </p:tav>
                                      </p:tavLst>
                                    </p:anim>
                                    <p:anim calcmode="lin" valueType="num">
                                      <p:cBhvr>
                                        <p:cTn id="25" dur="1000" fill="hold"/>
                                        <p:tgtEl>
                                          <p:spTgt spid="8197"/>
                                        </p:tgtEl>
                                        <p:attrNameLst>
                                          <p:attrName>style.rotation</p:attrName>
                                        </p:attrNameLst>
                                      </p:cBhvr>
                                      <p:tavLst>
                                        <p:tav tm="0">
                                          <p:val>
                                            <p:fltVal val="90"/>
                                          </p:val>
                                        </p:tav>
                                        <p:tav tm="100000">
                                          <p:val>
                                            <p:fltVal val="0"/>
                                          </p:val>
                                        </p:tav>
                                      </p:tavLst>
                                    </p:anim>
                                    <p:animEffect transition="in" filter="fade">
                                      <p:cBhvr>
                                        <p:cTn id="26" dur="10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872067" y="1772816"/>
            <a:ext cx="7408333" cy="4896543"/>
          </a:xfrm>
        </p:spPr>
        <p:txBody>
          <a:bodyPr>
            <a:normAutofit/>
          </a:bodyPr>
          <a:lstStyle/>
          <a:p>
            <a:r>
              <a:rPr lang="pl-PL" sz="1800" dirty="0" smtClean="0"/>
              <a:t>Hydroelectric power plant in Włocławek– power (160 MW)</a:t>
            </a:r>
          </a:p>
          <a:p>
            <a:endParaRPr lang="pl-PL" dirty="0" smtClean="0"/>
          </a:p>
          <a:p>
            <a:endParaRPr lang="pl-PL" dirty="0"/>
          </a:p>
          <a:p>
            <a:endParaRPr lang="pl-PL" sz="1800" dirty="0"/>
          </a:p>
          <a:p>
            <a:r>
              <a:rPr lang="pl-PL" sz="1800" dirty="0" smtClean="0"/>
              <a:t>Hydroelectric power plant in Włocławek Porąbcka– power (6,1 MW)</a:t>
            </a:r>
          </a:p>
          <a:p>
            <a:endParaRPr lang="pl-PL" sz="1800" dirty="0" smtClean="0"/>
          </a:p>
          <a:p>
            <a:endParaRPr lang="pl-PL" dirty="0"/>
          </a:p>
          <a:p>
            <a:endParaRPr lang="pl-PL" sz="1800" dirty="0" smtClean="0"/>
          </a:p>
          <a:p>
            <a:endParaRPr lang="pl-PL" sz="1800" dirty="0"/>
          </a:p>
          <a:p>
            <a:r>
              <a:rPr lang="pl-PL" sz="1800" dirty="0" smtClean="0"/>
              <a:t>Hydroelectric power plant in Włocławek Żarnowiec – power (716 MW)</a:t>
            </a:r>
          </a:p>
          <a:p>
            <a:pPr marL="0" indent="0">
              <a:buNone/>
            </a:pPr>
            <a:endParaRPr lang="pl-PL" dirty="0"/>
          </a:p>
        </p:txBody>
      </p:sp>
      <p:sp>
        <p:nvSpPr>
          <p:cNvPr id="3" name="Tytuł 2"/>
          <p:cNvSpPr>
            <a:spLocks noGrp="1"/>
          </p:cNvSpPr>
          <p:nvPr>
            <p:ph type="title"/>
          </p:nvPr>
        </p:nvSpPr>
        <p:spPr/>
        <p:txBody>
          <a:bodyPr>
            <a:normAutofit fontScale="90000"/>
          </a:bodyPr>
          <a:lstStyle/>
          <a:p>
            <a:r>
              <a:rPr lang="pl-PL" b="1" dirty="0" smtClean="0">
                <a:effectLst>
                  <a:outerShdw blurRad="38100" dist="38100" dir="2700000" algn="tl">
                    <a:srgbClr val="000000">
                      <a:alpha val="43137"/>
                    </a:srgbClr>
                  </a:outerShdw>
                </a:effectLst>
              </a:rPr>
              <a:t>The biggest </a:t>
            </a:r>
            <a:r>
              <a:rPr lang="pl-PL" dirty="0" smtClean="0"/>
              <a:t> hydroelectric power plants in Poland</a:t>
            </a:r>
            <a:endParaRPr lang="pl-PL" b="1" dirty="0">
              <a:effectLst>
                <a:outerShdw blurRad="38100" dist="38100" dir="2700000" algn="tl">
                  <a:srgbClr val="000000">
                    <a:alpha val="43137"/>
                  </a:srgbClr>
                </a:outerShdw>
              </a:effectLst>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6578" y="5562632"/>
            <a:ext cx="1760511" cy="1175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3702" y="3731584"/>
            <a:ext cx="1926280" cy="13086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2264" y="2143116"/>
            <a:ext cx="1997354" cy="12698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11002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1000" fill="hold"/>
                                        <p:tgtEl>
                                          <p:spTgt spid="9220"/>
                                        </p:tgtEl>
                                        <p:attrNameLst>
                                          <p:attrName>ppt_w</p:attrName>
                                        </p:attrNameLst>
                                      </p:cBhvr>
                                      <p:tavLst>
                                        <p:tav tm="0">
                                          <p:val>
                                            <p:fltVal val="0"/>
                                          </p:val>
                                        </p:tav>
                                        <p:tav tm="100000">
                                          <p:val>
                                            <p:strVal val="#ppt_w"/>
                                          </p:val>
                                        </p:tav>
                                      </p:tavLst>
                                    </p:anim>
                                    <p:anim calcmode="lin" valueType="num">
                                      <p:cBhvr>
                                        <p:cTn id="8" dur="1000" fill="hold"/>
                                        <p:tgtEl>
                                          <p:spTgt spid="9220"/>
                                        </p:tgtEl>
                                        <p:attrNameLst>
                                          <p:attrName>ppt_h</p:attrName>
                                        </p:attrNameLst>
                                      </p:cBhvr>
                                      <p:tavLst>
                                        <p:tav tm="0">
                                          <p:val>
                                            <p:fltVal val="0"/>
                                          </p:val>
                                        </p:tav>
                                        <p:tav tm="100000">
                                          <p:val>
                                            <p:strVal val="#ppt_h"/>
                                          </p:val>
                                        </p:tav>
                                      </p:tavLst>
                                    </p:anim>
                                    <p:anim calcmode="lin" valueType="num">
                                      <p:cBhvr>
                                        <p:cTn id="9" dur="1000" fill="hold"/>
                                        <p:tgtEl>
                                          <p:spTgt spid="9220"/>
                                        </p:tgtEl>
                                        <p:attrNameLst>
                                          <p:attrName>style.rotation</p:attrName>
                                        </p:attrNameLst>
                                      </p:cBhvr>
                                      <p:tavLst>
                                        <p:tav tm="0">
                                          <p:val>
                                            <p:fltVal val="90"/>
                                          </p:val>
                                        </p:tav>
                                        <p:tav tm="100000">
                                          <p:val>
                                            <p:fltVal val="0"/>
                                          </p:val>
                                        </p:tav>
                                      </p:tavLst>
                                    </p:anim>
                                    <p:animEffect transition="in" filter="fade">
                                      <p:cBhvr>
                                        <p:cTn id="10" dur="1000"/>
                                        <p:tgtEl>
                                          <p:spTgt spid="922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9219"/>
                                        </p:tgtEl>
                                        <p:attrNameLst>
                                          <p:attrName>style.visibility</p:attrName>
                                        </p:attrNameLst>
                                      </p:cBhvr>
                                      <p:to>
                                        <p:strVal val="visible"/>
                                      </p:to>
                                    </p:set>
                                    <p:anim calcmode="lin" valueType="num">
                                      <p:cBhvr>
                                        <p:cTn id="15" dur="1000" fill="hold"/>
                                        <p:tgtEl>
                                          <p:spTgt spid="9219"/>
                                        </p:tgtEl>
                                        <p:attrNameLst>
                                          <p:attrName>ppt_w</p:attrName>
                                        </p:attrNameLst>
                                      </p:cBhvr>
                                      <p:tavLst>
                                        <p:tav tm="0">
                                          <p:val>
                                            <p:fltVal val="0"/>
                                          </p:val>
                                        </p:tav>
                                        <p:tav tm="100000">
                                          <p:val>
                                            <p:strVal val="#ppt_w"/>
                                          </p:val>
                                        </p:tav>
                                      </p:tavLst>
                                    </p:anim>
                                    <p:anim calcmode="lin" valueType="num">
                                      <p:cBhvr>
                                        <p:cTn id="16" dur="1000" fill="hold"/>
                                        <p:tgtEl>
                                          <p:spTgt spid="9219"/>
                                        </p:tgtEl>
                                        <p:attrNameLst>
                                          <p:attrName>ppt_h</p:attrName>
                                        </p:attrNameLst>
                                      </p:cBhvr>
                                      <p:tavLst>
                                        <p:tav tm="0">
                                          <p:val>
                                            <p:fltVal val="0"/>
                                          </p:val>
                                        </p:tav>
                                        <p:tav tm="100000">
                                          <p:val>
                                            <p:strVal val="#ppt_h"/>
                                          </p:val>
                                        </p:tav>
                                      </p:tavLst>
                                    </p:anim>
                                    <p:anim calcmode="lin" valueType="num">
                                      <p:cBhvr>
                                        <p:cTn id="17" dur="1000" fill="hold"/>
                                        <p:tgtEl>
                                          <p:spTgt spid="9219"/>
                                        </p:tgtEl>
                                        <p:attrNameLst>
                                          <p:attrName>style.rotation</p:attrName>
                                        </p:attrNameLst>
                                      </p:cBhvr>
                                      <p:tavLst>
                                        <p:tav tm="0">
                                          <p:val>
                                            <p:fltVal val="90"/>
                                          </p:val>
                                        </p:tav>
                                        <p:tav tm="100000">
                                          <p:val>
                                            <p:fltVal val="0"/>
                                          </p:val>
                                        </p:tav>
                                      </p:tavLst>
                                    </p:anim>
                                    <p:animEffect transition="in" filter="fade">
                                      <p:cBhvr>
                                        <p:cTn id="18" dur="1000"/>
                                        <p:tgtEl>
                                          <p:spTgt spid="921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9218"/>
                                        </p:tgtEl>
                                        <p:attrNameLst>
                                          <p:attrName>style.visibility</p:attrName>
                                        </p:attrNameLst>
                                      </p:cBhvr>
                                      <p:to>
                                        <p:strVal val="visible"/>
                                      </p:to>
                                    </p:set>
                                    <p:anim calcmode="lin" valueType="num">
                                      <p:cBhvr>
                                        <p:cTn id="23" dur="1000" fill="hold"/>
                                        <p:tgtEl>
                                          <p:spTgt spid="9218"/>
                                        </p:tgtEl>
                                        <p:attrNameLst>
                                          <p:attrName>ppt_w</p:attrName>
                                        </p:attrNameLst>
                                      </p:cBhvr>
                                      <p:tavLst>
                                        <p:tav tm="0">
                                          <p:val>
                                            <p:fltVal val="0"/>
                                          </p:val>
                                        </p:tav>
                                        <p:tav tm="100000">
                                          <p:val>
                                            <p:strVal val="#ppt_w"/>
                                          </p:val>
                                        </p:tav>
                                      </p:tavLst>
                                    </p:anim>
                                    <p:anim calcmode="lin" valueType="num">
                                      <p:cBhvr>
                                        <p:cTn id="24" dur="1000" fill="hold"/>
                                        <p:tgtEl>
                                          <p:spTgt spid="9218"/>
                                        </p:tgtEl>
                                        <p:attrNameLst>
                                          <p:attrName>ppt_h</p:attrName>
                                        </p:attrNameLst>
                                      </p:cBhvr>
                                      <p:tavLst>
                                        <p:tav tm="0">
                                          <p:val>
                                            <p:fltVal val="0"/>
                                          </p:val>
                                        </p:tav>
                                        <p:tav tm="100000">
                                          <p:val>
                                            <p:strVal val="#ppt_h"/>
                                          </p:val>
                                        </p:tav>
                                      </p:tavLst>
                                    </p:anim>
                                    <p:anim calcmode="lin" valueType="num">
                                      <p:cBhvr>
                                        <p:cTn id="25" dur="1000" fill="hold"/>
                                        <p:tgtEl>
                                          <p:spTgt spid="9218"/>
                                        </p:tgtEl>
                                        <p:attrNameLst>
                                          <p:attrName>style.rotation</p:attrName>
                                        </p:attrNameLst>
                                      </p:cBhvr>
                                      <p:tavLst>
                                        <p:tav tm="0">
                                          <p:val>
                                            <p:fltVal val="90"/>
                                          </p:val>
                                        </p:tav>
                                        <p:tav tm="100000">
                                          <p:val>
                                            <p:fltVal val="0"/>
                                          </p:val>
                                        </p:tav>
                                      </p:tavLst>
                                    </p:anim>
                                    <p:animEffect transition="in" filter="fade">
                                      <p:cBhvr>
                                        <p:cTn id="26"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872067" y="1988840"/>
            <a:ext cx="7408333" cy="4608511"/>
          </a:xfrm>
        </p:spPr>
        <p:txBody>
          <a:bodyPr>
            <a:noAutofit/>
          </a:bodyPr>
          <a:lstStyle/>
          <a:p>
            <a:r>
              <a:rPr lang="en-US" sz="1600" dirty="0" smtClean="0"/>
              <a:t>Hydroelectric energy is renewable. This means that we cannot use up. However, there’s only a limited number of suitable reservoirs where hydroelectric power plants can be built and even less places where such projects are profitable.</a:t>
            </a:r>
          </a:p>
          <a:p>
            <a:r>
              <a:rPr lang="en-US" sz="1600" dirty="0" smtClean="0"/>
              <a:t> Generating electricity with hydro energy is not polluting itself. The only pollution occurs during the construction of these massive power plants.</a:t>
            </a:r>
          </a:p>
          <a:p>
            <a:r>
              <a:rPr lang="en-US" sz="1600" dirty="0" smtClean="0"/>
              <a:t>Hydroelectricity is very reliable energy. There are very little fluctuations in terms of the electric power that is being by the plants, unless a different output is desired. Countries that have large resources of hydropower use hydroelectricity as a base load energy source. As long as there is water in the magazines electricity can be generated.</a:t>
            </a:r>
          </a:p>
          <a:p>
            <a:r>
              <a:rPr lang="en-US" sz="1600" dirty="0" smtClean="0"/>
              <a:t> Adjusting water flow and output of electricity is easy. At times where power consumption is low, water flow is reduced and the magazine levels are being conserved for times when the power consumption is high.</a:t>
            </a:r>
          </a:p>
          <a:p>
            <a:pPr>
              <a:buNone/>
            </a:pPr>
            <a:endParaRPr lang="pl-PL" sz="1600" dirty="0"/>
          </a:p>
        </p:txBody>
      </p:sp>
      <p:sp>
        <p:nvSpPr>
          <p:cNvPr id="3" name="Tytuł 2"/>
          <p:cNvSpPr>
            <a:spLocks noGrp="1"/>
          </p:cNvSpPr>
          <p:nvPr>
            <p:ph type="title"/>
          </p:nvPr>
        </p:nvSpPr>
        <p:spPr/>
        <p:txBody>
          <a:bodyPr/>
          <a:lstStyle/>
          <a:p>
            <a:r>
              <a:rPr lang="pl-PL" dirty="0" smtClean="0"/>
              <a:t>The advantages</a:t>
            </a:r>
            <a:endParaRPr lang="pl-PL" dirty="0"/>
          </a:p>
        </p:txBody>
      </p:sp>
      <p:pic>
        <p:nvPicPr>
          <p:cNvPr id="102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4792" b="94375" l="8125" r="95417">
                        <a14:foregroundMark x1="43125" y1="4792" x2="21042" y2="14375"/>
                        <a14:foregroundMark x1="12500" y1="37917" x2="8333" y2="70417"/>
                        <a14:foregroundMark x1="10833" y1="72083" x2="30000" y2="88958"/>
                        <a14:foregroundMark x1="43750" y1="94375" x2="57083" y2="91875"/>
                        <a14:foregroundMark x1="86458" y1="73958" x2="95417" y2="40208"/>
                      </a14:backgroundRemoval>
                    </a14:imgEffect>
                  </a14:imgLayer>
                </a14:imgProps>
              </a:ext>
              <a:ext uri="{28A0092B-C50C-407E-A947-70E740481C1C}">
                <a14:useLocalDpi xmlns:a14="http://schemas.microsoft.com/office/drawing/2010/main" val="0"/>
              </a:ext>
            </a:extLst>
          </a:blip>
          <a:srcRect/>
          <a:stretch>
            <a:fillRect/>
          </a:stretch>
        </p:blipFill>
        <p:spPr bwMode="auto">
          <a:xfrm rot="983428">
            <a:off x="7712417" y="746313"/>
            <a:ext cx="1047825" cy="10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255420">
            <a:off x="224268" y="614587"/>
            <a:ext cx="13049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603960"/>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ształt fali">
  <a:themeElements>
    <a:clrScheme name="Kształt fal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Kształt fal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ształt fal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311</TotalTime>
  <Words>194</Words>
  <Application>Microsoft Office PowerPoint</Application>
  <PresentationFormat>On-screen Show (4:3)</PresentationFormat>
  <Paragraphs>64</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Kształt fali</vt:lpstr>
      <vt:lpstr>Hydroelectric power plant:</vt:lpstr>
      <vt:lpstr>Types of hydroelectric power plants</vt:lpstr>
      <vt:lpstr>Pumped- storage power plant </vt:lpstr>
      <vt:lpstr>Run- of-the-river hydro power station </vt:lpstr>
      <vt:lpstr>Impoundment</vt:lpstr>
      <vt:lpstr>       Small hydroelectric power plants</vt:lpstr>
      <vt:lpstr>The biggest  hydroelectric power plants in the world </vt:lpstr>
      <vt:lpstr>The biggest  hydroelectric power plants in Poland</vt:lpstr>
      <vt:lpstr>The advantages</vt:lpstr>
      <vt:lpstr>The disadvantages</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Elektrownie wodne w Polsce</dc:title>
  <dc:creator>Agata</dc:creator>
  <cp:lastModifiedBy>Katarzyna Matraszek</cp:lastModifiedBy>
  <cp:revision>37</cp:revision>
  <dcterms:created xsi:type="dcterms:W3CDTF">2018-04-07T16:48:54Z</dcterms:created>
  <dcterms:modified xsi:type="dcterms:W3CDTF">2018-05-07T13:35:13Z</dcterms:modified>
</cp:coreProperties>
</file>