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25" autoAdjust="0"/>
  </p:normalViewPr>
  <p:slideViewPr>
    <p:cSldViewPr>
      <p:cViewPr varScale="1">
        <p:scale>
          <a:sx n="61" d="100"/>
          <a:sy n="61" d="100"/>
        </p:scale>
        <p:origin x="8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1F93D-97B7-47D4-858D-13E458A0B09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5D1430C3-FED0-4668-9B72-927A747C589F}">
      <dgm:prSet/>
      <dgm:spPr/>
      <dgm:t>
        <a:bodyPr/>
        <a:lstStyle/>
        <a:p>
          <a:pPr rtl="0"/>
          <a:r>
            <a:rPr lang="it-IT" b="1" dirty="0" smtClean="0"/>
            <a:t>MA, COSA MANGIA UN BAMBINO A MERENDA??</a:t>
          </a:r>
          <a:endParaRPr lang="it-IT" dirty="0"/>
        </a:p>
      </dgm:t>
    </dgm:pt>
    <dgm:pt modelId="{D6B0F95D-5F54-427B-9350-F77BFBA2BB90}" type="parTrans" cxnId="{6C0253F3-8AC0-4B96-AE1E-9719C7735F97}">
      <dgm:prSet/>
      <dgm:spPr/>
      <dgm:t>
        <a:bodyPr/>
        <a:lstStyle/>
        <a:p>
          <a:endParaRPr lang="it-IT"/>
        </a:p>
      </dgm:t>
    </dgm:pt>
    <dgm:pt modelId="{8F70654C-A292-4F71-8F00-9805FC0F929C}" type="sibTrans" cxnId="{6C0253F3-8AC0-4B96-AE1E-9719C7735F97}">
      <dgm:prSet/>
      <dgm:spPr/>
      <dgm:t>
        <a:bodyPr/>
        <a:lstStyle/>
        <a:p>
          <a:endParaRPr lang="it-IT"/>
        </a:p>
      </dgm:t>
    </dgm:pt>
    <dgm:pt modelId="{D0C90D92-D5F2-495E-A33F-7E966637EB56}" type="pres">
      <dgm:prSet presAssocID="{0201F93D-97B7-47D4-858D-13E458A0B09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072F224-0DDF-41E3-A605-C198156C5672}" type="pres">
      <dgm:prSet presAssocID="{0201F93D-97B7-47D4-858D-13E458A0B090}" presName="arrow" presStyleLbl="bgShp" presStyleIdx="0" presStyleCnt="1"/>
      <dgm:spPr/>
    </dgm:pt>
    <dgm:pt modelId="{6015AAAB-9EFE-4B7D-8B0E-F393CA8B541D}" type="pres">
      <dgm:prSet presAssocID="{0201F93D-97B7-47D4-858D-13E458A0B090}" presName="linearProcess" presStyleCnt="0"/>
      <dgm:spPr/>
    </dgm:pt>
    <dgm:pt modelId="{3F146666-2B51-4213-93E7-BA3EED02FB9F}" type="pres">
      <dgm:prSet presAssocID="{5D1430C3-FED0-4668-9B72-927A747C589F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C0253F3-8AC0-4B96-AE1E-9719C7735F97}" srcId="{0201F93D-97B7-47D4-858D-13E458A0B090}" destId="{5D1430C3-FED0-4668-9B72-927A747C589F}" srcOrd="0" destOrd="0" parTransId="{D6B0F95D-5F54-427B-9350-F77BFBA2BB90}" sibTransId="{8F70654C-A292-4F71-8F00-9805FC0F929C}"/>
    <dgm:cxn modelId="{F0AB826B-3525-4DAE-B9DA-986185C8383B}" type="presOf" srcId="{5D1430C3-FED0-4668-9B72-927A747C589F}" destId="{3F146666-2B51-4213-93E7-BA3EED02FB9F}" srcOrd="0" destOrd="0" presId="urn:microsoft.com/office/officeart/2005/8/layout/hProcess9"/>
    <dgm:cxn modelId="{CF801DB7-A6E7-4935-AAA5-F82B156BB063}" type="presOf" srcId="{0201F93D-97B7-47D4-858D-13E458A0B090}" destId="{D0C90D92-D5F2-495E-A33F-7E966637EB56}" srcOrd="0" destOrd="0" presId="urn:microsoft.com/office/officeart/2005/8/layout/hProcess9"/>
    <dgm:cxn modelId="{A99669AB-9285-4EB4-8DE7-F51CB3D79778}" type="presParOf" srcId="{D0C90D92-D5F2-495E-A33F-7E966637EB56}" destId="{D072F224-0DDF-41E3-A605-C198156C5672}" srcOrd="0" destOrd="0" presId="urn:microsoft.com/office/officeart/2005/8/layout/hProcess9"/>
    <dgm:cxn modelId="{A938AE57-6A8A-483B-818D-659BC4859187}" type="presParOf" srcId="{D0C90D92-D5F2-495E-A33F-7E966637EB56}" destId="{6015AAAB-9EFE-4B7D-8B0E-F393CA8B541D}" srcOrd="1" destOrd="0" presId="urn:microsoft.com/office/officeart/2005/8/layout/hProcess9"/>
    <dgm:cxn modelId="{9BE34207-34FD-45FE-8FA1-0FE0B0D87887}" type="presParOf" srcId="{6015AAAB-9EFE-4B7D-8B0E-F393CA8B541D}" destId="{3F146666-2B51-4213-93E7-BA3EED02FB9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2F224-0DDF-41E3-A605-C198156C5672}">
      <dsp:nvSpPr>
        <dsp:cNvPr id="0" name=""/>
        <dsp:cNvSpPr/>
      </dsp:nvSpPr>
      <dsp:spPr>
        <a:xfrm>
          <a:off x="369331" y="0"/>
          <a:ext cx="4185761" cy="28007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46666-2B51-4213-93E7-BA3EED02FB9F}">
      <dsp:nvSpPr>
        <dsp:cNvPr id="0" name=""/>
        <dsp:cNvSpPr/>
      </dsp:nvSpPr>
      <dsp:spPr>
        <a:xfrm>
          <a:off x="430887" y="840230"/>
          <a:ext cx="4062650" cy="1120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MA, COSA MANGIA UN BAMBINO A MERENDA??</a:t>
          </a:r>
          <a:endParaRPr lang="it-IT" sz="2800" kern="1200" dirty="0"/>
        </a:p>
      </dsp:txBody>
      <dsp:txXfrm>
        <a:off x="485576" y="894919"/>
        <a:ext cx="3953272" cy="1010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69AB-E43E-4069-B201-F5F6898F8970}" type="datetimeFigureOut">
              <a:rPr lang="it-IT" smtClean="0"/>
              <a:t>15/01/2019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E44D6-EEA1-4F96-83E1-569A1D2DE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67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E44D6-EEA1-4F96-83E1-569A1D2DE12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93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617-B5A2-4215-97C1-2D91EDBB7BEC}" type="datetimeFigureOut">
              <a:rPr lang="it-IT" smtClean="0"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6CCD-C1D2-4C8A-BBD4-D19119A01E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06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617-B5A2-4215-97C1-2D91EDBB7BEC}" type="datetimeFigureOut">
              <a:rPr lang="it-IT" smtClean="0"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6CCD-C1D2-4C8A-BBD4-D19119A01E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17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617-B5A2-4215-97C1-2D91EDBB7BEC}" type="datetimeFigureOut">
              <a:rPr lang="it-IT" smtClean="0"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6CCD-C1D2-4C8A-BBD4-D19119A01E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88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617-B5A2-4215-97C1-2D91EDBB7BEC}" type="datetimeFigureOut">
              <a:rPr lang="it-IT" smtClean="0"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6CCD-C1D2-4C8A-BBD4-D19119A01E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43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617-B5A2-4215-97C1-2D91EDBB7BEC}" type="datetimeFigureOut">
              <a:rPr lang="it-IT" smtClean="0"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6CCD-C1D2-4C8A-BBD4-D19119A01E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85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617-B5A2-4215-97C1-2D91EDBB7BEC}" type="datetimeFigureOut">
              <a:rPr lang="it-IT" smtClean="0"/>
              <a:t>15/01/2019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6CCD-C1D2-4C8A-BBD4-D19119A01E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20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617-B5A2-4215-97C1-2D91EDBB7BEC}" type="datetimeFigureOut">
              <a:rPr lang="it-IT" smtClean="0"/>
              <a:t>15/01/2019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6CCD-C1D2-4C8A-BBD4-D19119A01E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91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617-B5A2-4215-97C1-2D91EDBB7BEC}" type="datetimeFigureOut">
              <a:rPr lang="it-IT" smtClean="0"/>
              <a:t>15/01/2019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6CCD-C1D2-4C8A-BBD4-D19119A01E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815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617-B5A2-4215-97C1-2D91EDBB7BEC}" type="datetimeFigureOut">
              <a:rPr lang="it-IT" smtClean="0"/>
              <a:t>15/01/2019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6CCD-C1D2-4C8A-BBD4-D19119A01E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54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617-B5A2-4215-97C1-2D91EDBB7BEC}" type="datetimeFigureOut">
              <a:rPr lang="it-IT" smtClean="0"/>
              <a:t>15/01/2019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6CCD-C1D2-4C8A-BBD4-D19119A01E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23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92617-B5A2-4215-97C1-2D91EDBB7BEC}" type="datetimeFigureOut">
              <a:rPr lang="it-IT" smtClean="0"/>
              <a:t>15/01/2019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6CCD-C1D2-4C8A-BBD4-D19119A01E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4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2617-B5A2-4215-97C1-2D91EDBB7BEC}" type="datetimeFigureOut">
              <a:rPr lang="it-IT" smtClean="0"/>
              <a:t>15/01/2019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6CCD-C1D2-4C8A-BBD4-D19119A01E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06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47260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2" y="548680"/>
            <a:ext cx="7776864" cy="515166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35696" y="2967335"/>
            <a:ext cx="4725663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MERENDA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NEWS</a:t>
            </a:r>
            <a:endParaRPr lang="it-IT" sz="4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04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55" y="1052736"/>
            <a:ext cx="545960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6" y="260648"/>
            <a:ext cx="21050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04679" y="1052736"/>
            <a:ext cx="1584176" cy="51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r>
              <a:rPr lang="it-IT" sz="1600" dirty="0" smtClean="0"/>
              <a:t>Energy</a:t>
            </a:r>
            <a:br>
              <a:rPr lang="it-IT" sz="1600" dirty="0" smtClean="0"/>
            </a:br>
            <a:r>
              <a:rPr lang="it-IT" sz="1600" dirty="0" smtClean="0"/>
              <a:t> </a:t>
            </a:r>
            <a:endParaRPr lang="it-IT" sz="1600" dirty="0"/>
          </a:p>
          <a:p>
            <a:pPr algn="ctr"/>
            <a:r>
              <a:rPr lang="it-IT" sz="1600" dirty="0" err="1" smtClean="0"/>
              <a:t>Fat</a:t>
            </a: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 smtClean="0"/>
          </a:p>
          <a:p>
            <a:pPr algn="ctr"/>
            <a:r>
              <a:rPr lang="it-IT" sz="1600" dirty="0" err="1" smtClean="0"/>
              <a:t>Carbohydrates</a:t>
            </a:r>
            <a:endParaRPr lang="it-IT" sz="1600" dirty="0" smtClean="0"/>
          </a:p>
          <a:p>
            <a:pPr algn="ctr"/>
            <a:endParaRPr lang="it-IT" sz="1600" dirty="0"/>
          </a:p>
          <a:p>
            <a:pPr algn="ctr"/>
            <a:r>
              <a:rPr lang="it-IT" sz="1600" dirty="0" err="1" smtClean="0"/>
              <a:t>Protein</a:t>
            </a:r>
            <a:endParaRPr lang="it-IT" sz="1600" dirty="0" smtClean="0"/>
          </a:p>
          <a:p>
            <a:pPr algn="ctr"/>
            <a:endParaRPr lang="it-IT" sz="1600" dirty="0" smtClean="0"/>
          </a:p>
          <a:p>
            <a:pPr algn="ctr"/>
            <a:r>
              <a:rPr lang="it-IT" sz="1600" dirty="0" err="1" smtClean="0"/>
              <a:t>salt</a:t>
            </a:r>
            <a:r>
              <a:rPr lang="it-IT" sz="1600" dirty="0" smtClean="0"/>
              <a:t> </a:t>
            </a:r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27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91132"/>
            <a:ext cx="8352929" cy="42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28" y="47251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8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26963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547260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8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Summary</a:t>
            </a:r>
            <a:r>
              <a:rPr lang="it-IT" sz="3600" dirty="0" smtClean="0">
                <a:solidFill>
                  <a:srgbClr val="FF0000"/>
                </a:solidFill>
              </a:rPr>
              <a:t>:</a:t>
            </a:r>
            <a:br>
              <a:rPr lang="it-IT" sz="3600" dirty="0" smtClean="0">
                <a:solidFill>
                  <a:srgbClr val="FF0000"/>
                </a:solidFill>
              </a:rPr>
            </a:br>
            <a:r>
              <a:rPr lang="it-IT" sz="3600" dirty="0" err="1" smtClean="0">
                <a:solidFill>
                  <a:srgbClr val="FF0000"/>
                </a:solidFill>
              </a:rPr>
              <a:t>That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is</a:t>
            </a:r>
            <a:r>
              <a:rPr lang="it-IT" sz="3600" dirty="0" smtClean="0">
                <a:solidFill>
                  <a:srgbClr val="FF0000"/>
                </a:solidFill>
              </a:rPr>
              <a:t>, </a:t>
            </a:r>
            <a:r>
              <a:rPr lang="it-IT" sz="3600" dirty="0" err="1" smtClean="0">
                <a:solidFill>
                  <a:srgbClr val="FF0000"/>
                </a:solidFill>
              </a:rPr>
              <a:t>when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we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dirty="0" err="1" smtClean="0">
                <a:solidFill>
                  <a:srgbClr val="FF0000"/>
                </a:solidFill>
              </a:rPr>
              <a:t>eat</a:t>
            </a:r>
            <a:r>
              <a:rPr lang="it-IT" sz="3600" dirty="0" smtClean="0">
                <a:solidFill>
                  <a:srgbClr val="FF0000"/>
                </a:solidFill>
              </a:rPr>
              <a:t> ready </a:t>
            </a:r>
            <a:r>
              <a:rPr lang="it-IT" sz="3600" dirty="0" err="1" smtClean="0">
                <a:solidFill>
                  <a:srgbClr val="FF0000"/>
                </a:solidFill>
              </a:rPr>
              <a:t>snacks</a:t>
            </a:r>
            <a:r>
              <a:rPr lang="it-IT" sz="3600" dirty="0" smtClean="0">
                <a:solidFill>
                  <a:srgbClr val="FF0000"/>
                </a:solidFill>
              </a:rPr>
              <a:t> for a snack </a:t>
            </a:r>
            <a:endParaRPr lang="it-IT" sz="31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7638"/>
            <a:ext cx="6696744" cy="494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/>
          <p:cNvSpPr/>
          <p:nvPr/>
        </p:nvSpPr>
        <p:spPr>
          <a:xfrm>
            <a:off x="272008" y="308554"/>
            <a:ext cx="37038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4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0000">
            <a:off x="1905202" y="620113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44906" y="441589"/>
            <a:ext cx="2934846" cy="256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15616" y="3123486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rgbClr val="FF0000"/>
                </a:solidFill>
              </a:rPr>
              <a:t>We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suggest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you</a:t>
            </a:r>
            <a:r>
              <a:rPr lang="it-IT" sz="3200" dirty="0" smtClean="0">
                <a:solidFill>
                  <a:srgbClr val="FF0000"/>
                </a:solidFill>
              </a:rPr>
              <a:t>:  </a:t>
            </a:r>
            <a:endParaRPr lang="it-IT" sz="3200" dirty="0" smtClean="0">
              <a:solidFill>
                <a:srgbClr val="FF0000"/>
              </a:solidFill>
            </a:endParaRPr>
          </a:p>
          <a:p>
            <a:r>
              <a:rPr lang="it-IT" sz="3200" b="1" dirty="0" err="1" smtClean="0"/>
              <a:t>Avoid</a:t>
            </a:r>
            <a:r>
              <a:rPr lang="it-IT" sz="3200" dirty="0" smtClean="0">
                <a:solidFill>
                  <a:srgbClr val="FF0000"/>
                </a:solidFill>
              </a:rPr>
              <a:t>: chips</a:t>
            </a:r>
            <a:r>
              <a:rPr lang="it-IT" sz="3200" dirty="0">
                <a:solidFill>
                  <a:srgbClr val="FF0000"/>
                </a:solidFill>
              </a:rPr>
              <a:t>, ready </a:t>
            </a:r>
            <a:r>
              <a:rPr lang="it-IT" sz="3200" dirty="0" err="1" smtClean="0">
                <a:solidFill>
                  <a:srgbClr val="FF0000"/>
                </a:solidFill>
              </a:rPr>
              <a:t>snacks</a:t>
            </a:r>
            <a:r>
              <a:rPr lang="it-IT" sz="3200" dirty="0">
                <a:solidFill>
                  <a:srgbClr val="FF0000"/>
                </a:solidFill>
              </a:rPr>
              <a:t>, </a:t>
            </a:r>
            <a:r>
              <a:rPr lang="it-IT" sz="3200" dirty="0" err="1">
                <a:solidFill>
                  <a:srgbClr val="FF0000"/>
                </a:solidFill>
              </a:rPr>
              <a:t>chewing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gum</a:t>
            </a:r>
            <a:r>
              <a:rPr lang="it-IT" sz="3200" dirty="0" smtClean="0">
                <a:solidFill>
                  <a:srgbClr val="FF0000"/>
                </a:solidFill>
              </a:rPr>
              <a:t>, </a:t>
            </a:r>
            <a:r>
              <a:rPr lang="it-IT" sz="3200" dirty="0" err="1" smtClean="0">
                <a:solidFill>
                  <a:srgbClr val="FF0000"/>
                </a:solidFill>
              </a:rPr>
              <a:t>sparkling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dirty="0" err="1" smtClean="0">
                <a:solidFill>
                  <a:srgbClr val="FF0000"/>
                </a:solidFill>
              </a:rPr>
              <a:t>sodas</a:t>
            </a:r>
            <a:endParaRPr lang="it-IT" sz="3200" dirty="0">
              <a:solidFill>
                <a:srgbClr val="FF0000"/>
              </a:solidFill>
            </a:endParaRPr>
          </a:p>
          <a:p>
            <a:r>
              <a:rPr lang="it-IT" sz="3200" b="1" dirty="0" err="1" smtClean="0"/>
              <a:t>Limit</a:t>
            </a:r>
            <a:r>
              <a:rPr lang="it-IT" sz="3200" dirty="0" err="1">
                <a:solidFill>
                  <a:srgbClr val="FF0000"/>
                </a:solidFill>
              </a:rPr>
              <a:t>:Sandwiches</a:t>
            </a:r>
            <a:r>
              <a:rPr lang="it-IT" sz="3200" dirty="0">
                <a:solidFill>
                  <a:srgbClr val="FF0000"/>
                </a:solidFill>
              </a:rPr>
              <a:t>, pizza </a:t>
            </a:r>
            <a:r>
              <a:rPr lang="it-IT" sz="3200" dirty="0" err="1">
                <a:solidFill>
                  <a:srgbClr val="FF0000"/>
                </a:solidFill>
              </a:rPr>
              <a:t>crackers</a:t>
            </a:r>
            <a:r>
              <a:rPr lang="it-IT" sz="3200" dirty="0">
                <a:solidFill>
                  <a:srgbClr val="FF0000"/>
                </a:solidFill>
              </a:rPr>
              <a:t>, cookies, </a:t>
            </a:r>
            <a:r>
              <a:rPr lang="it-IT" sz="3200" dirty="0" err="1">
                <a:solidFill>
                  <a:srgbClr val="FF0000"/>
                </a:solidFill>
              </a:rPr>
              <a:t>candies</a:t>
            </a:r>
            <a:r>
              <a:rPr lang="it-IT" sz="3200" dirty="0">
                <a:solidFill>
                  <a:srgbClr val="FF0000"/>
                </a:solidFill>
              </a:rPr>
              <a:t>, </a:t>
            </a:r>
            <a:r>
              <a:rPr lang="it-IT" sz="3200" dirty="0" err="1">
                <a:solidFill>
                  <a:srgbClr val="FF0000"/>
                </a:solidFill>
              </a:rPr>
              <a:t>chocolate</a:t>
            </a:r>
            <a:r>
              <a:rPr lang="it-IT" sz="3200" dirty="0">
                <a:solidFill>
                  <a:srgbClr val="FF0000"/>
                </a:solidFill>
              </a:rPr>
              <a:t>, </a:t>
            </a:r>
            <a:r>
              <a:rPr lang="it-IT" sz="3200" dirty="0" err="1">
                <a:solidFill>
                  <a:srgbClr val="FF0000"/>
                </a:solidFill>
              </a:rPr>
              <a:t>fruit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>
                <a:solidFill>
                  <a:srgbClr val="FF0000"/>
                </a:solidFill>
              </a:rPr>
              <a:t>juices</a:t>
            </a:r>
            <a:endParaRPr lang="it-IT" sz="3200" dirty="0" smtClean="0">
              <a:solidFill>
                <a:srgbClr val="FF0000"/>
              </a:solidFill>
            </a:endParaRPr>
          </a:p>
          <a:p>
            <a:r>
              <a:rPr lang="it-IT" sz="3200" b="1" dirty="0" err="1" smtClean="0"/>
              <a:t>Prefer</a:t>
            </a:r>
            <a:r>
              <a:rPr lang="it-IT" sz="3200" dirty="0">
                <a:solidFill>
                  <a:srgbClr val="FF0000"/>
                </a:solidFill>
              </a:rPr>
              <a:t>: </a:t>
            </a:r>
            <a:r>
              <a:rPr lang="it-IT" sz="3200" dirty="0" err="1">
                <a:solidFill>
                  <a:srgbClr val="FF0000"/>
                </a:solidFill>
              </a:rPr>
              <a:t>dried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>
                <a:solidFill>
                  <a:srgbClr val="FF0000"/>
                </a:solidFill>
              </a:rPr>
              <a:t>fruit</a:t>
            </a:r>
            <a:r>
              <a:rPr lang="it-IT" sz="3200" dirty="0">
                <a:solidFill>
                  <a:srgbClr val="FF0000"/>
                </a:solidFill>
              </a:rPr>
              <a:t>, </a:t>
            </a:r>
            <a:r>
              <a:rPr lang="it-IT" sz="3200" dirty="0" err="1">
                <a:solidFill>
                  <a:srgbClr val="FF0000"/>
                </a:solidFill>
              </a:rPr>
              <a:t>vegetables</a:t>
            </a:r>
            <a:r>
              <a:rPr lang="it-IT" sz="3200" dirty="0">
                <a:solidFill>
                  <a:srgbClr val="FF0000"/>
                </a:solidFill>
              </a:rPr>
              <a:t>, yogurt</a:t>
            </a:r>
            <a:endParaRPr lang="it-IT" sz="3200" dirty="0" smtClean="0">
              <a:solidFill>
                <a:srgbClr val="FF0000"/>
              </a:solidFill>
            </a:endParaRPr>
          </a:p>
          <a:p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707904" y="2420888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For a snack</a:t>
            </a:r>
          </a:p>
        </p:txBody>
      </p:sp>
    </p:spTree>
    <p:extLst>
      <p:ext uri="{BB962C8B-B14F-4D97-AF65-F5344CB8AC3E}">
        <p14:creationId xmlns:p14="http://schemas.microsoft.com/office/powerpoint/2010/main" val="2338451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92696"/>
            <a:ext cx="8391276" cy="55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8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0">
            <a:off x="361277" y="549194"/>
            <a:ext cx="2143125" cy="21431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99592" y="393305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550774" y="2994191"/>
            <a:ext cx="4118948" cy="2585323"/>
          </a:xfrm>
          <a:prstGeom prst="rect">
            <a:avLst/>
          </a:prstGeom>
          <a:solidFill>
            <a:schemeClr val="bg1"/>
          </a:solid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Hello,</a:t>
            </a:r>
          </a:p>
          <a:p>
            <a:pPr algn="ctr"/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Today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talk</a:t>
            </a:r>
          </a:p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about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snacks</a:t>
            </a:r>
            <a:endParaRPr lang="it-IT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8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00">
            <a:off x="5643562" y="476672"/>
            <a:ext cx="2143125" cy="21431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87624" y="2492896"/>
            <a:ext cx="5400600" cy="243143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B0F0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Snacks cover 6-7 percent </a:t>
            </a:r>
            <a:r>
              <a:rPr lang="en-US" sz="4000" b="1" dirty="0">
                <a:solidFill>
                  <a:srgbClr val="0070C0"/>
                </a:solidFill>
              </a:rPr>
              <a:t>of the daily </a:t>
            </a:r>
            <a:r>
              <a:rPr lang="en-US" sz="4000" b="1" dirty="0" smtClean="0">
                <a:solidFill>
                  <a:srgbClr val="0070C0"/>
                </a:solidFill>
              </a:rPr>
              <a:t>food </a:t>
            </a:r>
            <a:r>
              <a:rPr lang="en-US" sz="4000" b="1" dirty="0" smtClean="0">
                <a:solidFill>
                  <a:srgbClr val="0070C0"/>
                </a:solidFill>
              </a:rPr>
              <a:t>needs</a:t>
            </a:r>
          </a:p>
          <a:p>
            <a:endParaRPr lang="it-IT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2143125" cy="2143125"/>
          </a:xfrm>
          <a:prstGeom prst="rect">
            <a:avLst/>
          </a:prstGeom>
        </p:spPr>
      </p:pic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424009815"/>
              </p:ext>
            </p:extLst>
          </p:nvPr>
        </p:nvGraphicFramePr>
        <p:xfrm>
          <a:off x="3347864" y="476672"/>
          <a:ext cx="4924425" cy="28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583657" y="3789040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sz="3600" b="1" dirty="0" err="1" smtClean="0">
                <a:solidFill>
                  <a:srgbClr val="0070C0"/>
                </a:solidFill>
              </a:rPr>
              <a:t>What</a:t>
            </a:r>
            <a:r>
              <a:rPr lang="it-IT" sz="3600" b="1" dirty="0" smtClean="0">
                <a:solidFill>
                  <a:srgbClr val="0070C0"/>
                </a:solidFill>
              </a:rPr>
              <a:t> </a:t>
            </a:r>
            <a:r>
              <a:rPr lang="it-IT" sz="3600" b="1" dirty="0" err="1" smtClean="0">
                <a:solidFill>
                  <a:srgbClr val="0070C0"/>
                </a:solidFill>
              </a:rPr>
              <a:t>does</a:t>
            </a:r>
            <a:r>
              <a:rPr lang="it-IT" sz="3600" b="1" dirty="0" smtClean="0">
                <a:solidFill>
                  <a:srgbClr val="0070C0"/>
                </a:solidFill>
              </a:rPr>
              <a:t> a </a:t>
            </a:r>
            <a:r>
              <a:rPr lang="it-IT" sz="3600" b="1" dirty="0" err="1" smtClean="0">
                <a:solidFill>
                  <a:srgbClr val="0070C0"/>
                </a:solidFill>
              </a:rPr>
              <a:t>child</a:t>
            </a:r>
            <a:r>
              <a:rPr lang="it-IT" sz="3600" b="1" dirty="0" smtClean="0">
                <a:solidFill>
                  <a:srgbClr val="0070C0"/>
                </a:solidFill>
              </a:rPr>
              <a:t> </a:t>
            </a:r>
            <a:r>
              <a:rPr lang="it-IT" sz="3600" b="1" dirty="0" err="1" smtClean="0">
                <a:solidFill>
                  <a:srgbClr val="0070C0"/>
                </a:solidFill>
              </a:rPr>
              <a:t>eat</a:t>
            </a:r>
            <a:r>
              <a:rPr lang="it-IT" sz="3600" b="1" dirty="0" smtClean="0">
                <a:solidFill>
                  <a:srgbClr val="0070C0"/>
                </a:solidFill>
              </a:rPr>
              <a:t> for a snack ?</a:t>
            </a:r>
            <a:endParaRPr lang="it-IT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2143125" cy="21431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07904" y="1988840"/>
            <a:ext cx="3312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>
                <a:solidFill>
                  <a:srgbClr val="0070C0"/>
                </a:solidFill>
              </a:rPr>
              <a:t>We</a:t>
            </a:r>
            <a:r>
              <a:rPr lang="it-IT" sz="4000" b="1" dirty="0" smtClean="0">
                <a:solidFill>
                  <a:srgbClr val="0070C0"/>
                </a:solidFill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</a:rPr>
              <a:t>would</a:t>
            </a:r>
            <a:r>
              <a:rPr lang="it-IT" sz="4000" b="1" dirty="0" smtClean="0">
                <a:solidFill>
                  <a:srgbClr val="0070C0"/>
                </a:solidFill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</a:rPr>
              <a:t>like</a:t>
            </a:r>
            <a:r>
              <a:rPr lang="it-IT" sz="4000" b="1" dirty="0" smtClean="0">
                <a:solidFill>
                  <a:srgbClr val="0070C0"/>
                </a:solidFill>
              </a:rPr>
              <a:t> to </a:t>
            </a:r>
            <a:r>
              <a:rPr lang="it-IT" sz="4000" b="1" dirty="0" err="1" smtClean="0">
                <a:solidFill>
                  <a:srgbClr val="0070C0"/>
                </a:solidFill>
              </a:rPr>
              <a:t>know</a:t>
            </a:r>
            <a:r>
              <a:rPr lang="it-IT" sz="4000" b="1" dirty="0" smtClean="0">
                <a:solidFill>
                  <a:srgbClr val="0070C0"/>
                </a:solidFill>
              </a:rPr>
              <a:t> </a:t>
            </a:r>
            <a:r>
              <a:rPr lang="it-IT" sz="4000" b="1" dirty="0" smtClean="0">
                <a:solidFill>
                  <a:srgbClr val="0070C0"/>
                </a:solidFill>
              </a:rPr>
              <a:t>more </a:t>
            </a:r>
            <a:r>
              <a:rPr lang="it-IT" sz="4000" b="1" dirty="0" err="1" smtClean="0">
                <a:solidFill>
                  <a:srgbClr val="0070C0"/>
                </a:solidFill>
              </a:rPr>
              <a:t>about</a:t>
            </a:r>
            <a:r>
              <a:rPr lang="it-IT" sz="4000" b="1" dirty="0" smtClean="0">
                <a:solidFill>
                  <a:srgbClr val="0070C0"/>
                </a:solidFill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</a:rPr>
              <a:t>this</a:t>
            </a:r>
            <a:r>
              <a:rPr lang="it-IT" sz="4000" b="1" dirty="0" smtClean="0">
                <a:solidFill>
                  <a:srgbClr val="0070C0"/>
                </a:solidFill>
              </a:rPr>
              <a:t>, so </a:t>
            </a:r>
            <a:r>
              <a:rPr lang="it-IT" sz="4000" b="1" dirty="0" err="1" smtClean="0">
                <a:solidFill>
                  <a:srgbClr val="0070C0"/>
                </a:solidFill>
              </a:rPr>
              <a:t>we</a:t>
            </a:r>
            <a:r>
              <a:rPr lang="it-IT" sz="4000" b="1" dirty="0" smtClean="0">
                <a:solidFill>
                  <a:srgbClr val="0070C0"/>
                </a:solidFill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</a:rPr>
              <a:t>speak</a:t>
            </a:r>
            <a:r>
              <a:rPr lang="it-IT" sz="4000" b="1" dirty="0" smtClean="0">
                <a:solidFill>
                  <a:srgbClr val="0070C0"/>
                </a:solidFill>
              </a:rPr>
              <a:t> with </a:t>
            </a:r>
            <a:r>
              <a:rPr lang="it-IT" sz="4000" b="1" dirty="0" err="1" smtClean="0">
                <a:solidFill>
                  <a:srgbClr val="0070C0"/>
                </a:solidFill>
              </a:rPr>
              <a:t>our</a:t>
            </a:r>
            <a:r>
              <a:rPr lang="it-IT" sz="4000" b="1" dirty="0" smtClean="0">
                <a:solidFill>
                  <a:srgbClr val="0070C0"/>
                </a:solidFill>
              </a:rPr>
              <a:t> </a:t>
            </a:r>
            <a:r>
              <a:rPr lang="it-IT" sz="4000" b="1" dirty="0" err="1" smtClean="0">
                <a:solidFill>
                  <a:srgbClr val="0070C0"/>
                </a:solidFill>
              </a:rPr>
              <a:t>experts</a:t>
            </a:r>
            <a:endParaRPr lang="it-IT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IMMAGINI BIMBI CHE MANGI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4" y="836712"/>
            <a:ext cx="2066544" cy="2157984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33944"/>
              </p:ext>
            </p:extLst>
          </p:nvPr>
        </p:nvGraphicFramePr>
        <p:xfrm>
          <a:off x="6080599" y="3130072"/>
          <a:ext cx="2205980" cy="2834005"/>
        </p:xfrm>
        <a:graphic>
          <a:graphicData uri="http://schemas.openxmlformats.org/drawingml/2006/table">
            <a:tbl>
              <a:tblPr/>
              <a:tblGrid>
                <a:gridCol w="220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MERENDA IDEALE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Kcal 90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Proteine 1,6 gr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Carboidrati 12.4 gr</a:t>
                      </a:r>
                    </a:p>
                    <a:p>
                      <a:pPr algn="ctr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di cui zuccheri 3.4 gr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Grassi</a:t>
                      </a:r>
                      <a:r>
                        <a:rPr lang="it-IT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b="1" dirty="0">
                          <a:solidFill>
                            <a:schemeClr val="tx1"/>
                          </a:solidFill>
                        </a:rPr>
                        <a:t>totali 3 </a:t>
                      </a:r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gr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>
                          <a:solidFill>
                            <a:schemeClr val="tx1"/>
                          </a:solidFill>
                        </a:rPr>
                        <a:t>Sale 0,14 gr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86100" y="2499410"/>
            <a:ext cx="248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60375" y="5637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MERENDA </a:t>
            </a:r>
            <a:r>
              <a:rPr lang="it-IT" b="1" dirty="0" smtClean="0">
                <a:solidFill>
                  <a:srgbClr val="FF0000"/>
                </a:solidFill>
              </a:rPr>
              <a:t>IDEALE</a:t>
            </a:r>
            <a:r>
              <a:rPr lang="it-IT" b="1" dirty="0">
                <a:solidFill>
                  <a:srgbClr val="FF0000"/>
                </a:solidFill>
              </a:rPr>
              <a:t/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>Ideal snack</a:t>
            </a:r>
            <a:r>
              <a:rPr lang="it-IT" b="1" dirty="0" smtClean="0">
                <a:solidFill>
                  <a:srgbClr val="0070C0"/>
                </a:solidFill>
              </a:rPr>
              <a:t>: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322419" y="2994696"/>
            <a:ext cx="5653129" cy="3510979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Kcal </a:t>
            </a:r>
            <a:r>
              <a:rPr lang="it-IT" b="1" dirty="0" smtClean="0">
                <a:solidFill>
                  <a:srgbClr val="0070C0"/>
                </a:solidFill>
              </a:rPr>
              <a:t>90</a:t>
            </a:r>
          </a:p>
          <a:p>
            <a:r>
              <a:rPr lang="it-IT" b="1" dirty="0" err="1" smtClean="0">
                <a:solidFill>
                  <a:srgbClr val="0070C0"/>
                </a:solidFill>
              </a:rPr>
              <a:t>Carbohydrates</a:t>
            </a:r>
            <a:r>
              <a:rPr lang="it-IT" b="1" dirty="0" smtClean="0">
                <a:solidFill>
                  <a:srgbClr val="0070C0"/>
                </a:solidFill>
              </a:rPr>
              <a:t> 12,4 gr.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smtClean="0">
                <a:solidFill>
                  <a:srgbClr val="0070C0"/>
                </a:solidFill>
              </a:rPr>
              <a:t>of </a:t>
            </a:r>
            <a:r>
              <a:rPr lang="it-IT" b="1" dirty="0" err="1" smtClean="0">
                <a:solidFill>
                  <a:srgbClr val="0070C0"/>
                </a:solidFill>
              </a:rPr>
              <a:t>which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sugars</a:t>
            </a:r>
            <a:r>
              <a:rPr lang="it-IT" b="1" dirty="0" smtClean="0">
                <a:solidFill>
                  <a:srgbClr val="0070C0"/>
                </a:solidFill>
              </a:rPr>
              <a:t> 3,4 gr.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Total </a:t>
            </a:r>
            <a:r>
              <a:rPr lang="it-IT" b="1" dirty="0" err="1" smtClean="0">
                <a:solidFill>
                  <a:srgbClr val="0070C0"/>
                </a:solidFill>
              </a:rPr>
              <a:t>fat</a:t>
            </a:r>
            <a:r>
              <a:rPr lang="it-IT" b="1" dirty="0" smtClean="0">
                <a:solidFill>
                  <a:srgbClr val="0070C0"/>
                </a:solidFill>
              </a:rPr>
              <a:t> 3 gr.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Salt 0,14 gr.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54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/>
            </a:r>
            <a:br>
              <a:rPr lang="it-IT" b="1" dirty="0" smtClean="0">
                <a:solidFill>
                  <a:srgbClr val="00B050"/>
                </a:solidFill>
              </a:rPr>
            </a:br>
            <a:r>
              <a:rPr lang="it-IT" b="1" dirty="0" err="1" smtClean="0">
                <a:solidFill>
                  <a:srgbClr val="0070C0"/>
                </a:solidFill>
              </a:rPr>
              <a:t>We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have</a:t>
            </a:r>
            <a:r>
              <a:rPr lang="it-IT" b="1" dirty="0" smtClean="0">
                <a:solidFill>
                  <a:srgbClr val="0070C0"/>
                </a:solidFill>
              </a:rPr>
              <a:t> a snack</a:t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Yes</a:t>
            </a:r>
            <a:r>
              <a:rPr lang="it-IT" b="1" dirty="0" smtClean="0">
                <a:solidFill>
                  <a:srgbClr val="0070C0"/>
                </a:solidFill>
              </a:rPr>
              <a:t>, </a:t>
            </a:r>
            <a:r>
              <a:rPr lang="it-IT" b="1" dirty="0" err="1" smtClean="0">
                <a:solidFill>
                  <a:srgbClr val="0070C0"/>
                </a:solidFill>
              </a:rPr>
              <a:t>but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which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one</a:t>
            </a:r>
            <a:r>
              <a:rPr lang="it-IT" b="1" dirty="0" smtClean="0">
                <a:solidFill>
                  <a:srgbClr val="0070C0"/>
                </a:solidFill>
              </a:rPr>
              <a:t>?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2276872"/>
            <a:ext cx="482453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5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2160240" cy="25202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4725144"/>
            <a:ext cx="4716524" cy="179559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8680"/>
            <a:ext cx="280831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7"/>
            <a:ext cx="4829175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47664" y="4869160"/>
            <a:ext cx="598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     </a:t>
            </a:r>
            <a:r>
              <a:rPr lang="it-IT" sz="3600" b="1" dirty="0" smtClean="0">
                <a:solidFill>
                  <a:srgbClr val="0070C0"/>
                </a:solidFill>
              </a:rPr>
              <a:t>Read </a:t>
            </a:r>
            <a:r>
              <a:rPr lang="it-IT" sz="3600" b="1" dirty="0" err="1" smtClean="0">
                <a:solidFill>
                  <a:srgbClr val="0070C0"/>
                </a:solidFill>
              </a:rPr>
              <a:t>together</a:t>
            </a:r>
            <a:r>
              <a:rPr lang="it-IT" sz="3600" b="1" dirty="0" smtClean="0">
                <a:solidFill>
                  <a:srgbClr val="0070C0"/>
                </a:solidFill>
              </a:rPr>
              <a:t> the </a:t>
            </a:r>
            <a:r>
              <a:rPr lang="it-IT" sz="3600" b="1" dirty="0" err="1" smtClean="0">
                <a:solidFill>
                  <a:srgbClr val="0070C0"/>
                </a:solidFill>
              </a:rPr>
              <a:t>labels</a:t>
            </a:r>
            <a:r>
              <a:rPr lang="it-IT" sz="3600" b="1" dirty="0" smtClean="0">
                <a:solidFill>
                  <a:srgbClr val="0070C0"/>
                </a:solidFill>
              </a:rPr>
              <a:t>!!</a:t>
            </a:r>
            <a:endParaRPr lang="it-IT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150</Words>
  <Application>Microsoft Office PowerPoint</Application>
  <PresentationFormat>Presentazione su schermo (4:3)</PresentationFormat>
  <Paragraphs>50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MERENDA IDEALE Ideal snack:</vt:lpstr>
      <vt:lpstr> We have a snack Yes, but which one?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Summary: That is, when we eat ready snacks for a snack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Teresa Cristina Bertolino</cp:lastModifiedBy>
  <cp:revision>40</cp:revision>
  <dcterms:created xsi:type="dcterms:W3CDTF">2018-02-22T16:04:04Z</dcterms:created>
  <dcterms:modified xsi:type="dcterms:W3CDTF">2019-01-15T07:59:02Z</dcterms:modified>
</cp:coreProperties>
</file>