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310" r:id="rId3"/>
    <p:sldId id="257" r:id="rId4"/>
    <p:sldId id="284" r:id="rId5"/>
    <p:sldId id="258" r:id="rId6"/>
    <p:sldId id="282" r:id="rId7"/>
    <p:sldId id="283" r:id="rId8"/>
    <p:sldId id="289" r:id="rId9"/>
    <p:sldId id="259" r:id="rId10"/>
    <p:sldId id="290" r:id="rId11"/>
    <p:sldId id="291" r:id="rId12"/>
    <p:sldId id="296" r:id="rId13"/>
    <p:sldId id="295" r:id="rId14"/>
    <p:sldId id="297" r:id="rId15"/>
    <p:sldId id="260" r:id="rId16"/>
    <p:sldId id="298" r:id="rId17"/>
    <p:sldId id="300" r:id="rId18"/>
    <p:sldId id="299" r:id="rId19"/>
    <p:sldId id="261" r:id="rId20"/>
    <p:sldId id="292" r:id="rId21"/>
    <p:sldId id="294" r:id="rId22"/>
    <p:sldId id="293" r:id="rId23"/>
    <p:sldId id="264" r:id="rId24"/>
    <p:sldId id="303" r:id="rId25"/>
    <p:sldId id="301" r:id="rId26"/>
    <p:sldId id="274" r:id="rId27"/>
    <p:sldId id="302" r:id="rId28"/>
    <p:sldId id="277" r:id="rId29"/>
    <p:sldId id="267" r:id="rId30"/>
    <p:sldId id="278" r:id="rId31"/>
    <p:sldId id="281" r:id="rId32"/>
    <p:sldId id="304" r:id="rId33"/>
    <p:sldId id="306" r:id="rId34"/>
    <p:sldId id="305" r:id="rId35"/>
    <p:sldId id="273" r:id="rId36"/>
    <p:sldId id="309" r:id="rId37"/>
    <p:sldId id="266" r:id="rId38"/>
    <p:sldId id="308" r:id="rId39"/>
    <p:sldId id="307" r:id="rId40"/>
    <p:sldId id="311" r:id="rId41"/>
    <p:sldId id="270" r:id="rId42"/>
    <p:sldId id="312" r:id="rId43"/>
    <p:sldId id="313" r:id="rId44"/>
    <p:sldId id="315" r:id="rId45"/>
    <p:sldId id="314" r:id="rId46"/>
    <p:sldId id="263" r:id="rId47"/>
    <p:sldId id="316" r:id="rId48"/>
    <p:sldId id="321" r:id="rId49"/>
    <p:sldId id="262" r:id="rId50"/>
    <p:sldId id="322" r:id="rId51"/>
    <p:sldId id="323" r:id="rId52"/>
    <p:sldId id="287" r:id="rId53"/>
    <p:sldId id="271" r:id="rId54"/>
    <p:sldId id="285" r:id="rId55"/>
    <p:sldId id="286" r:id="rId56"/>
    <p:sldId id="326" r:id="rId57"/>
    <p:sldId id="324" r:id="rId58"/>
    <p:sldId id="325" r:id="rId59"/>
    <p:sldId id="268" r:id="rId60"/>
    <p:sldId id="327" r:id="rId61"/>
    <p:sldId id="269" r:id="rId62"/>
    <p:sldId id="328" r:id="rId63"/>
    <p:sldId id="329" r:id="rId64"/>
    <p:sldId id="275" r:id="rId65"/>
    <p:sldId id="288" r:id="rId66"/>
    <p:sldId id="280" r:id="rId67"/>
    <p:sldId id="265" r:id="rId68"/>
    <p:sldId id="279" r:id="rId69"/>
    <p:sldId id="317" r:id="rId70"/>
    <p:sldId id="318" r:id="rId71"/>
    <p:sldId id="319" r:id="rId72"/>
    <p:sldId id="320" r:id="rId73"/>
    <p:sldId id="330" r:id="rId74"/>
    <p:sldId id="332" r:id="rId75"/>
    <p:sldId id="331" r:id="rId76"/>
    <p:sldId id="272" r:id="rId77"/>
    <p:sldId id="276" r:id="rId7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D4773-E90B-4382-BE54-CDA7C42C94C3}" type="datetimeFigureOut">
              <a:rPr lang="nl-NL" smtClean="0"/>
              <a:t>24-11-2011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E8582-44F9-48BA-85D3-D64736D230E4}" type="slidenum">
              <a:rPr lang="nl-NL" smtClean="0"/>
              <a:t>‹nr.›</a:t>
            </a:fld>
            <a:endParaRPr lang="nl-NL"/>
          </a:p>
        </p:txBody>
      </p:sp>
    </p:spTree>
    <p:extLst>
      <p:ext uri="{BB962C8B-B14F-4D97-AF65-F5344CB8AC3E}">
        <p14:creationId xmlns:p14="http://schemas.microsoft.com/office/powerpoint/2010/main" val="27952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30DE8582-44F9-48BA-85D3-D64736D230E4}" type="slidenum">
              <a:rPr lang="nl-NL" smtClean="0"/>
              <a:t>21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249182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319295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227448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426192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179361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29225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236158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327564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274676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64246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5B47EA6-6C3A-4BD0-BFFF-B0D65E467D4A}" type="datetimeFigureOut">
              <a:rPr lang="nl-NL" smtClean="0"/>
              <a:pPr/>
              <a:t>24-11-2011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003956C-A6CE-4469-8997-961AEC6C3ECD}" type="slidenum">
              <a:rPr lang="nl-NL" smtClean="0"/>
              <a:pPr/>
              <a:t>‹nr.›</a:t>
            </a:fld>
            <a:endParaRPr lang="nl-NL"/>
          </a:p>
        </p:txBody>
      </p:sp>
    </p:spTree>
    <p:extLst>
      <p:ext uri="{BB962C8B-B14F-4D97-AF65-F5344CB8AC3E}">
        <p14:creationId xmlns:p14="http://schemas.microsoft.com/office/powerpoint/2010/main" val="48974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47EA6-6C3A-4BD0-BFFF-B0D65E467D4A}" type="datetimeFigureOut">
              <a:rPr lang="nl-NL" smtClean="0"/>
              <a:pPr/>
              <a:t>24-11-2011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956C-A6CE-4469-8997-961AEC6C3ECD}" type="slidenum">
              <a:rPr lang="nl-NL" smtClean="0"/>
              <a:pPr/>
              <a:t>‹nr.›</a:t>
            </a:fld>
            <a:endParaRPr lang="nl-NL"/>
          </a:p>
        </p:txBody>
      </p:sp>
    </p:spTree>
    <p:extLst>
      <p:ext uri="{BB962C8B-B14F-4D97-AF65-F5344CB8AC3E}">
        <p14:creationId xmlns:p14="http://schemas.microsoft.com/office/powerpoint/2010/main" val="297712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6.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8.xml"/><Relationship Id="rId18" Type="http://schemas.openxmlformats.org/officeDocument/2006/relationships/slide" Target="slide52.xml"/><Relationship Id="rId3" Type="http://schemas.openxmlformats.org/officeDocument/2006/relationships/slide" Target="slide8.xml"/><Relationship Id="rId7" Type="http://schemas.openxmlformats.org/officeDocument/2006/relationships/slide" Target="slide24.xml"/><Relationship Id="rId12" Type="http://schemas.openxmlformats.org/officeDocument/2006/relationships/slide" Target="slide44.xml"/><Relationship Id="rId17" Type="http://schemas.openxmlformats.org/officeDocument/2006/relationships/slide" Target="slide69.xml"/><Relationship Id="rId2" Type="http://schemas.openxmlformats.org/officeDocument/2006/relationships/slide" Target="slide4.xml"/><Relationship Id="rId16" Type="http://schemas.openxmlformats.org/officeDocument/2006/relationships/slide" Target="slide65.xml"/><Relationship Id="rId1" Type="http://schemas.openxmlformats.org/officeDocument/2006/relationships/slideLayout" Target="../slideLayouts/slideLayout4.xml"/><Relationship Id="rId6" Type="http://schemas.openxmlformats.org/officeDocument/2006/relationships/slide" Target="slide20.xml"/><Relationship Id="rId11" Type="http://schemas.openxmlformats.org/officeDocument/2006/relationships/slide" Target="slide40.xml"/><Relationship Id="rId5" Type="http://schemas.openxmlformats.org/officeDocument/2006/relationships/slide" Target="slide16.xml"/><Relationship Id="rId15" Type="http://schemas.openxmlformats.org/officeDocument/2006/relationships/slide" Target="slide60.xml"/><Relationship Id="rId10" Type="http://schemas.openxmlformats.org/officeDocument/2006/relationships/slide" Target="slide36.xml"/><Relationship Id="rId19" Type="http://schemas.openxmlformats.org/officeDocument/2006/relationships/slide" Target="slide73.xml"/><Relationship Id="rId4" Type="http://schemas.openxmlformats.org/officeDocument/2006/relationships/slide" Target="slide12.xml"/><Relationship Id="rId9" Type="http://schemas.openxmlformats.org/officeDocument/2006/relationships/slide" Target="slide32.xml"/><Relationship Id="rId14" Type="http://schemas.openxmlformats.org/officeDocument/2006/relationships/slide" Target="slide5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36.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 Target="slide36.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 Target="slide40.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 Target="slide44.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 Target="slide44.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55.xml"/><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9.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 Target="slide56.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 Target="slide56.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5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1.xml"/><Relationship Id="rId1" Type="http://schemas.openxmlformats.org/officeDocument/2006/relationships/slideLayout" Target="../slideLayouts/slideLayout2.xml"/><Relationship Id="rId4" Type="http://schemas.openxmlformats.org/officeDocument/2006/relationships/slide" Target="slide62.xml"/></Relationships>
</file>

<file path=ppt/slides/_rels/slide6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6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65.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7.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slide" Target="slide65.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69.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70.xml"/><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slide" Target="slide69.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7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slide" Target="slide69.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6.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7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 Target="slide73.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7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 Target="slide77.xml"/><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7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Under the </a:t>
            </a:r>
            <a:r>
              <a:rPr lang="nl-NL" dirty="0" err="1" smtClean="0"/>
              <a:t>same</a:t>
            </a:r>
            <a:r>
              <a:rPr lang="nl-NL" dirty="0" smtClean="0"/>
              <a:t> </a:t>
            </a:r>
            <a:r>
              <a:rPr lang="nl-NL" dirty="0" err="1" smtClean="0"/>
              <a:t>sky</a:t>
            </a:r>
            <a:endParaRPr lang="nl-NL" dirty="0"/>
          </a:p>
        </p:txBody>
      </p:sp>
      <p:sp>
        <p:nvSpPr>
          <p:cNvPr id="3" name="Ondertitel 2"/>
          <p:cNvSpPr>
            <a:spLocks noGrp="1"/>
          </p:cNvSpPr>
          <p:nvPr>
            <p:ph type="subTitle" idx="1"/>
          </p:nvPr>
        </p:nvSpPr>
        <p:spPr/>
        <p:txBody>
          <a:bodyPr/>
          <a:lstStyle/>
          <a:p>
            <a:r>
              <a:rPr lang="en-US" dirty="0" smtClean="0"/>
              <a:t>“Europe in numbers”</a:t>
            </a:r>
          </a:p>
          <a:p>
            <a:r>
              <a:rPr lang="en-US" dirty="0" smtClean="0"/>
              <a:t>Amazing records in the EU</a:t>
            </a:r>
            <a:endParaRPr lang="nl-NL" dirty="0"/>
          </a:p>
        </p:txBody>
      </p:sp>
    </p:spTree>
    <p:extLst>
      <p:ext uri="{BB962C8B-B14F-4D97-AF65-F5344CB8AC3E}">
        <p14:creationId xmlns:p14="http://schemas.microsoft.com/office/powerpoint/2010/main" val="52106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2800" dirty="0" smtClean="0"/>
              <a:t>Luxemburg is a small country, next </a:t>
            </a:r>
            <a:r>
              <a:rPr lang="nl-NL" sz="2800" dirty="0" err="1" smtClean="0"/>
              <a:t>to</a:t>
            </a:r>
            <a:r>
              <a:rPr lang="nl-NL" sz="2800" dirty="0" smtClean="0"/>
              <a:t> Belgium, France </a:t>
            </a:r>
            <a:r>
              <a:rPr lang="nl-NL" sz="2800" dirty="0" err="1" smtClean="0"/>
              <a:t>and</a:t>
            </a:r>
            <a:r>
              <a:rPr lang="nl-NL" sz="2800" dirty="0" smtClean="0"/>
              <a:t> Germany. It has </a:t>
            </a:r>
            <a:r>
              <a:rPr lang="nl-NL" sz="2800" dirty="0" err="1" smtClean="0"/>
              <a:t>almost</a:t>
            </a:r>
            <a:r>
              <a:rPr lang="nl-NL" sz="2800" dirty="0" smtClean="0"/>
              <a:t> 500.000 </a:t>
            </a:r>
            <a:r>
              <a:rPr lang="nl-NL" sz="2800" dirty="0" err="1" smtClean="0"/>
              <a:t>inhabitant</a:t>
            </a:r>
            <a:r>
              <a:rPr lang="nl-NL" sz="2800" dirty="0" smtClean="0"/>
              <a:t>, </a:t>
            </a:r>
            <a:r>
              <a:rPr lang="nl-NL" sz="2800" dirty="0" err="1" smtClean="0"/>
              <a:t>it’s</a:t>
            </a:r>
            <a:r>
              <a:rPr lang="nl-NL" sz="2800" dirty="0" smtClean="0"/>
              <a:t> </a:t>
            </a:r>
            <a:r>
              <a:rPr lang="nl-NL" sz="2800" dirty="0" err="1" smtClean="0"/>
              <a:t>surface</a:t>
            </a:r>
            <a:r>
              <a:rPr lang="nl-NL" sz="2800" dirty="0" smtClean="0"/>
              <a:t> is 2586 km</a:t>
            </a:r>
            <a:r>
              <a:rPr lang="nl-NL" sz="2800" baseline="30000" dirty="0" smtClean="0"/>
              <a:t>2. </a:t>
            </a:r>
            <a:r>
              <a:rPr lang="nl-NL" sz="2800" dirty="0" smtClean="0"/>
              <a:t>The </a:t>
            </a:r>
            <a:r>
              <a:rPr lang="nl-NL" sz="2800" dirty="0" err="1" smtClean="0"/>
              <a:t>capital</a:t>
            </a:r>
            <a:r>
              <a:rPr lang="nl-NL" sz="2800" dirty="0" smtClean="0"/>
              <a:t> is </a:t>
            </a:r>
            <a:r>
              <a:rPr lang="nl-NL" sz="2800" dirty="0" err="1" smtClean="0"/>
              <a:t>called</a:t>
            </a:r>
            <a:r>
              <a:rPr lang="nl-NL" sz="2800" dirty="0" smtClean="0"/>
              <a:t> Luxemburg </a:t>
            </a:r>
            <a:r>
              <a:rPr lang="nl-NL" sz="2800" dirty="0" err="1" smtClean="0"/>
              <a:t>too</a:t>
            </a:r>
            <a:r>
              <a:rPr lang="nl-NL" sz="2800" dirty="0" smtClean="0"/>
              <a:t>. But… </a:t>
            </a:r>
            <a:r>
              <a:rPr lang="nl-NL" sz="2800" dirty="0" err="1" smtClean="0"/>
              <a:t>there</a:t>
            </a:r>
            <a:r>
              <a:rPr lang="nl-NL" sz="2800" dirty="0" smtClean="0"/>
              <a:t> are smaller </a:t>
            </a:r>
            <a:r>
              <a:rPr lang="nl-NL" sz="2800" dirty="0" err="1" smtClean="0"/>
              <a:t>countries</a:t>
            </a:r>
            <a:r>
              <a:rPr lang="nl-NL" sz="2800" dirty="0" smtClean="0"/>
              <a:t> in the EU! </a:t>
            </a:r>
            <a:r>
              <a:rPr lang="nl-NL" sz="2800" dirty="0" err="1" smtClean="0"/>
              <a:t>Try</a:t>
            </a:r>
            <a:r>
              <a:rPr lang="nl-NL" sz="2800" dirty="0" smtClean="0"/>
              <a:t> </a:t>
            </a:r>
            <a:r>
              <a:rPr lang="nl-NL" sz="2800" dirty="0" err="1" smtClean="0"/>
              <a:t>again</a:t>
            </a:r>
            <a:r>
              <a:rPr lang="nl-NL" sz="2800" dirty="0" smtClean="0"/>
              <a:t>.</a:t>
            </a:r>
          </a:p>
          <a:p>
            <a:pPr marL="0" indent="0">
              <a:buNone/>
            </a:pPr>
            <a:endParaRPr lang="nl-NL" sz="2800" baseline="30000" dirty="0"/>
          </a:p>
          <a:p>
            <a:pPr marL="0" indent="0">
              <a:buNone/>
            </a:pPr>
            <a:endParaRPr lang="nl-NL" sz="2800" baseline="30000" dirty="0" smtClean="0"/>
          </a:p>
          <a:p>
            <a:pPr marL="0" indent="0">
              <a:buNone/>
            </a:pPr>
            <a:endParaRPr lang="nl-NL" sz="2800" baseline="30000" dirty="0"/>
          </a:p>
          <a:p>
            <a:pPr marL="0" indent="0">
              <a:buNone/>
            </a:pPr>
            <a:endParaRPr lang="nl-NL" sz="2800" baseline="30000" dirty="0" smtClean="0"/>
          </a:p>
          <a:p>
            <a:pPr marL="0" indent="0">
              <a:buNone/>
            </a:pPr>
            <a:endParaRPr lang="nl-NL" sz="2800" baseline="30000" dirty="0" smtClean="0"/>
          </a:p>
          <a:p>
            <a:pPr marL="0" indent="0">
              <a:buNone/>
            </a:pPr>
            <a:endParaRPr lang="nl-NL" sz="2800" baseline="30000" dirty="0"/>
          </a:p>
          <a:p>
            <a:pPr marL="0" indent="0">
              <a:buNone/>
            </a:pPr>
            <a:endParaRPr lang="nl-NL" sz="2800" baseline="30000" dirty="0" smtClean="0"/>
          </a:p>
          <a:p>
            <a:pPr marL="0" indent="0">
              <a:buNone/>
            </a:pPr>
            <a:endParaRPr lang="nl-NL" sz="2800" baseline="30000" dirty="0"/>
          </a:p>
          <a:p>
            <a:pPr marL="0" indent="0">
              <a:buNone/>
            </a:pPr>
            <a:r>
              <a:rPr lang="nl-NL" sz="2800" baseline="30000" dirty="0" smtClean="0"/>
              <a:t>                                                                                                                                </a:t>
            </a:r>
            <a:r>
              <a:rPr lang="nl-NL" sz="5200" i="1" dirty="0" smtClean="0">
                <a:hlinkClick r:id="rId2" action="ppaction://hlinksldjump"/>
              </a:rPr>
              <a:t>Home</a:t>
            </a:r>
            <a:endParaRPr lang="nl-NL" sz="5200" i="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344902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449026"/>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995936" y="5296876"/>
            <a:ext cx="1872208" cy="369332"/>
          </a:xfrm>
          <a:prstGeom prst="rect">
            <a:avLst/>
          </a:prstGeom>
          <a:noFill/>
        </p:spPr>
        <p:txBody>
          <a:bodyPr wrap="square" rtlCol="0">
            <a:spAutoFit/>
          </a:bodyPr>
          <a:lstStyle/>
          <a:p>
            <a:r>
              <a:rPr lang="nl-NL" dirty="0" err="1" smtClean="0"/>
              <a:t>Capital</a:t>
            </a:r>
            <a:endParaRPr lang="nl-NL" dirty="0"/>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3449026"/>
            <a:ext cx="1981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3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sz="2800" dirty="0" smtClean="0"/>
              <a:t>Belgium borders </a:t>
            </a:r>
            <a:r>
              <a:rPr lang="nl-NL" sz="2800" dirty="0" err="1" smtClean="0"/>
              <a:t>to</a:t>
            </a:r>
            <a:r>
              <a:rPr lang="nl-NL" sz="2800" dirty="0" smtClean="0"/>
              <a:t> The Netherlands, Germany, Luxemburg </a:t>
            </a:r>
            <a:r>
              <a:rPr lang="nl-NL" sz="2800" dirty="0" err="1" smtClean="0"/>
              <a:t>and</a:t>
            </a:r>
            <a:r>
              <a:rPr lang="nl-NL" sz="2800" dirty="0" smtClean="0"/>
              <a:t> the North </a:t>
            </a:r>
            <a:r>
              <a:rPr lang="nl-NL" sz="2800" dirty="0" err="1" smtClean="0"/>
              <a:t>sea</a:t>
            </a:r>
            <a:r>
              <a:rPr lang="nl-NL" sz="2800" dirty="0" smtClean="0"/>
              <a:t>. The </a:t>
            </a:r>
            <a:r>
              <a:rPr lang="nl-NL" sz="2800" dirty="0" err="1" smtClean="0"/>
              <a:t>capital</a:t>
            </a:r>
            <a:r>
              <a:rPr lang="nl-NL" sz="2800" dirty="0" smtClean="0"/>
              <a:t> Brussels is the </a:t>
            </a:r>
            <a:r>
              <a:rPr lang="nl-NL" sz="2800" dirty="0" err="1" smtClean="0"/>
              <a:t>residence</a:t>
            </a:r>
            <a:r>
              <a:rPr lang="nl-NL" sz="2800" dirty="0" smtClean="0"/>
              <a:t> of the European </a:t>
            </a:r>
            <a:r>
              <a:rPr lang="nl-NL" sz="2800" dirty="0" err="1" smtClean="0"/>
              <a:t>parliament</a:t>
            </a:r>
            <a:r>
              <a:rPr lang="nl-NL" sz="2800" dirty="0" smtClean="0"/>
              <a:t>. But the </a:t>
            </a:r>
            <a:r>
              <a:rPr lang="nl-NL" sz="2800" dirty="0" err="1" smtClean="0"/>
              <a:t>smalles</a:t>
            </a:r>
            <a:r>
              <a:rPr lang="nl-NL" sz="2800" dirty="0" smtClean="0"/>
              <a:t> country? No </a:t>
            </a:r>
            <a:r>
              <a:rPr lang="nl-NL" sz="2800" dirty="0" err="1" smtClean="0"/>
              <a:t>no</a:t>
            </a:r>
            <a:r>
              <a:rPr lang="nl-NL" sz="2800" dirty="0" smtClean="0"/>
              <a:t>!</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r>
              <a:rPr lang="nl-NL" dirty="0"/>
              <a:t> </a:t>
            </a:r>
            <a:r>
              <a:rPr lang="nl-NL" dirty="0" smtClean="0"/>
              <a:t>                                     </a:t>
            </a:r>
            <a:r>
              <a:rPr lang="nl-NL" i="1" dirty="0" smtClean="0">
                <a:hlinkClick r:id="rId2" action="ppaction://hlinksldjump"/>
              </a:rPr>
              <a:t>Home</a:t>
            </a:r>
            <a:endParaRPr lang="nl-NL" i="1"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334382"/>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33438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83568" y="5445224"/>
            <a:ext cx="2571750" cy="646331"/>
          </a:xfrm>
          <a:prstGeom prst="rect">
            <a:avLst/>
          </a:prstGeom>
          <a:noFill/>
        </p:spPr>
        <p:txBody>
          <a:bodyPr wrap="square" rtlCol="0">
            <a:spAutoFit/>
          </a:bodyPr>
          <a:lstStyle/>
          <a:p>
            <a:r>
              <a:rPr lang="nl-NL" dirty="0" smtClean="0"/>
              <a:t>The </a:t>
            </a:r>
            <a:r>
              <a:rPr lang="nl-NL" dirty="0" err="1" smtClean="0"/>
              <a:t>famous</a:t>
            </a:r>
            <a:r>
              <a:rPr lang="nl-NL" dirty="0" smtClean="0"/>
              <a:t> </a:t>
            </a:r>
            <a:r>
              <a:rPr lang="nl-NL" dirty="0" err="1" smtClean="0"/>
              <a:t>Atomium</a:t>
            </a:r>
            <a:r>
              <a:rPr lang="nl-NL" dirty="0" smtClean="0"/>
              <a:t> in Brussels</a:t>
            </a:r>
            <a:endParaRPr lang="nl-NL" dirty="0"/>
          </a:p>
        </p:txBody>
      </p:sp>
    </p:spTree>
    <p:extLst>
      <p:ext uri="{BB962C8B-B14F-4D97-AF65-F5344CB8AC3E}">
        <p14:creationId xmlns:p14="http://schemas.microsoft.com/office/powerpoint/2010/main" val="217105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en-US" dirty="0"/>
              <a:t>The country with the largest number of </a:t>
            </a:r>
            <a:r>
              <a:rPr lang="en-US" dirty="0" smtClean="0"/>
              <a:t>inhabitants is ….</a:t>
            </a:r>
          </a:p>
          <a:p>
            <a:pPr marL="0" indent="0">
              <a:buNone/>
            </a:pPr>
            <a:endParaRPr lang="en-US" dirty="0"/>
          </a:p>
          <a:p>
            <a:pPr marL="0" indent="0">
              <a:buNone/>
            </a:pPr>
            <a:r>
              <a:rPr lang="en-US" dirty="0" smtClean="0"/>
              <a:t>A: </a:t>
            </a:r>
            <a:r>
              <a:rPr lang="en-US" dirty="0" smtClean="0">
                <a:hlinkClick r:id="rId2" action="ppaction://hlinksldjump"/>
              </a:rPr>
              <a:t>France</a:t>
            </a:r>
            <a:endParaRPr lang="en-US" dirty="0" smtClean="0"/>
          </a:p>
          <a:p>
            <a:pPr marL="0" indent="0">
              <a:buNone/>
            </a:pPr>
            <a:r>
              <a:rPr lang="en-US" dirty="0" smtClean="0"/>
              <a:t>B. </a:t>
            </a:r>
            <a:r>
              <a:rPr lang="en-US" dirty="0" smtClean="0">
                <a:hlinkClick r:id="rId3" action="ppaction://hlinksldjump"/>
              </a:rPr>
              <a:t>Italy</a:t>
            </a:r>
            <a:endParaRPr lang="en-US" dirty="0" smtClean="0"/>
          </a:p>
          <a:p>
            <a:pPr marL="0" indent="0">
              <a:buNone/>
            </a:pPr>
            <a:r>
              <a:rPr lang="en-US" dirty="0" smtClean="0"/>
              <a:t>C: </a:t>
            </a:r>
            <a:r>
              <a:rPr lang="en-US" dirty="0" smtClean="0">
                <a:hlinkClick r:id="rId4" action="ppaction://hlinksldjump"/>
              </a:rPr>
              <a:t>Germany</a:t>
            </a:r>
            <a:endParaRPr lang="en-US" dirty="0"/>
          </a:p>
          <a:p>
            <a:pPr marL="0" indent="0">
              <a:buNone/>
            </a:pPr>
            <a:endParaRPr lang="nl-NL" dirty="0"/>
          </a:p>
        </p:txBody>
      </p:sp>
    </p:spTree>
    <p:extLst>
      <p:ext uri="{BB962C8B-B14F-4D97-AF65-F5344CB8AC3E}">
        <p14:creationId xmlns:p14="http://schemas.microsoft.com/office/powerpoint/2010/main" val="2823690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a:xfrm>
            <a:off x="457200" y="1600200"/>
            <a:ext cx="8229600" cy="4781128"/>
          </a:xfrm>
        </p:spPr>
        <p:txBody>
          <a:bodyPr>
            <a:normAutofit fontScale="85000" lnSpcReduction="20000"/>
          </a:bodyPr>
          <a:lstStyle/>
          <a:p>
            <a:pPr marL="0" indent="0">
              <a:buNone/>
            </a:pPr>
            <a:r>
              <a:rPr lang="nl-NL" sz="3300" dirty="0"/>
              <a:t>France </a:t>
            </a:r>
            <a:r>
              <a:rPr lang="nl-NL" sz="3300" dirty="0" smtClean="0"/>
              <a:t>has 62.150.775 </a:t>
            </a:r>
            <a:r>
              <a:rPr lang="nl-NL" sz="3300" dirty="0" err="1" smtClean="0"/>
              <a:t>inhabitants</a:t>
            </a:r>
            <a:r>
              <a:rPr lang="nl-NL" sz="3300" dirty="0" smtClean="0"/>
              <a:t>. A lot! </a:t>
            </a:r>
            <a:r>
              <a:rPr lang="nl-NL" sz="3300" dirty="0" err="1" smtClean="0"/>
              <a:t>They</a:t>
            </a:r>
            <a:r>
              <a:rPr lang="nl-NL" sz="3300" dirty="0" smtClean="0"/>
              <a:t> love </a:t>
            </a:r>
            <a:r>
              <a:rPr lang="nl-NL" sz="3300" dirty="0" err="1" smtClean="0"/>
              <a:t>to</a:t>
            </a:r>
            <a:r>
              <a:rPr lang="nl-NL" sz="3300" dirty="0" smtClean="0"/>
              <a:t> drink </a:t>
            </a:r>
            <a:r>
              <a:rPr lang="nl-NL" sz="3300" dirty="0" err="1" smtClean="0"/>
              <a:t>wine</a:t>
            </a:r>
            <a:r>
              <a:rPr lang="nl-NL" sz="3300" dirty="0" smtClean="0"/>
              <a:t>! And Paris is </a:t>
            </a:r>
            <a:r>
              <a:rPr lang="nl-NL" sz="3300" dirty="0" err="1" smtClean="0"/>
              <a:t>their</a:t>
            </a:r>
            <a:r>
              <a:rPr lang="nl-NL" sz="3300" dirty="0" smtClean="0"/>
              <a:t> </a:t>
            </a:r>
            <a:r>
              <a:rPr lang="nl-NL" sz="3300" dirty="0" err="1" smtClean="0"/>
              <a:t>capital</a:t>
            </a:r>
            <a:r>
              <a:rPr lang="nl-NL" sz="3300" dirty="0" smtClean="0"/>
              <a:t>. Do </a:t>
            </a:r>
            <a:r>
              <a:rPr lang="nl-NL" sz="3300" dirty="0" err="1" smtClean="0"/>
              <a:t>you</a:t>
            </a:r>
            <a:r>
              <a:rPr lang="nl-NL" sz="3300" dirty="0" smtClean="0"/>
              <a:t> </a:t>
            </a:r>
            <a:r>
              <a:rPr lang="nl-NL" sz="3300" dirty="0" err="1" smtClean="0"/>
              <a:t>know</a:t>
            </a:r>
            <a:r>
              <a:rPr lang="nl-NL" sz="3300" dirty="0" smtClean="0"/>
              <a:t> the </a:t>
            </a:r>
            <a:r>
              <a:rPr lang="nl-NL" sz="3300" dirty="0" err="1" smtClean="0"/>
              <a:t>famous</a:t>
            </a:r>
            <a:r>
              <a:rPr lang="nl-NL" sz="3300" dirty="0" smtClean="0"/>
              <a:t> </a:t>
            </a:r>
            <a:r>
              <a:rPr lang="nl-NL" sz="3300" dirty="0" err="1" smtClean="0"/>
              <a:t>tower</a:t>
            </a:r>
            <a:r>
              <a:rPr lang="nl-NL" sz="3300" dirty="0" smtClean="0"/>
              <a:t> Eiffel? But </a:t>
            </a:r>
            <a:r>
              <a:rPr lang="nl-NL" sz="3300" dirty="0" err="1" smtClean="0"/>
              <a:t>it</a:t>
            </a:r>
            <a:r>
              <a:rPr lang="nl-NL" sz="3300" dirty="0" smtClean="0"/>
              <a:t> is NOT the country </a:t>
            </a:r>
            <a:r>
              <a:rPr lang="nl-NL" sz="3300" dirty="0" err="1" smtClean="0"/>
              <a:t>with</a:t>
            </a:r>
            <a:r>
              <a:rPr lang="nl-NL" sz="3300" dirty="0" smtClean="0"/>
              <a:t> the most </a:t>
            </a:r>
            <a:r>
              <a:rPr lang="nl-NL" sz="3300" dirty="0" err="1" smtClean="0"/>
              <a:t>inhabitants</a:t>
            </a:r>
            <a:r>
              <a:rPr lang="nl-NL" sz="3300" dirty="0" smtClean="0"/>
              <a:t>. </a:t>
            </a:r>
            <a:r>
              <a:rPr lang="nl-NL" sz="3300" dirty="0" err="1" smtClean="0"/>
              <a:t>Try</a:t>
            </a:r>
            <a:r>
              <a:rPr lang="nl-NL" sz="3300" dirty="0" smtClean="0"/>
              <a:t> </a:t>
            </a:r>
            <a:r>
              <a:rPr lang="nl-NL" sz="3300" dirty="0" err="1" smtClean="0"/>
              <a:t>again</a:t>
            </a:r>
            <a:r>
              <a:rPr lang="nl-NL" sz="3300" dirty="0" smtClean="0"/>
              <a:t>.</a:t>
            </a:r>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r>
              <a:rPr lang="nl-NL" sz="2800" dirty="0"/>
              <a:t> </a:t>
            </a:r>
            <a:r>
              <a:rPr lang="nl-NL" sz="2800" dirty="0" smtClean="0"/>
              <a:t>                                                                                      </a:t>
            </a:r>
            <a:r>
              <a:rPr lang="nl-NL" sz="2800" i="1" dirty="0" smtClean="0">
                <a:hlinkClick r:id="rId2" action="ppaction://hlinksldjump"/>
              </a:rPr>
              <a:t>HOME</a:t>
            </a:r>
            <a:endParaRPr lang="nl-NL" sz="2800" i="1" dirty="0"/>
          </a:p>
          <a:p>
            <a:pPr marL="0" indent="0">
              <a:buNone/>
            </a:pPr>
            <a:r>
              <a:rPr lang="nl-NL" dirty="0" smtClean="0"/>
              <a:t> </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86125"/>
            <a:ext cx="1339109" cy="152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539" y="3649491"/>
            <a:ext cx="857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4509119"/>
            <a:ext cx="1688678" cy="175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299" y="4509119"/>
            <a:ext cx="11525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141793"/>
            <a:ext cx="15525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9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Italy has </a:t>
            </a:r>
            <a:r>
              <a:rPr lang="nl-NL" sz="2800" dirty="0" err="1" smtClean="0"/>
              <a:t>got</a:t>
            </a:r>
            <a:r>
              <a:rPr lang="nl-NL" sz="2800" dirty="0"/>
              <a:t> </a:t>
            </a:r>
            <a:r>
              <a:rPr lang="nl-NL" sz="2800" dirty="0" smtClean="0"/>
              <a:t>57.110.144 </a:t>
            </a:r>
            <a:r>
              <a:rPr lang="nl-NL" sz="2800" dirty="0" err="1" smtClean="0"/>
              <a:t>inhabitants</a:t>
            </a:r>
            <a:r>
              <a:rPr lang="nl-NL" sz="2800" dirty="0" smtClean="0"/>
              <a:t>. But </a:t>
            </a:r>
            <a:r>
              <a:rPr lang="nl-NL" sz="2800" dirty="0" err="1" smtClean="0"/>
              <a:t>it</a:t>
            </a:r>
            <a:r>
              <a:rPr lang="nl-NL" sz="2800" dirty="0" smtClean="0"/>
              <a:t> is </a:t>
            </a:r>
            <a:r>
              <a:rPr lang="nl-NL" sz="2800" dirty="0" err="1" smtClean="0"/>
              <a:t>not</a:t>
            </a:r>
            <a:r>
              <a:rPr lang="nl-NL" sz="2800" dirty="0" smtClean="0"/>
              <a:t> the </a:t>
            </a:r>
            <a:r>
              <a:rPr lang="nl-NL" sz="2800" dirty="0" err="1" smtClean="0"/>
              <a:t>largest</a:t>
            </a:r>
            <a:r>
              <a:rPr lang="nl-NL" sz="2800" dirty="0" smtClean="0"/>
              <a:t> </a:t>
            </a:r>
            <a:r>
              <a:rPr lang="nl-NL" sz="2800" dirty="0" err="1" smtClean="0"/>
              <a:t>number</a:t>
            </a:r>
            <a:r>
              <a:rPr lang="nl-NL" sz="2800" dirty="0" smtClean="0"/>
              <a:t> in the EU. Do </a:t>
            </a:r>
            <a:r>
              <a:rPr lang="nl-NL" sz="2800" dirty="0" err="1" smtClean="0"/>
              <a:t>you</a:t>
            </a:r>
            <a:r>
              <a:rPr lang="nl-NL" sz="2800" dirty="0" smtClean="0"/>
              <a:t> </a:t>
            </a:r>
            <a:r>
              <a:rPr lang="nl-NL" sz="2800" dirty="0" err="1" smtClean="0"/>
              <a:t>know</a:t>
            </a:r>
            <a:r>
              <a:rPr lang="nl-NL" sz="2800" dirty="0" smtClean="0"/>
              <a:t> </a:t>
            </a:r>
            <a:r>
              <a:rPr lang="nl-NL" sz="2800" dirty="0" err="1" smtClean="0"/>
              <a:t>which</a:t>
            </a:r>
            <a:r>
              <a:rPr lang="nl-NL" sz="2800" dirty="0" smtClean="0"/>
              <a:t> country? </a:t>
            </a:r>
            <a:r>
              <a:rPr lang="nl-NL" sz="2800" dirty="0" err="1" smtClean="0"/>
              <a:t>Try</a:t>
            </a:r>
            <a:r>
              <a:rPr lang="nl-NL" sz="2800" dirty="0" smtClean="0"/>
              <a:t> it.</a:t>
            </a:r>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endParaRPr lang="nl-NL" sz="2800" dirty="0"/>
          </a:p>
          <a:p>
            <a:pPr marL="0" indent="0">
              <a:buNone/>
            </a:pPr>
            <a:r>
              <a:rPr lang="nl-NL" sz="2800" dirty="0" smtClean="0"/>
              <a:t>                                                      </a:t>
            </a:r>
            <a:r>
              <a:rPr lang="nl-NL" i="1" dirty="0" smtClean="0">
                <a:hlinkClick r:id="rId2" action="ppaction://hlinksldjump"/>
              </a:rPr>
              <a:t>HOME</a:t>
            </a:r>
            <a:endParaRPr lang="nl-NL" sz="2800"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068960"/>
            <a:ext cx="1497335" cy="168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068960"/>
            <a:ext cx="2514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11560" y="5373216"/>
            <a:ext cx="2514600" cy="369332"/>
          </a:xfrm>
          <a:prstGeom prst="rect">
            <a:avLst/>
          </a:prstGeom>
          <a:noFill/>
        </p:spPr>
        <p:txBody>
          <a:bodyPr wrap="square" rtlCol="0">
            <a:spAutoFit/>
          </a:bodyPr>
          <a:lstStyle/>
          <a:p>
            <a:r>
              <a:rPr lang="nl-NL" dirty="0" smtClean="0"/>
              <a:t>Italy looks </a:t>
            </a:r>
            <a:r>
              <a:rPr lang="nl-NL" dirty="0" err="1" smtClean="0"/>
              <a:t>like</a:t>
            </a:r>
            <a:r>
              <a:rPr lang="nl-NL" dirty="0" smtClean="0"/>
              <a:t> a boot</a:t>
            </a:r>
            <a:endParaRPr lang="nl-NL"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980548"/>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04207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5796136" y="4980548"/>
            <a:ext cx="2592288" cy="381000"/>
          </a:xfrm>
          <a:prstGeom prst="rect">
            <a:avLst/>
          </a:prstGeom>
          <a:noFill/>
        </p:spPr>
        <p:txBody>
          <a:bodyPr wrap="square" rtlCol="0">
            <a:spAutoFit/>
          </a:bodyPr>
          <a:lstStyle/>
          <a:p>
            <a:r>
              <a:rPr lang="nl-NL" dirty="0" smtClean="0"/>
              <a:t>Skyline Rome</a:t>
            </a:r>
            <a:endParaRPr lang="nl-NL" dirty="0"/>
          </a:p>
        </p:txBody>
      </p:sp>
    </p:spTree>
    <p:extLst>
      <p:ext uri="{BB962C8B-B14F-4D97-AF65-F5344CB8AC3E}">
        <p14:creationId xmlns:p14="http://schemas.microsoft.com/office/powerpoint/2010/main" val="3756336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dirty="0" smtClean="0"/>
              <a:t>Under the same sky</a:t>
            </a:r>
            <a:br>
              <a:rPr lang="en-US" dirty="0" smtClean="0"/>
            </a:br>
            <a:r>
              <a:rPr lang="en-US" dirty="0" smtClean="0"/>
              <a:t>Europe in numbers</a:t>
            </a:r>
            <a:endParaRPr lang="nl-NL" dirty="0"/>
          </a:p>
        </p:txBody>
      </p:sp>
      <p:sp>
        <p:nvSpPr>
          <p:cNvPr id="6" name="Tijdelijke aanduiding voor inhoud 5"/>
          <p:cNvSpPr>
            <a:spLocks noGrp="1"/>
          </p:cNvSpPr>
          <p:nvPr>
            <p:ph idx="1"/>
          </p:nvPr>
        </p:nvSpPr>
        <p:spPr/>
        <p:txBody>
          <a:bodyPr>
            <a:normAutofit fontScale="62500" lnSpcReduction="20000"/>
          </a:bodyPr>
          <a:lstStyle/>
          <a:p>
            <a:pPr marL="0" indent="0">
              <a:buNone/>
            </a:pPr>
            <a:r>
              <a:rPr lang="nl-NL" sz="4000" dirty="0" smtClean="0"/>
              <a:t>Germany has </a:t>
            </a:r>
            <a:r>
              <a:rPr lang="nl-NL" sz="4000" dirty="0" err="1" smtClean="0"/>
              <a:t>got</a:t>
            </a:r>
            <a:r>
              <a:rPr lang="nl-NL" sz="4000" dirty="0" smtClean="0"/>
              <a:t> the most </a:t>
            </a:r>
            <a:r>
              <a:rPr lang="nl-NL" sz="4000" dirty="0" err="1" smtClean="0"/>
              <a:t>inhabitants</a:t>
            </a:r>
            <a:r>
              <a:rPr lang="nl-NL" sz="4000" dirty="0" smtClean="0"/>
              <a:t> of </a:t>
            </a:r>
            <a:r>
              <a:rPr lang="nl-NL" sz="4000" dirty="0" err="1" smtClean="0"/>
              <a:t>all</a:t>
            </a:r>
            <a:r>
              <a:rPr lang="nl-NL" sz="4000" dirty="0" smtClean="0"/>
              <a:t> the EU-</a:t>
            </a:r>
            <a:r>
              <a:rPr lang="nl-NL" sz="4000" dirty="0" err="1" smtClean="0"/>
              <a:t>countries</a:t>
            </a:r>
            <a:r>
              <a:rPr lang="nl-NL" sz="4000" dirty="0"/>
              <a:t>: </a:t>
            </a:r>
            <a:r>
              <a:rPr lang="nl-NL" sz="4000" dirty="0" smtClean="0"/>
              <a:t>82.398.000. Right! “Home” </a:t>
            </a:r>
            <a:r>
              <a:rPr lang="nl-NL" sz="4000" dirty="0" err="1" smtClean="0"/>
              <a:t>for</a:t>
            </a:r>
            <a:r>
              <a:rPr lang="nl-NL" sz="4000" dirty="0" smtClean="0"/>
              <a:t> next question.</a:t>
            </a:r>
          </a:p>
          <a:p>
            <a:pPr marL="0" indent="0">
              <a:buNone/>
            </a:pPr>
            <a:endParaRPr lang="nl-NL" sz="3000" dirty="0"/>
          </a:p>
          <a:p>
            <a:pPr marL="0" indent="0">
              <a:buNone/>
            </a:pPr>
            <a:endParaRPr lang="nl-NL" sz="3000" dirty="0" smtClean="0"/>
          </a:p>
          <a:p>
            <a:pPr marL="0" indent="0">
              <a:buNone/>
            </a:pPr>
            <a:endParaRPr lang="nl-NL" sz="3000" dirty="0"/>
          </a:p>
          <a:p>
            <a:pPr marL="0" indent="0">
              <a:buNone/>
            </a:pPr>
            <a:endParaRPr lang="nl-NL" sz="3000" dirty="0" smtClean="0"/>
          </a:p>
          <a:p>
            <a:pPr marL="0" indent="0">
              <a:buNone/>
            </a:pPr>
            <a:endParaRPr lang="nl-NL" sz="3000" dirty="0"/>
          </a:p>
          <a:p>
            <a:endParaRPr lang="nl-NL" dirty="0" smtClean="0"/>
          </a:p>
          <a:p>
            <a:endParaRPr lang="nl-NL" dirty="0"/>
          </a:p>
          <a:p>
            <a:endParaRPr lang="nl-NL" dirty="0" smtClean="0"/>
          </a:p>
          <a:p>
            <a:endParaRPr lang="nl-NL" dirty="0"/>
          </a:p>
          <a:p>
            <a:pPr marL="0" indent="0">
              <a:buNone/>
            </a:pPr>
            <a:r>
              <a:rPr lang="nl-NL" dirty="0" err="1" smtClean="0"/>
              <a:t>Capital</a:t>
            </a:r>
            <a:r>
              <a:rPr lang="nl-NL" dirty="0" smtClean="0"/>
              <a:t>: Berlin</a:t>
            </a:r>
          </a:p>
          <a:p>
            <a:pPr marL="0" indent="0" algn="ctr">
              <a:buNone/>
            </a:pPr>
            <a:r>
              <a:rPr lang="nl-NL" sz="4700" i="1" dirty="0" smtClean="0">
                <a:hlinkClick r:id="rId2" action="ppaction://hlinksldjump"/>
              </a:rPr>
              <a:t>Home</a:t>
            </a:r>
            <a:endParaRPr lang="nl-NL" sz="4700" i="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2418029"/>
            <a:ext cx="2601838" cy="26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85293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199204"/>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200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 country </a:t>
            </a:r>
            <a:r>
              <a:rPr lang="nl-NL" dirty="0" err="1" smtClean="0"/>
              <a:t>which</a:t>
            </a:r>
            <a:r>
              <a:rPr lang="nl-NL" dirty="0" smtClean="0"/>
              <a:t> has the </a:t>
            </a:r>
            <a:r>
              <a:rPr lang="nl-NL" dirty="0" err="1" smtClean="0"/>
              <a:t>smallest</a:t>
            </a:r>
            <a:r>
              <a:rPr lang="nl-NL" dirty="0" smtClean="0"/>
              <a:t> </a:t>
            </a:r>
            <a:r>
              <a:rPr lang="nl-NL" dirty="0" err="1" smtClean="0"/>
              <a:t>number</a:t>
            </a:r>
            <a:r>
              <a:rPr lang="nl-NL" dirty="0" smtClean="0"/>
              <a:t> of </a:t>
            </a:r>
            <a:r>
              <a:rPr lang="nl-NL" dirty="0" err="1" smtClean="0"/>
              <a:t>inhabitants</a:t>
            </a:r>
            <a:r>
              <a:rPr lang="nl-NL" dirty="0" smtClean="0"/>
              <a:t> is……</a:t>
            </a:r>
          </a:p>
          <a:p>
            <a:pPr marL="0" indent="0">
              <a:buNone/>
            </a:pPr>
            <a:endParaRPr lang="nl-NL" dirty="0"/>
          </a:p>
          <a:p>
            <a:pPr marL="0" indent="0">
              <a:buNone/>
            </a:pPr>
            <a:r>
              <a:rPr lang="nl-NL" dirty="0" smtClean="0"/>
              <a:t>A: </a:t>
            </a:r>
            <a:r>
              <a:rPr lang="nl-NL" dirty="0" smtClean="0">
                <a:hlinkClick r:id="rId2" action="ppaction://hlinksldjump"/>
              </a:rPr>
              <a:t>Malta</a:t>
            </a:r>
            <a:endParaRPr lang="nl-NL" dirty="0" smtClean="0"/>
          </a:p>
          <a:p>
            <a:pPr marL="0" indent="0">
              <a:buNone/>
            </a:pPr>
            <a:r>
              <a:rPr lang="nl-NL" dirty="0" smtClean="0"/>
              <a:t>B: </a:t>
            </a:r>
            <a:r>
              <a:rPr lang="nl-NL" dirty="0" smtClean="0">
                <a:hlinkClick r:id="rId3" action="ppaction://hlinksldjump"/>
              </a:rPr>
              <a:t>Finland</a:t>
            </a:r>
            <a:endParaRPr lang="nl-NL" dirty="0" smtClean="0"/>
          </a:p>
          <a:p>
            <a:pPr marL="0" indent="0">
              <a:buNone/>
            </a:pPr>
            <a:r>
              <a:rPr lang="nl-NL" dirty="0" smtClean="0"/>
              <a:t>C: </a:t>
            </a:r>
            <a:r>
              <a:rPr lang="nl-NL" dirty="0" smtClean="0">
                <a:hlinkClick r:id="rId4" action="ppaction://hlinksldjump"/>
              </a:rPr>
              <a:t>Denmark</a:t>
            </a:r>
            <a:endParaRPr lang="nl-NL" dirty="0"/>
          </a:p>
        </p:txBody>
      </p:sp>
    </p:spTree>
    <p:extLst>
      <p:ext uri="{BB962C8B-B14F-4D97-AF65-F5344CB8AC3E}">
        <p14:creationId xmlns:p14="http://schemas.microsoft.com/office/powerpoint/2010/main" val="2915790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Denmark? The </a:t>
            </a:r>
            <a:r>
              <a:rPr lang="nl-NL" dirty="0" err="1" smtClean="0"/>
              <a:t>number</a:t>
            </a:r>
            <a:r>
              <a:rPr lang="nl-NL" dirty="0" smtClean="0"/>
              <a:t> of </a:t>
            </a:r>
            <a:r>
              <a:rPr lang="nl-NL" dirty="0" err="1" smtClean="0"/>
              <a:t>inhabitants</a:t>
            </a:r>
            <a:r>
              <a:rPr lang="nl-NL" dirty="0"/>
              <a:t> is </a:t>
            </a:r>
            <a:r>
              <a:rPr lang="nl-NL" dirty="0" smtClean="0"/>
              <a:t>5.500.510 </a:t>
            </a:r>
            <a:r>
              <a:rPr lang="nl-NL" dirty="0" err="1" smtClean="0"/>
              <a:t>what</a:t>
            </a:r>
            <a:r>
              <a:rPr lang="nl-NL" dirty="0" smtClean="0"/>
              <a:t> is </a:t>
            </a:r>
            <a:r>
              <a:rPr lang="nl-NL" dirty="0" err="1" smtClean="0"/>
              <a:t>almost</a:t>
            </a:r>
            <a:r>
              <a:rPr lang="nl-NL" dirty="0" smtClean="0"/>
              <a:t> the </a:t>
            </a:r>
            <a:r>
              <a:rPr lang="nl-NL" dirty="0" err="1" smtClean="0"/>
              <a:t>same</a:t>
            </a:r>
            <a:r>
              <a:rPr lang="nl-NL" dirty="0" smtClean="0"/>
              <a:t> as Finland. </a:t>
            </a:r>
            <a:r>
              <a:rPr lang="nl-NL" dirty="0" err="1" smtClean="0"/>
              <a:t>There</a:t>
            </a:r>
            <a:r>
              <a:rPr lang="nl-NL" dirty="0" smtClean="0"/>
              <a:t> is country </a:t>
            </a:r>
            <a:r>
              <a:rPr lang="nl-NL" dirty="0" err="1" smtClean="0"/>
              <a:t>which</a:t>
            </a:r>
            <a:r>
              <a:rPr lang="nl-NL" dirty="0" smtClean="0"/>
              <a:t> has </a:t>
            </a:r>
            <a:r>
              <a:rPr lang="nl-NL" dirty="0" err="1" smtClean="0"/>
              <a:t>less</a:t>
            </a:r>
            <a:r>
              <a:rPr lang="nl-NL" dirty="0" smtClean="0"/>
              <a:t> </a:t>
            </a:r>
            <a:r>
              <a:rPr lang="nl-NL" dirty="0" err="1" smtClean="0"/>
              <a:t>inhabitants</a:t>
            </a:r>
            <a:r>
              <a:rPr lang="nl-NL" dirty="0" smtClean="0"/>
              <a:t> in the EU! </a:t>
            </a:r>
            <a:r>
              <a:rPr lang="nl-NL" dirty="0" err="1" smtClean="0"/>
              <a:t>Find</a:t>
            </a:r>
            <a:r>
              <a:rPr lang="nl-NL" dirty="0" smtClean="0"/>
              <a:t> it.</a:t>
            </a:r>
          </a:p>
          <a:p>
            <a:pPr marL="0" indent="0">
              <a:buNone/>
            </a:pPr>
            <a:endParaRPr lang="nl-NL" dirty="0"/>
          </a:p>
          <a:p>
            <a:pPr marL="0" indent="0">
              <a:buNone/>
            </a:pPr>
            <a:endParaRPr lang="nl-NL" dirty="0" smtClean="0"/>
          </a:p>
          <a:p>
            <a:pPr marL="0" indent="0">
              <a:buNone/>
            </a:pPr>
            <a:endParaRPr lang="nl-NL" dirty="0"/>
          </a:p>
          <a:p>
            <a:pPr marL="0" indent="0" algn="r">
              <a:buNone/>
            </a:pPr>
            <a:r>
              <a:rPr lang="nl-NL" dirty="0" smtClean="0">
                <a:hlinkClick r:id="rId2" action="ppaction://hlinksldjump"/>
              </a:rPr>
              <a:t>HOME</a:t>
            </a:r>
            <a:endParaRPr lang="nl-NL" dirty="0"/>
          </a:p>
          <a:p>
            <a:pPr marL="0" indent="0">
              <a:buNone/>
            </a:pPr>
            <a:r>
              <a:rPr lang="nl-NL" dirty="0" smtClean="0"/>
              <a:t> </a:t>
            </a:r>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8" y="2976563"/>
            <a:ext cx="1190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045689"/>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429000"/>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755576" y="5661248"/>
            <a:ext cx="2232248" cy="369332"/>
          </a:xfrm>
          <a:prstGeom prst="rect">
            <a:avLst/>
          </a:prstGeom>
          <a:noFill/>
        </p:spPr>
        <p:txBody>
          <a:bodyPr wrap="square" rtlCol="0">
            <a:spAutoFit/>
          </a:bodyPr>
          <a:lstStyle/>
          <a:p>
            <a:r>
              <a:rPr lang="nl-NL" dirty="0" smtClean="0"/>
              <a:t>Copenhagen</a:t>
            </a:r>
            <a:endParaRPr lang="nl-NL" dirty="0"/>
          </a:p>
        </p:txBody>
      </p:sp>
      <p:sp>
        <p:nvSpPr>
          <p:cNvPr id="5" name="Tekstvak 4"/>
          <p:cNvSpPr txBox="1"/>
          <p:nvPr/>
        </p:nvSpPr>
        <p:spPr>
          <a:xfrm>
            <a:off x="3851920" y="6030580"/>
            <a:ext cx="2736304" cy="369332"/>
          </a:xfrm>
          <a:prstGeom prst="rect">
            <a:avLst/>
          </a:prstGeom>
          <a:noFill/>
        </p:spPr>
        <p:txBody>
          <a:bodyPr wrap="square" rtlCol="0">
            <a:spAutoFit/>
          </a:bodyPr>
          <a:lstStyle/>
          <a:p>
            <a:r>
              <a:rPr lang="nl-NL" dirty="0" smtClean="0"/>
              <a:t>The </a:t>
            </a:r>
            <a:r>
              <a:rPr lang="nl-NL" dirty="0" err="1" smtClean="0"/>
              <a:t>famous</a:t>
            </a:r>
            <a:r>
              <a:rPr lang="nl-NL" dirty="0" smtClean="0"/>
              <a:t> </a:t>
            </a:r>
            <a:r>
              <a:rPr lang="nl-NL" dirty="0" err="1" smtClean="0"/>
              <a:t>statue</a:t>
            </a:r>
            <a:endParaRPr lang="nl-NL" dirty="0"/>
          </a:p>
        </p:txBody>
      </p:sp>
    </p:spTree>
    <p:extLst>
      <p:ext uri="{BB962C8B-B14F-4D97-AF65-F5344CB8AC3E}">
        <p14:creationId xmlns:p14="http://schemas.microsoft.com/office/powerpoint/2010/main" val="1162872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sz="2800" dirty="0" smtClean="0"/>
              <a:t>Finland is in the </a:t>
            </a:r>
            <a:r>
              <a:rPr lang="nl-NL" sz="2800" dirty="0" err="1" smtClean="0"/>
              <a:t>north</a:t>
            </a:r>
            <a:r>
              <a:rPr lang="nl-NL" sz="2800" dirty="0" smtClean="0"/>
              <a:t> of the EU. It has </a:t>
            </a:r>
            <a:r>
              <a:rPr lang="nl-NL" sz="2800" dirty="0" err="1" smtClean="0"/>
              <a:t>got</a:t>
            </a:r>
            <a:r>
              <a:rPr lang="nl-NL" sz="2800" dirty="0" smtClean="0"/>
              <a:t> </a:t>
            </a:r>
            <a:r>
              <a:rPr lang="nl-NL" sz="2800" dirty="0" err="1" smtClean="0"/>
              <a:t>not</a:t>
            </a:r>
            <a:r>
              <a:rPr lang="nl-NL" sz="2800" dirty="0" smtClean="0"/>
              <a:t> </a:t>
            </a:r>
            <a:r>
              <a:rPr lang="nl-NL" sz="2800" dirty="0" err="1" smtClean="0"/>
              <a:t>so</a:t>
            </a:r>
            <a:r>
              <a:rPr lang="nl-NL" sz="2800" dirty="0" smtClean="0"/>
              <a:t> </a:t>
            </a:r>
            <a:r>
              <a:rPr lang="nl-NL" sz="2800" dirty="0" err="1" smtClean="0"/>
              <a:t>much</a:t>
            </a:r>
            <a:r>
              <a:rPr lang="nl-NL" sz="2800" dirty="0" smtClean="0"/>
              <a:t> </a:t>
            </a:r>
            <a:r>
              <a:rPr lang="nl-NL" sz="2800" dirty="0" err="1" smtClean="0"/>
              <a:t>inhabitants</a:t>
            </a:r>
            <a:r>
              <a:rPr lang="nl-NL" sz="2800" dirty="0"/>
              <a:t>: </a:t>
            </a:r>
            <a:r>
              <a:rPr lang="nl-NL" sz="2800" dirty="0" smtClean="0"/>
              <a:t>5.250.275. Finland is </a:t>
            </a:r>
            <a:r>
              <a:rPr lang="nl-NL" sz="2800" dirty="0" err="1" smtClean="0"/>
              <a:t>very</a:t>
            </a:r>
            <a:r>
              <a:rPr lang="nl-NL" sz="2800" dirty="0" smtClean="0"/>
              <a:t> </a:t>
            </a:r>
            <a:r>
              <a:rPr lang="nl-NL" sz="2800" dirty="0" err="1" smtClean="0"/>
              <a:t>famous</a:t>
            </a:r>
            <a:r>
              <a:rPr lang="nl-NL" sz="2800" dirty="0" smtClean="0"/>
              <a:t> </a:t>
            </a:r>
            <a:r>
              <a:rPr lang="nl-NL" sz="2800" dirty="0" err="1" smtClean="0"/>
              <a:t>because</a:t>
            </a:r>
            <a:r>
              <a:rPr lang="nl-NL" sz="2800" dirty="0" smtClean="0"/>
              <a:t> of the large </a:t>
            </a:r>
            <a:r>
              <a:rPr lang="nl-NL" sz="2800" dirty="0" err="1" smtClean="0"/>
              <a:t>number</a:t>
            </a:r>
            <a:r>
              <a:rPr lang="nl-NL" sz="2800" dirty="0" smtClean="0"/>
              <a:t> of </a:t>
            </a:r>
            <a:r>
              <a:rPr lang="nl-NL" sz="2800" dirty="0" err="1" smtClean="0"/>
              <a:t>lakes</a:t>
            </a:r>
            <a:r>
              <a:rPr lang="nl-NL" sz="2800" dirty="0" smtClean="0"/>
              <a:t>. Helsinki is the </a:t>
            </a:r>
            <a:r>
              <a:rPr lang="nl-NL" sz="2800" dirty="0" err="1" smtClean="0"/>
              <a:t>capital</a:t>
            </a:r>
            <a:r>
              <a:rPr lang="nl-NL" sz="2800" dirty="0" smtClean="0"/>
              <a:t>. But….the </a:t>
            </a:r>
            <a:r>
              <a:rPr lang="nl-NL" sz="2800" dirty="0" err="1" smtClean="0"/>
              <a:t>answer</a:t>
            </a:r>
            <a:r>
              <a:rPr lang="nl-NL" sz="2800" dirty="0" smtClean="0"/>
              <a:t> is </a:t>
            </a:r>
            <a:r>
              <a:rPr lang="nl-NL" sz="2800" dirty="0" err="1" smtClean="0"/>
              <a:t>not</a:t>
            </a:r>
            <a:r>
              <a:rPr lang="nl-NL" sz="2800" dirty="0" smtClean="0"/>
              <a:t> correct!!!</a:t>
            </a:r>
          </a:p>
          <a:p>
            <a:pPr marL="0" indent="0">
              <a:buNone/>
            </a:pPr>
            <a:endParaRPr lang="nl-NL" dirty="0"/>
          </a:p>
          <a:p>
            <a:pPr marL="0" indent="0">
              <a:buNone/>
            </a:pPr>
            <a:endParaRPr lang="nl-NL" dirty="0" smtClean="0"/>
          </a:p>
          <a:p>
            <a:pPr marL="0" indent="0" algn="r">
              <a:buNone/>
            </a:pPr>
            <a:r>
              <a:rPr lang="nl-NL" i="1" dirty="0" smtClean="0">
                <a:hlinkClick r:id="rId2" action="ppaction://hlinksldjump"/>
              </a:rPr>
              <a:t>HOME</a:t>
            </a:r>
            <a:endParaRPr lang="nl-NL"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454" y="5566866"/>
            <a:ext cx="11906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460901"/>
            <a:ext cx="2514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99" y="341504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5357316"/>
            <a:ext cx="182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4499992" y="5229200"/>
            <a:ext cx="1728192" cy="369332"/>
          </a:xfrm>
          <a:prstGeom prst="rect">
            <a:avLst/>
          </a:prstGeom>
          <a:noFill/>
        </p:spPr>
        <p:txBody>
          <a:bodyPr wrap="square" rtlCol="0">
            <a:spAutoFit/>
          </a:bodyPr>
          <a:lstStyle/>
          <a:p>
            <a:r>
              <a:rPr lang="nl-NL" dirty="0" smtClean="0"/>
              <a:t>Helsinki</a:t>
            </a:r>
            <a:endParaRPr lang="nl-NL" dirty="0"/>
          </a:p>
        </p:txBody>
      </p:sp>
    </p:spTree>
    <p:extLst>
      <p:ext uri="{BB962C8B-B14F-4D97-AF65-F5344CB8AC3E}">
        <p14:creationId xmlns:p14="http://schemas.microsoft.com/office/powerpoint/2010/main" val="818895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Under the same sky</a:t>
            </a:r>
            <a:br>
              <a:rPr lang="en-US" dirty="0" smtClean="0"/>
            </a:br>
            <a:r>
              <a:rPr lang="en-US" dirty="0" smtClean="0"/>
              <a:t>Europe in numbers</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Malta 405.165 </a:t>
            </a:r>
            <a:r>
              <a:rPr lang="nl-NL" dirty="0" err="1" smtClean="0"/>
              <a:t>This</a:t>
            </a:r>
            <a:r>
              <a:rPr lang="nl-NL" dirty="0" smtClean="0"/>
              <a:t> </a:t>
            </a:r>
            <a:r>
              <a:rPr lang="nl-NL" dirty="0" err="1" smtClean="0"/>
              <a:t>answer</a:t>
            </a:r>
            <a:r>
              <a:rPr lang="nl-NL" dirty="0" smtClean="0"/>
              <a:t> is correct. “</a:t>
            </a:r>
            <a:r>
              <a:rPr lang="nl-NL" dirty="0" err="1" smtClean="0"/>
              <a:t>Home”for</a:t>
            </a:r>
            <a:r>
              <a:rPr lang="nl-NL" dirty="0" smtClean="0"/>
              <a:t> next question.</a:t>
            </a:r>
          </a:p>
          <a:p>
            <a:endParaRPr lang="nl-NL" dirty="0"/>
          </a:p>
          <a:p>
            <a:endParaRPr lang="nl-NL" dirty="0" smtClean="0"/>
          </a:p>
          <a:p>
            <a:endParaRPr lang="nl-NL" dirty="0"/>
          </a:p>
          <a:p>
            <a:endParaRPr lang="nl-NL" dirty="0" smtClean="0"/>
          </a:p>
          <a:p>
            <a:pPr marL="0" indent="0">
              <a:buNone/>
            </a:pPr>
            <a:endParaRPr lang="nl-NL" dirty="0" smtClean="0"/>
          </a:p>
          <a:p>
            <a:pPr marL="0" indent="0">
              <a:buNone/>
            </a:pPr>
            <a:r>
              <a:rPr lang="nl-NL" dirty="0" smtClean="0"/>
              <a:t>Malta has </a:t>
            </a:r>
            <a:r>
              <a:rPr lang="nl-NL" dirty="0" err="1" smtClean="0"/>
              <a:t>got</a:t>
            </a:r>
            <a:r>
              <a:rPr lang="nl-NL" dirty="0" smtClean="0"/>
              <a:t> 365 </a:t>
            </a:r>
            <a:r>
              <a:rPr lang="nl-NL" dirty="0" err="1" smtClean="0"/>
              <a:t>churches</a:t>
            </a:r>
            <a:r>
              <a:rPr lang="nl-NL" dirty="0" smtClean="0"/>
              <a:t>, </a:t>
            </a:r>
            <a:r>
              <a:rPr lang="nl-NL" dirty="0" err="1" smtClean="0"/>
              <a:t>one</a:t>
            </a:r>
            <a:r>
              <a:rPr lang="nl-NL" dirty="0" smtClean="0"/>
              <a:t> </a:t>
            </a:r>
            <a:r>
              <a:rPr lang="nl-NL" dirty="0" err="1" smtClean="0"/>
              <a:t>for</a:t>
            </a:r>
            <a:r>
              <a:rPr lang="nl-NL" dirty="0" smtClean="0"/>
              <a:t> </a:t>
            </a:r>
            <a:r>
              <a:rPr lang="nl-NL" dirty="0" err="1" smtClean="0"/>
              <a:t>every</a:t>
            </a:r>
            <a:r>
              <a:rPr lang="nl-NL" dirty="0" smtClean="0"/>
              <a:t> </a:t>
            </a:r>
            <a:r>
              <a:rPr lang="nl-NL" dirty="0" err="1" smtClean="0"/>
              <a:t>day</a:t>
            </a:r>
            <a:r>
              <a:rPr lang="nl-NL" dirty="0" smtClean="0"/>
              <a:t> of the </a:t>
            </a:r>
            <a:r>
              <a:rPr lang="nl-NL" dirty="0" err="1" smtClean="0"/>
              <a:t>year</a:t>
            </a:r>
            <a:r>
              <a:rPr lang="nl-NL" dirty="0" smtClean="0"/>
              <a:t>. </a:t>
            </a:r>
          </a:p>
          <a:p>
            <a:pPr marL="0" indent="0" algn="ctr">
              <a:buNone/>
            </a:pPr>
            <a:r>
              <a:rPr lang="nl-NL" i="1" dirty="0" smtClean="0">
                <a:hlinkClick r:id="rId2" action="ppaction://hlinksldjump"/>
              </a:rPr>
              <a:t>Home</a:t>
            </a:r>
            <a:endParaRPr lang="nl-NL" i="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419350"/>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4193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030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Europe in </a:t>
            </a:r>
            <a:r>
              <a:rPr lang="nl-NL" dirty="0" err="1"/>
              <a:t>numbers</a:t>
            </a:r>
            <a:endParaRPr lang="nl-NL" dirty="0"/>
          </a:p>
        </p:txBody>
      </p:sp>
      <p:sp>
        <p:nvSpPr>
          <p:cNvPr id="5" name="Tijdelijke aanduiding voor inhoud 4"/>
          <p:cNvSpPr>
            <a:spLocks noGrp="1"/>
          </p:cNvSpPr>
          <p:nvPr>
            <p:ph idx="1"/>
          </p:nvPr>
        </p:nvSpPr>
        <p:spPr/>
        <p:txBody>
          <a:bodyPr>
            <a:normAutofit/>
          </a:bodyPr>
          <a:lstStyle/>
          <a:p>
            <a:pPr marL="0" indent="0">
              <a:buNone/>
            </a:pPr>
            <a:r>
              <a:rPr lang="nl-NL" i="1" u="sng" dirty="0" smtClean="0"/>
              <a:t>How </a:t>
            </a:r>
            <a:r>
              <a:rPr lang="nl-NL" i="1" u="sng" dirty="0" err="1" smtClean="0"/>
              <a:t>to</a:t>
            </a:r>
            <a:r>
              <a:rPr lang="nl-NL" i="1" u="sng" dirty="0" smtClean="0"/>
              <a:t> “</a:t>
            </a:r>
            <a:r>
              <a:rPr lang="nl-NL" i="1" u="sng" dirty="0" err="1" smtClean="0"/>
              <a:t>play</a:t>
            </a:r>
            <a:r>
              <a:rPr lang="nl-NL" i="1" u="sng" dirty="0" smtClean="0"/>
              <a:t>” </a:t>
            </a:r>
            <a:r>
              <a:rPr lang="nl-NL" i="1" u="sng" dirty="0" err="1" smtClean="0"/>
              <a:t>this</a:t>
            </a:r>
            <a:r>
              <a:rPr lang="nl-NL" i="1" u="sng" dirty="0" smtClean="0"/>
              <a:t> </a:t>
            </a:r>
            <a:r>
              <a:rPr lang="nl-NL" i="1" u="sng" dirty="0" err="1" smtClean="0"/>
              <a:t>presentation</a:t>
            </a:r>
            <a:r>
              <a:rPr lang="nl-NL" i="1" u="sng" dirty="0" smtClean="0"/>
              <a:t>?</a:t>
            </a:r>
          </a:p>
          <a:p>
            <a:pPr marL="514350" indent="-514350">
              <a:buFont typeface="+mj-lt"/>
              <a:buAutoNum type="arabicPeriod"/>
            </a:pPr>
            <a:r>
              <a:rPr lang="nl-NL" sz="2400" dirty="0" smtClean="0"/>
              <a:t>Go </a:t>
            </a:r>
            <a:r>
              <a:rPr lang="nl-NL" sz="2400" dirty="0" err="1" smtClean="0"/>
              <a:t>to</a:t>
            </a:r>
            <a:r>
              <a:rPr lang="nl-NL" sz="2400" dirty="0" smtClean="0"/>
              <a:t> the next page (a lot of </a:t>
            </a:r>
            <a:r>
              <a:rPr lang="nl-NL" sz="2400" dirty="0" err="1" smtClean="0"/>
              <a:t>questions</a:t>
            </a:r>
            <a:r>
              <a:rPr lang="nl-NL" sz="2400" dirty="0" smtClean="0"/>
              <a:t>)</a:t>
            </a:r>
          </a:p>
          <a:p>
            <a:pPr marL="514350" indent="-514350">
              <a:buFont typeface="+mj-lt"/>
              <a:buAutoNum type="arabicPeriod"/>
            </a:pPr>
            <a:r>
              <a:rPr lang="nl-NL" sz="2400" dirty="0" smtClean="0"/>
              <a:t>Click on a question.</a:t>
            </a:r>
          </a:p>
          <a:p>
            <a:pPr marL="514350" indent="-514350">
              <a:buFont typeface="+mj-lt"/>
              <a:buAutoNum type="arabicPeriod"/>
            </a:pPr>
            <a:r>
              <a:rPr lang="nl-NL" sz="2400" dirty="0" err="1" smtClean="0"/>
              <a:t>You</a:t>
            </a:r>
            <a:r>
              <a:rPr lang="nl-NL" sz="2400" dirty="0" smtClean="0"/>
              <a:t> </a:t>
            </a:r>
            <a:r>
              <a:rPr lang="nl-NL" sz="2400" dirty="0" err="1" smtClean="0"/>
              <a:t>will</a:t>
            </a:r>
            <a:r>
              <a:rPr lang="nl-NL" sz="2400" dirty="0" smtClean="0"/>
              <a:t> </a:t>
            </a:r>
            <a:r>
              <a:rPr lang="nl-NL" sz="2400" dirty="0" err="1" smtClean="0"/>
              <a:t>see</a:t>
            </a:r>
            <a:r>
              <a:rPr lang="nl-NL" sz="2400" dirty="0" smtClean="0"/>
              <a:t> </a:t>
            </a:r>
            <a:r>
              <a:rPr lang="nl-NL" sz="2400" dirty="0" err="1" smtClean="0"/>
              <a:t>three</a:t>
            </a:r>
            <a:r>
              <a:rPr lang="nl-NL" sz="2400" dirty="0" smtClean="0"/>
              <a:t> </a:t>
            </a:r>
            <a:r>
              <a:rPr lang="nl-NL" sz="2400" dirty="0" err="1" smtClean="0"/>
              <a:t>answers</a:t>
            </a:r>
            <a:endParaRPr lang="nl-NL" sz="2400" dirty="0" smtClean="0"/>
          </a:p>
          <a:p>
            <a:pPr marL="514350" indent="-514350">
              <a:buFont typeface="+mj-lt"/>
              <a:buAutoNum type="arabicPeriod"/>
            </a:pPr>
            <a:r>
              <a:rPr lang="nl-NL" sz="2400" dirty="0" err="1" smtClean="0"/>
              <a:t>Choose</a:t>
            </a:r>
            <a:r>
              <a:rPr lang="nl-NL" sz="2400" dirty="0" smtClean="0"/>
              <a:t> </a:t>
            </a:r>
            <a:r>
              <a:rPr lang="nl-NL" sz="2400" dirty="0" err="1" smtClean="0"/>
              <a:t>one</a:t>
            </a:r>
            <a:endParaRPr lang="nl-NL" sz="2400" dirty="0" smtClean="0"/>
          </a:p>
          <a:p>
            <a:pPr marL="514350" indent="-514350">
              <a:buFont typeface="+mj-lt"/>
              <a:buAutoNum type="arabicPeriod"/>
            </a:pPr>
            <a:r>
              <a:rPr lang="nl-NL" sz="2400" dirty="0" err="1" smtClean="0"/>
              <a:t>If</a:t>
            </a:r>
            <a:r>
              <a:rPr lang="nl-NL" sz="2400" dirty="0" smtClean="0"/>
              <a:t> the </a:t>
            </a:r>
            <a:r>
              <a:rPr lang="nl-NL" sz="2400" dirty="0" err="1" smtClean="0"/>
              <a:t>answer</a:t>
            </a:r>
            <a:r>
              <a:rPr lang="nl-NL" sz="2400" dirty="0" smtClean="0"/>
              <a:t> is right, click “Home” </a:t>
            </a:r>
            <a:r>
              <a:rPr lang="nl-NL" sz="2400" dirty="0" err="1" smtClean="0"/>
              <a:t>for</a:t>
            </a:r>
            <a:r>
              <a:rPr lang="nl-NL" sz="2400" dirty="0" smtClean="0"/>
              <a:t> the next question.</a:t>
            </a:r>
          </a:p>
          <a:p>
            <a:pPr marL="514350" indent="-514350">
              <a:buFont typeface="+mj-lt"/>
              <a:buAutoNum type="arabicPeriod"/>
            </a:pPr>
            <a:r>
              <a:rPr lang="nl-NL" sz="2400" dirty="0" err="1" smtClean="0"/>
              <a:t>If</a:t>
            </a:r>
            <a:r>
              <a:rPr lang="nl-NL" sz="2400" dirty="0" smtClean="0"/>
              <a:t> the </a:t>
            </a:r>
            <a:r>
              <a:rPr lang="nl-NL" sz="2400" dirty="0" err="1" smtClean="0"/>
              <a:t>answer</a:t>
            </a:r>
            <a:r>
              <a:rPr lang="nl-NL" sz="2400" dirty="0" smtClean="0"/>
              <a:t> is </a:t>
            </a:r>
            <a:r>
              <a:rPr lang="nl-NL" sz="2400" dirty="0" err="1" smtClean="0"/>
              <a:t>qwrong</a:t>
            </a:r>
            <a:r>
              <a:rPr lang="nl-NL" sz="2400" dirty="0" smtClean="0"/>
              <a:t>, click “Home” </a:t>
            </a:r>
            <a:r>
              <a:rPr lang="nl-NL" sz="2400" dirty="0" err="1" smtClean="0"/>
              <a:t>for</a:t>
            </a:r>
            <a:r>
              <a:rPr lang="nl-NL" sz="2400" dirty="0" smtClean="0"/>
              <a:t> a second, or even </a:t>
            </a:r>
            <a:r>
              <a:rPr lang="nl-NL" sz="2400" dirty="0" err="1" smtClean="0"/>
              <a:t>third</a:t>
            </a:r>
            <a:r>
              <a:rPr lang="nl-NL" sz="2400" dirty="0" smtClean="0"/>
              <a:t>, </a:t>
            </a:r>
            <a:r>
              <a:rPr lang="nl-NL" sz="2400" dirty="0" err="1" smtClean="0"/>
              <a:t>answer</a:t>
            </a:r>
            <a:r>
              <a:rPr lang="nl-NL" sz="2400" dirty="0" smtClean="0"/>
              <a:t>.</a:t>
            </a:r>
          </a:p>
          <a:p>
            <a:pPr marL="514350" indent="-514350">
              <a:buFont typeface="+mj-lt"/>
              <a:buAutoNum type="arabicPeriod"/>
            </a:pPr>
            <a:r>
              <a:rPr lang="nl-NL" sz="2400" dirty="0" err="1" smtClean="0"/>
              <a:t>Enjoy</a:t>
            </a:r>
            <a:r>
              <a:rPr lang="nl-NL" sz="2400" dirty="0" smtClean="0"/>
              <a:t> </a:t>
            </a:r>
            <a:r>
              <a:rPr lang="nl-NL" sz="2400" dirty="0" err="1" smtClean="0"/>
              <a:t>it</a:t>
            </a:r>
            <a:r>
              <a:rPr lang="nl-NL" sz="2400" dirty="0" smtClean="0"/>
              <a:t>! </a:t>
            </a:r>
            <a:r>
              <a:rPr lang="nl-NL" sz="2400" dirty="0" err="1" smtClean="0"/>
              <a:t>Good</a:t>
            </a:r>
            <a:r>
              <a:rPr lang="nl-NL" sz="2400" dirty="0" smtClean="0"/>
              <a:t> </a:t>
            </a:r>
            <a:r>
              <a:rPr lang="nl-NL" sz="2400" dirty="0" err="1" smtClean="0"/>
              <a:t>luck</a:t>
            </a:r>
            <a:r>
              <a:rPr lang="nl-NL" sz="2400" dirty="0" smtClean="0"/>
              <a:t>!</a:t>
            </a:r>
          </a:p>
          <a:p>
            <a:pPr marL="0" indent="0">
              <a:buNone/>
            </a:pPr>
            <a:endParaRPr lang="nl-NL" dirty="0" smtClean="0"/>
          </a:p>
        </p:txBody>
      </p:sp>
    </p:spTree>
    <p:extLst>
      <p:ext uri="{BB962C8B-B14F-4D97-AF65-F5344CB8AC3E}">
        <p14:creationId xmlns:p14="http://schemas.microsoft.com/office/powerpoint/2010/main" val="1966104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Europe</a:t>
            </a:r>
            <a:r>
              <a:rPr lang="nl-NL" dirty="0" smtClean="0"/>
              <a:t> in </a:t>
            </a:r>
            <a:r>
              <a:rPr lang="nl-NL" dirty="0" err="1" smtClean="0"/>
              <a:t>numbers</a:t>
            </a:r>
            <a:endParaRPr lang="nl-NL" dirty="0"/>
          </a:p>
        </p:txBody>
      </p:sp>
      <p:sp>
        <p:nvSpPr>
          <p:cNvPr id="3" name="Tijdelijke aanduiding voor inhoud 2"/>
          <p:cNvSpPr>
            <a:spLocks noGrp="1"/>
          </p:cNvSpPr>
          <p:nvPr>
            <p:ph idx="1"/>
          </p:nvPr>
        </p:nvSpPr>
        <p:spPr/>
        <p:txBody>
          <a:bodyPr/>
          <a:lstStyle/>
          <a:p>
            <a:pPr>
              <a:buNone/>
            </a:pPr>
            <a:r>
              <a:rPr lang="nl-NL" dirty="0" smtClean="0"/>
              <a:t>The country </a:t>
            </a:r>
            <a:r>
              <a:rPr lang="nl-NL" dirty="0" err="1" smtClean="0"/>
              <a:t>with</a:t>
            </a:r>
            <a:r>
              <a:rPr lang="nl-NL" dirty="0" smtClean="0"/>
              <a:t> the </a:t>
            </a:r>
            <a:r>
              <a:rPr lang="nl-NL" dirty="0" err="1" smtClean="0"/>
              <a:t>highest</a:t>
            </a:r>
            <a:r>
              <a:rPr lang="nl-NL" dirty="0" smtClean="0"/>
              <a:t> </a:t>
            </a:r>
            <a:r>
              <a:rPr lang="nl-NL" dirty="0" err="1" smtClean="0"/>
              <a:t>density</a:t>
            </a:r>
            <a:r>
              <a:rPr lang="nl-NL" dirty="0" smtClean="0"/>
              <a:t> of</a:t>
            </a:r>
          </a:p>
          <a:p>
            <a:pPr>
              <a:buNone/>
            </a:pPr>
            <a:r>
              <a:rPr lang="nl-NL" dirty="0" err="1" smtClean="0"/>
              <a:t>population</a:t>
            </a:r>
            <a:r>
              <a:rPr lang="nl-NL" dirty="0" smtClean="0"/>
              <a:t> is….</a:t>
            </a:r>
          </a:p>
          <a:p>
            <a:pPr>
              <a:buNone/>
            </a:pPr>
            <a:r>
              <a:rPr lang="nl-NL" dirty="0" smtClean="0"/>
              <a:t>A: </a:t>
            </a:r>
            <a:r>
              <a:rPr lang="nl-NL" dirty="0" smtClean="0">
                <a:hlinkClick r:id="rId2" action="ppaction://hlinksldjump"/>
              </a:rPr>
              <a:t>The </a:t>
            </a:r>
            <a:r>
              <a:rPr lang="nl-NL" dirty="0" err="1" smtClean="0">
                <a:hlinkClick r:id="rId2" action="ppaction://hlinksldjump"/>
              </a:rPr>
              <a:t>Netherlands</a:t>
            </a:r>
            <a:endParaRPr lang="nl-NL" dirty="0" smtClean="0"/>
          </a:p>
          <a:p>
            <a:pPr>
              <a:buNone/>
            </a:pPr>
            <a:r>
              <a:rPr lang="nl-NL" dirty="0" smtClean="0"/>
              <a:t>B:</a:t>
            </a:r>
            <a:r>
              <a:rPr lang="nl-NL" dirty="0" smtClean="0">
                <a:hlinkClick r:id="rId3" action="ppaction://hlinksldjump"/>
              </a:rPr>
              <a:t> </a:t>
            </a:r>
            <a:r>
              <a:rPr lang="nl-NL" dirty="0" err="1" smtClean="0">
                <a:hlinkClick r:id="rId3" action="ppaction://hlinksldjump"/>
              </a:rPr>
              <a:t>Luxembourg</a:t>
            </a:r>
            <a:endParaRPr lang="nl-NL" dirty="0" smtClean="0"/>
          </a:p>
          <a:p>
            <a:pPr>
              <a:buNone/>
            </a:pPr>
            <a:r>
              <a:rPr lang="nl-NL" dirty="0" smtClean="0"/>
              <a:t>C:</a:t>
            </a:r>
            <a:r>
              <a:rPr lang="nl-NL" dirty="0" smtClean="0">
                <a:hlinkClick r:id="rId4" action="ppaction://hlinksldjump"/>
              </a:rPr>
              <a:t> </a:t>
            </a:r>
            <a:r>
              <a:rPr lang="nl-NL" dirty="0" err="1" smtClean="0">
                <a:hlinkClick r:id="rId4" action="ppaction://hlinksldjump"/>
              </a:rPr>
              <a:t>Latvia</a:t>
            </a: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Europe</a:t>
            </a:r>
            <a:r>
              <a:rPr lang="nl-NL" dirty="0" smtClean="0"/>
              <a:t> in </a:t>
            </a:r>
            <a:r>
              <a:rPr lang="nl-NL" dirty="0" err="1" smtClean="0"/>
              <a:t>numbers</a:t>
            </a:r>
            <a:endParaRPr lang="nl-NL" dirty="0"/>
          </a:p>
        </p:txBody>
      </p:sp>
      <p:sp>
        <p:nvSpPr>
          <p:cNvPr id="3" name="Tijdelijke aanduiding voor inhoud 2"/>
          <p:cNvSpPr>
            <a:spLocks noGrp="1"/>
          </p:cNvSpPr>
          <p:nvPr>
            <p:ph idx="1"/>
          </p:nvPr>
        </p:nvSpPr>
        <p:spPr/>
        <p:txBody>
          <a:bodyPr>
            <a:normAutofit/>
          </a:bodyPr>
          <a:lstStyle/>
          <a:p>
            <a:pPr>
              <a:buNone/>
            </a:pPr>
            <a:r>
              <a:rPr lang="nl-NL" sz="2400" dirty="0" err="1" smtClean="0"/>
              <a:t>Luxembourg</a:t>
            </a:r>
            <a:r>
              <a:rPr lang="nl-NL" sz="2400" dirty="0" smtClean="0"/>
              <a:t> has </a:t>
            </a:r>
            <a:r>
              <a:rPr lang="nl-NL" sz="2400" dirty="0" err="1" smtClean="0"/>
              <a:t>about</a:t>
            </a:r>
            <a:r>
              <a:rPr lang="nl-NL" sz="2400" dirty="0" smtClean="0"/>
              <a:t> 500.000 </a:t>
            </a:r>
            <a:r>
              <a:rPr lang="nl-NL" sz="2400" dirty="0" err="1" smtClean="0"/>
              <a:t>inhabitants</a:t>
            </a:r>
            <a:r>
              <a:rPr lang="nl-NL" sz="2400" dirty="0" smtClean="0"/>
              <a:t>. It’s </a:t>
            </a:r>
          </a:p>
          <a:p>
            <a:pPr>
              <a:buNone/>
            </a:pPr>
            <a:r>
              <a:rPr lang="nl-NL" sz="2400" dirty="0" err="1" smtClean="0"/>
              <a:t>capital</a:t>
            </a:r>
            <a:r>
              <a:rPr lang="nl-NL" sz="2400" dirty="0" smtClean="0"/>
              <a:t> is </a:t>
            </a:r>
            <a:r>
              <a:rPr lang="nl-NL" sz="2400" dirty="0" err="1" smtClean="0"/>
              <a:t>Luxembourg</a:t>
            </a:r>
            <a:r>
              <a:rPr lang="nl-NL" sz="2400" dirty="0" smtClean="0"/>
              <a:t> </a:t>
            </a:r>
            <a:r>
              <a:rPr lang="nl-NL" sz="2400" dirty="0" err="1" smtClean="0"/>
              <a:t>too</a:t>
            </a:r>
            <a:r>
              <a:rPr lang="nl-NL" sz="2400" dirty="0" smtClean="0"/>
              <a:t>. The </a:t>
            </a:r>
            <a:r>
              <a:rPr lang="nl-NL" sz="2400" dirty="0" err="1" smtClean="0"/>
              <a:t>flag</a:t>
            </a:r>
            <a:r>
              <a:rPr lang="nl-NL" sz="2400" dirty="0" smtClean="0"/>
              <a:t> is the </a:t>
            </a:r>
            <a:r>
              <a:rPr lang="nl-NL" sz="2400" dirty="0" err="1" smtClean="0"/>
              <a:t>same</a:t>
            </a:r>
            <a:r>
              <a:rPr lang="nl-NL" sz="2400" dirty="0" smtClean="0"/>
              <a:t> </a:t>
            </a:r>
          </a:p>
          <a:p>
            <a:pPr>
              <a:buNone/>
            </a:pPr>
            <a:r>
              <a:rPr lang="nl-NL" sz="2400" dirty="0" smtClean="0"/>
              <a:t>as the Dutch </a:t>
            </a:r>
            <a:r>
              <a:rPr lang="nl-NL" sz="2400" dirty="0" err="1" smtClean="0"/>
              <a:t>one</a:t>
            </a:r>
            <a:r>
              <a:rPr lang="nl-NL" sz="2400" dirty="0" smtClean="0"/>
              <a:t>. The </a:t>
            </a:r>
            <a:r>
              <a:rPr lang="nl-NL" sz="2400" dirty="0" err="1" smtClean="0"/>
              <a:t>population</a:t>
            </a:r>
            <a:r>
              <a:rPr lang="nl-NL" sz="2400" dirty="0" smtClean="0"/>
              <a:t> </a:t>
            </a:r>
            <a:r>
              <a:rPr lang="nl-NL" sz="2400" dirty="0" err="1" smtClean="0"/>
              <a:t>density</a:t>
            </a:r>
            <a:r>
              <a:rPr lang="nl-NL" sz="2400" dirty="0" smtClean="0"/>
              <a:t> is 190 </a:t>
            </a:r>
          </a:p>
          <a:p>
            <a:pPr>
              <a:buNone/>
            </a:pPr>
            <a:r>
              <a:rPr lang="nl-NL" sz="2400" dirty="0" smtClean="0"/>
              <a:t>per km</a:t>
            </a:r>
            <a:r>
              <a:rPr lang="nl-NL" sz="2400" baseline="30000" dirty="0" smtClean="0"/>
              <a:t>2</a:t>
            </a:r>
            <a:r>
              <a:rPr lang="nl-NL" sz="2400" dirty="0" smtClean="0"/>
              <a:t>. </a:t>
            </a:r>
            <a:r>
              <a:rPr lang="nl-NL" sz="2400" dirty="0" err="1" smtClean="0"/>
              <a:t>Unfortunately</a:t>
            </a:r>
            <a:r>
              <a:rPr lang="nl-NL" sz="2400" dirty="0" smtClean="0"/>
              <a:t> </a:t>
            </a:r>
            <a:r>
              <a:rPr lang="nl-NL" sz="2400" dirty="0" err="1" smtClean="0"/>
              <a:t>this</a:t>
            </a:r>
            <a:r>
              <a:rPr lang="nl-NL" sz="2400" dirty="0" smtClean="0"/>
              <a:t> is </a:t>
            </a:r>
            <a:r>
              <a:rPr lang="nl-NL" sz="2400" dirty="0" err="1" smtClean="0"/>
              <a:t>not</a:t>
            </a:r>
            <a:r>
              <a:rPr lang="nl-NL" sz="2400" dirty="0" smtClean="0"/>
              <a:t> the </a:t>
            </a:r>
            <a:r>
              <a:rPr lang="nl-NL" sz="2400" dirty="0" err="1" smtClean="0"/>
              <a:t>highest</a:t>
            </a:r>
            <a:r>
              <a:rPr lang="nl-NL" sz="2400" dirty="0" smtClean="0"/>
              <a:t> in </a:t>
            </a:r>
          </a:p>
          <a:p>
            <a:pPr>
              <a:buNone/>
            </a:pPr>
            <a:r>
              <a:rPr lang="nl-NL" sz="2400" dirty="0" smtClean="0"/>
              <a:t>the EU, </a:t>
            </a:r>
            <a:r>
              <a:rPr lang="nl-NL" sz="2400" dirty="0" err="1" smtClean="0"/>
              <a:t>so</a:t>
            </a:r>
            <a:r>
              <a:rPr lang="nl-NL" sz="2400" dirty="0" smtClean="0"/>
              <a:t> </a:t>
            </a:r>
            <a:r>
              <a:rPr lang="nl-NL" sz="2400" dirty="0" err="1" smtClean="0"/>
              <a:t>try</a:t>
            </a:r>
            <a:r>
              <a:rPr lang="nl-NL" sz="2400" dirty="0" smtClean="0"/>
              <a:t> </a:t>
            </a:r>
            <a:r>
              <a:rPr lang="nl-NL" sz="2400" dirty="0" err="1" smtClean="0"/>
              <a:t>again</a:t>
            </a:r>
            <a:r>
              <a:rPr lang="nl-NL" sz="2400" dirty="0" smtClean="0"/>
              <a:t>!</a:t>
            </a:r>
          </a:p>
          <a:p>
            <a:pPr>
              <a:buNone/>
            </a:pPr>
            <a:endParaRPr lang="nl-NL" sz="2400" dirty="0" smtClean="0"/>
          </a:p>
          <a:p>
            <a:pPr>
              <a:buNone/>
            </a:pPr>
            <a:endParaRPr lang="nl-NL" sz="2400" dirty="0" smtClean="0"/>
          </a:p>
          <a:p>
            <a:pPr>
              <a:buNone/>
            </a:pPr>
            <a:endParaRPr lang="nl-NL" sz="2400" dirty="0" smtClean="0"/>
          </a:p>
          <a:p>
            <a:pPr>
              <a:buNone/>
            </a:pPr>
            <a:r>
              <a:rPr lang="nl-NL" sz="2400" dirty="0" smtClean="0"/>
              <a:t>                                                     </a:t>
            </a:r>
            <a:r>
              <a:rPr lang="nl-NL" sz="2400" i="1" dirty="0" smtClean="0">
                <a:hlinkClick r:id="rId3" action="ppaction://hlinksldjump"/>
              </a:rPr>
              <a:t>HOME</a:t>
            </a:r>
            <a:endParaRPr lang="nl-NL" sz="2400" i="1" dirty="0" smtClean="0"/>
          </a:p>
          <a:p>
            <a:pPr>
              <a:buNone/>
            </a:pPr>
            <a:endParaRPr lang="nl-NL" sz="2400" dirty="0"/>
          </a:p>
        </p:txBody>
      </p:sp>
      <p:pic>
        <p:nvPicPr>
          <p:cNvPr id="4" name="Afbeelding 3" descr="lux 1.jpg"/>
          <p:cNvPicPr>
            <a:picLocks noChangeAspect="1"/>
          </p:cNvPicPr>
          <p:nvPr/>
        </p:nvPicPr>
        <p:blipFill>
          <a:blip r:embed="rId4" cstate="print"/>
          <a:stretch>
            <a:fillRect/>
          </a:stretch>
        </p:blipFill>
        <p:spPr>
          <a:xfrm>
            <a:off x="971600" y="4077072"/>
            <a:ext cx="3096344" cy="2322258"/>
          </a:xfrm>
          <a:prstGeom prst="rect">
            <a:avLst/>
          </a:prstGeom>
        </p:spPr>
      </p:pic>
      <p:pic>
        <p:nvPicPr>
          <p:cNvPr id="5" name="Afbeelding 4" descr="lux 3.jpg"/>
          <p:cNvPicPr>
            <a:picLocks noChangeAspect="1"/>
          </p:cNvPicPr>
          <p:nvPr/>
        </p:nvPicPr>
        <p:blipFill>
          <a:blip r:embed="rId5" cstate="print"/>
          <a:stretch>
            <a:fillRect/>
          </a:stretch>
        </p:blipFill>
        <p:spPr>
          <a:xfrm>
            <a:off x="6516216" y="1772816"/>
            <a:ext cx="2466975" cy="1847850"/>
          </a:xfrm>
          <a:prstGeom prst="rect">
            <a:avLst/>
          </a:prstGeom>
        </p:spPr>
      </p:pic>
      <p:pic>
        <p:nvPicPr>
          <p:cNvPr id="6" name="Afbeelding 5" descr="lux 2.jpg"/>
          <p:cNvPicPr>
            <a:picLocks noChangeAspect="1"/>
          </p:cNvPicPr>
          <p:nvPr/>
        </p:nvPicPr>
        <p:blipFill>
          <a:blip r:embed="rId6" cstate="print"/>
          <a:stretch>
            <a:fillRect/>
          </a:stretch>
        </p:blipFill>
        <p:spPr>
          <a:xfrm>
            <a:off x="5292080" y="4221088"/>
            <a:ext cx="2419350" cy="18954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Europe</a:t>
            </a:r>
            <a:r>
              <a:rPr lang="nl-NL" dirty="0" smtClean="0"/>
              <a:t> in </a:t>
            </a:r>
            <a:r>
              <a:rPr lang="nl-NL" dirty="0" err="1" smtClean="0"/>
              <a:t>numbers</a:t>
            </a:r>
            <a:endParaRPr lang="nl-NL" dirty="0"/>
          </a:p>
        </p:txBody>
      </p:sp>
      <p:sp>
        <p:nvSpPr>
          <p:cNvPr id="3" name="Tijdelijke aanduiding voor inhoud 2"/>
          <p:cNvSpPr>
            <a:spLocks noGrp="1"/>
          </p:cNvSpPr>
          <p:nvPr>
            <p:ph idx="1"/>
          </p:nvPr>
        </p:nvSpPr>
        <p:spPr/>
        <p:txBody>
          <a:bodyPr>
            <a:normAutofit/>
          </a:bodyPr>
          <a:lstStyle/>
          <a:p>
            <a:pPr>
              <a:buNone/>
            </a:pPr>
            <a:r>
              <a:rPr lang="nl-NL" sz="2400" dirty="0" err="1" smtClean="0"/>
              <a:t>Latvia</a:t>
            </a:r>
            <a:r>
              <a:rPr lang="nl-NL" sz="2400" dirty="0" smtClean="0"/>
              <a:t> is </a:t>
            </a:r>
            <a:r>
              <a:rPr lang="nl-NL" sz="2400" dirty="0" err="1" smtClean="0"/>
              <a:t>one</a:t>
            </a:r>
            <a:r>
              <a:rPr lang="nl-NL" sz="2400" dirty="0" smtClean="0"/>
              <a:t> of the Baltic </a:t>
            </a:r>
            <a:r>
              <a:rPr lang="nl-NL" sz="2400" dirty="0" err="1" smtClean="0"/>
              <a:t>states</a:t>
            </a:r>
            <a:r>
              <a:rPr lang="nl-NL" sz="2400" dirty="0" smtClean="0"/>
              <a:t>. The </a:t>
            </a:r>
            <a:r>
              <a:rPr lang="nl-NL" sz="2400" dirty="0" err="1" smtClean="0"/>
              <a:t>capital</a:t>
            </a:r>
            <a:r>
              <a:rPr lang="nl-NL" sz="2400" dirty="0" smtClean="0"/>
              <a:t> is </a:t>
            </a:r>
          </a:p>
          <a:p>
            <a:pPr>
              <a:buNone/>
            </a:pPr>
            <a:r>
              <a:rPr lang="nl-NL" sz="2400" dirty="0" smtClean="0"/>
              <a:t>Riga. It’s </a:t>
            </a:r>
            <a:r>
              <a:rPr lang="nl-NL" sz="2400" dirty="0" err="1" smtClean="0"/>
              <a:t>density</a:t>
            </a:r>
            <a:r>
              <a:rPr lang="nl-NL" sz="2400" dirty="0" smtClean="0"/>
              <a:t> of </a:t>
            </a:r>
            <a:r>
              <a:rPr lang="nl-NL" sz="2400" dirty="0" err="1" smtClean="0"/>
              <a:t>population</a:t>
            </a:r>
            <a:r>
              <a:rPr lang="nl-NL" sz="2400" dirty="0" smtClean="0"/>
              <a:t> is 34 </a:t>
            </a:r>
            <a:r>
              <a:rPr lang="nl-NL" sz="2400" dirty="0" err="1" smtClean="0"/>
              <a:t>persons</a:t>
            </a:r>
            <a:endParaRPr lang="nl-NL" sz="2400" dirty="0" smtClean="0"/>
          </a:p>
          <a:p>
            <a:pPr>
              <a:buNone/>
            </a:pPr>
            <a:r>
              <a:rPr lang="nl-NL" sz="2400" dirty="0" err="1" smtClean="0"/>
              <a:t>each</a:t>
            </a:r>
            <a:r>
              <a:rPr lang="nl-NL" sz="2400" dirty="0" smtClean="0"/>
              <a:t> km</a:t>
            </a:r>
            <a:r>
              <a:rPr lang="nl-NL" sz="2400" baseline="30000" dirty="0" smtClean="0"/>
              <a:t>2</a:t>
            </a:r>
            <a:r>
              <a:rPr lang="nl-NL" sz="2400" dirty="0" smtClean="0"/>
              <a:t>. </a:t>
            </a:r>
            <a:r>
              <a:rPr lang="nl-NL" sz="2400" dirty="0" err="1" smtClean="0"/>
              <a:t>It</a:t>
            </a:r>
            <a:r>
              <a:rPr lang="nl-NL" sz="2400" dirty="0" smtClean="0"/>
              <a:t> is NOT the country </a:t>
            </a:r>
            <a:r>
              <a:rPr lang="nl-NL" sz="2400" dirty="0" err="1" smtClean="0"/>
              <a:t>with</a:t>
            </a:r>
            <a:r>
              <a:rPr lang="nl-NL" sz="2400" dirty="0" smtClean="0"/>
              <a:t> the </a:t>
            </a:r>
            <a:r>
              <a:rPr lang="nl-NL" sz="2400" dirty="0" err="1" smtClean="0"/>
              <a:t>highest</a:t>
            </a:r>
            <a:r>
              <a:rPr lang="nl-NL" sz="2400" dirty="0" smtClean="0"/>
              <a:t> </a:t>
            </a:r>
          </a:p>
          <a:p>
            <a:pPr>
              <a:buNone/>
            </a:pPr>
            <a:r>
              <a:rPr lang="nl-NL" sz="2400" dirty="0" err="1" smtClean="0"/>
              <a:t>density</a:t>
            </a:r>
            <a:r>
              <a:rPr lang="nl-NL" sz="2400" dirty="0" smtClean="0"/>
              <a:t> of </a:t>
            </a:r>
            <a:r>
              <a:rPr lang="nl-NL" sz="2400" dirty="0" err="1" smtClean="0"/>
              <a:t>population</a:t>
            </a:r>
            <a:r>
              <a:rPr lang="nl-NL" sz="2400" dirty="0" smtClean="0"/>
              <a:t>. </a:t>
            </a:r>
          </a:p>
          <a:p>
            <a:pPr>
              <a:buNone/>
            </a:pPr>
            <a:endParaRPr lang="nl-NL" sz="2400" dirty="0" smtClean="0"/>
          </a:p>
          <a:p>
            <a:pPr>
              <a:buNone/>
            </a:pPr>
            <a:endParaRPr lang="nl-NL" sz="2400" dirty="0" smtClean="0"/>
          </a:p>
          <a:p>
            <a:pPr>
              <a:buNone/>
            </a:pPr>
            <a:endParaRPr lang="nl-NL" sz="2400" dirty="0" smtClean="0"/>
          </a:p>
          <a:p>
            <a:pPr>
              <a:buNone/>
            </a:pPr>
            <a:endParaRPr lang="nl-NL" sz="2400" dirty="0" smtClean="0"/>
          </a:p>
          <a:p>
            <a:pPr>
              <a:buNone/>
            </a:pPr>
            <a:endParaRPr lang="nl-NL" sz="2400" dirty="0" smtClean="0"/>
          </a:p>
          <a:p>
            <a:pPr>
              <a:buNone/>
            </a:pPr>
            <a:r>
              <a:rPr lang="nl-NL" sz="2400" dirty="0" smtClean="0"/>
              <a:t>                                                  </a:t>
            </a:r>
            <a:r>
              <a:rPr lang="nl-NL" sz="2400" i="1" dirty="0" smtClean="0">
                <a:hlinkClick r:id="rId2" action="ppaction://hlinksldjump"/>
              </a:rPr>
              <a:t>HOME</a:t>
            </a:r>
            <a:endParaRPr lang="nl-NL" sz="2400" i="1" dirty="0" smtClean="0"/>
          </a:p>
          <a:p>
            <a:pPr>
              <a:buNone/>
            </a:pPr>
            <a:endParaRPr lang="nl-NL" sz="2400" dirty="0"/>
          </a:p>
        </p:txBody>
      </p:sp>
      <p:pic>
        <p:nvPicPr>
          <p:cNvPr id="4" name="Afbeelding 3" descr="letland.jpg"/>
          <p:cNvPicPr>
            <a:picLocks noChangeAspect="1"/>
          </p:cNvPicPr>
          <p:nvPr/>
        </p:nvPicPr>
        <p:blipFill>
          <a:blip r:embed="rId3" cstate="print"/>
          <a:stretch>
            <a:fillRect/>
          </a:stretch>
        </p:blipFill>
        <p:spPr>
          <a:xfrm>
            <a:off x="611560" y="3429000"/>
            <a:ext cx="2768062" cy="2562435"/>
          </a:xfrm>
          <a:prstGeom prst="rect">
            <a:avLst/>
          </a:prstGeom>
        </p:spPr>
      </p:pic>
      <p:pic>
        <p:nvPicPr>
          <p:cNvPr id="5" name="Afbeelding 4" descr="riga.jpg"/>
          <p:cNvPicPr>
            <a:picLocks noChangeAspect="1"/>
          </p:cNvPicPr>
          <p:nvPr/>
        </p:nvPicPr>
        <p:blipFill>
          <a:blip r:embed="rId4" cstate="print"/>
          <a:stretch>
            <a:fillRect/>
          </a:stretch>
        </p:blipFill>
        <p:spPr>
          <a:xfrm>
            <a:off x="4211960" y="3068960"/>
            <a:ext cx="3646562" cy="22693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The Netherlands. Correct. The </a:t>
            </a:r>
            <a:r>
              <a:rPr lang="nl-NL" dirty="0" err="1" smtClean="0"/>
              <a:t>population</a:t>
            </a:r>
            <a:r>
              <a:rPr lang="nl-NL" dirty="0" smtClean="0"/>
              <a:t> </a:t>
            </a:r>
            <a:r>
              <a:rPr lang="nl-NL" dirty="0" err="1" smtClean="0"/>
              <a:t>density</a:t>
            </a:r>
            <a:r>
              <a:rPr lang="nl-NL" dirty="0" smtClean="0"/>
              <a:t> is 401/km</a:t>
            </a:r>
            <a:r>
              <a:rPr lang="nl-NL" baseline="30000" dirty="0"/>
              <a:t>2. </a:t>
            </a:r>
            <a:r>
              <a:rPr lang="nl-NL" dirty="0"/>
              <a:t>“Home” </a:t>
            </a:r>
            <a:r>
              <a:rPr lang="nl-NL" dirty="0" err="1"/>
              <a:t>for</a:t>
            </a:r>
            <a:r>
              <a:rPr lang="nl-NL" dirty="0"/>
              <a:t> next question</a:t>
            </a:r>
            <a:r>
              <a:rPr lang="nl-NL" baseline="30000" dirty="0"/>
              <a:t>.</a:t>
            </a:r>
          </a:p>
          <a:p>
            <a:pPr marL="0" indent="0">
              <a:buNone/>
            </a:pPr>
            <a:endParaRPr lang="nl-NL" baseline="30000" dirty="0" smtClean="0"/>
          </a:p>
          <a:p>
            <a:pPr marL="0" indent="0">
              <a:buNone/>
            </a:pPr>
            <a:endParaRPr lang="nl-NL" baseline="30000" dirty="0"/>
          </a:p>
          <a:p>
            <a:pPr marL="0" indent="0">
              <a:buNone/>
            </a:pPr>
            <a:endParaRPr lang="nl-NL" baseline="30000" dirty="0" smtClean="0"/>
          </a:p>
          <a:p>
            <a:pPr marL="0" indent="0">
              <a:buNone/>
            </a:pPr>
            <a:endParaRPr lang="nl-NL" baseline="30000" dirty="0"/>
          </a:p>
          <a:p>
            <a:pPr marL="0" indent="0">
              <a:buNone/>
            </a:pPr>
            <a:endParaRPr lang="nl-NL" baseline="30000" dirty="0" smtClean="0"/>
          </a:p>
          <a:p>
            <a:pPr marL="0" indent="0">
              <a:buNone/>
            </a:pPr>
            <a:endParaRPr lang="nl-NL" baseline="30000" dirty="0"/>
          </a:p>
          <a:p>
            <a:pPr marL="0" indent="0">
              <a:buNone/>
            </a:pPr>
            <a:endParaRPr lang="nl-NL" baseline="30000" dirty="0" smtClean="0"/>
          </a:p>
          <a:p>
            <a:pPr marL="0" indent="0">
              <a:buNone/>
            </a:pPr>
            <a:endParaRPr lang="nl-NL" baseline="30000" dirty="0"/>
          </a:p>
          <a:p>
            <a:pPr marL="0" indent="0">
              <a:buNone/>
            </a:pPr>
            <a:endParaRPr lang="nl-NL" baseline="30000" dirty="0" smtClean="0"/>
          </a:p>
          <a:p>
            <a:pPr marL="0" indent="0" algn="ctr">
              <a:buNone/>
            </a:pPr>
            <a:r>
              <a:rPr lang="nl-NL" sz="4000" i="1" baseline="30000" dirty="0" smtClean="0">
                <a:hlinkClick r:id="rId2" action="ppaction://hlinksldjump"/>
              </a:rPr>
              <a:t>Home</a:t>
            </a:r>
            <a:endParaRPr lang="nl-NL" sz="4000" i="1" baseline="30000" dirty="0" smtClean="0"/>
          </a:p>
          <a:p>
            <a:pPr marL="0" indent="0">
              <a:buNone/>
            </a:pPr>
            <a:endParaRPr lang="nl-NL" baseline="30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866831"/>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780928"/>
            <a:ext cx="25050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2780928"/>
            <a:ext cx="20288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768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en-US" dirty="0"/>
              <a:t>And the lowest density of population is in…</a:t>
            </a:r>
          </a:p>
          <a:p>
            <a:pPr marL="0" indent="0">
              <a:buNone/>
            </a:pPr>
            <a:endParaRPr lang="nl-NL" dirty="0" smtClean="0"/>
          </a:p>
          <a:p>
            <a:pPr marL="0" indent="0">
              <a:buNone/>
            </a:pPr>
            <a:r>
              <a:rPr lang="nl-NL" dirty="0" smtClean="0"/>
              <a:t>A</a:t>
            </a:r>
            <a:r>
              <a:rPr lang="nl-NL" dirty="0"/>
              <a:t>:</a:t>
            </a:r>
            <a:r>
              <a:rPr lang="nl-NL" dirty="0" smtClean="0"/>
              <a:t> </a:t>
            </a:r>
            <a:r>
              <a:rPr lang="nl-NL" dirty="0" smtClean="0">
                <a:hlinkClick r:id="rId2" action="ppaction://hlinksldjump"/>
              </a:rPr>
              <a:t>Finland</a:t>
            </a:r>
            <a:endParaRPr lang="nl-NL" dirty="0" smtClean="0"/>
          </a:p>
          <a:p>
            <a:pPr marL="0" indent="0">
              <a:buNone/>
            </a:pPr>
            <a:r>
              <a:rPr lang="nl-NL" dirty="0" smtClean="0"/>
              <a:t>B: </a:t>
            </a:r>
            <a:r>
              <a:rPr lang="nl-NL" dirty="0" smtClean="0">
                <a:hlinkClick r:id="rId3" action="ppaction://hlinksldjump"/>
              </a:rPr>
              <a:t>Norway</a:t>
            </a:r>
            <a:endParaRPr lang="nl-NL" dirty="0" smtClean="0"/>
          </a:p>
          <a:p>
            <a:pPr marL="0" indent="0">
              <a:buNone/>
            </a:pPr>
            <a:r>
              <a:rPr lang="nl-NL" dirty="0" smtClean="0"/>
              <a:t>C: </a:t>
            </a:r>
            <a:r>
              <a:rPr lang="nl-NL" dirty="0" smtClean="0">
                <a:hlinkClick r:id="rId4" action="ppaction://hlinksldjump"/>
              </a:rPr>
              <a:t>Austria</a:t>
            </a:r>
            <a:endParaRPr lang="nl-NL" dirty="0" smtClean="0"/>
          </a:p>
          <a:p>
            <a:pPr marL="0" indent="0">
              <a:buNone/>
            </a:pPr>
            <a:endParaRPr lang="nl-NL" dirty="0"/>
          </a:p>
        </p:txBody>
      </p:sp>
    </p:spTree>
    <p:extLst>
      <p:ext uri="{BB962C8B-B14F-4D97-AF65-F5344CB8AC3E}">
        <p14:creationId xmlns:p14="http://schemas.microsoft.com/office/powerpoint/2010/main" val="211925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Norway!! It’s </a:t>
            </a:r>
            <a:r>
              <a:rPr lang="nl-NL" dirty="0" err="1" smtClean="0"/>
              <a:t>density</a:t>
            </a:r>
            <a:r>
              <a:rPr lang="nl-NL" dirty="0" smtClean="0"/>
              <a:t> of </a:t>
            </a:r>
            <a:r>
              <a:rPr lang="nl-NL" dirty="0" err="1" smtClean="0"/>
              <a:t>population</a:t>
            </a:r>
            <a:r>
              <a:rPr lang="nl-NL" dirty="0" smtClean="0"/>
              <a:t> is </a:t>
            </a:r>
            <a:r>
              <a:rPr lang="nl-NL" dirty="0" err="1" smtClean="0"/>
              <a:t>only</a:t>
            </a:r>
            <a:r>
              <a:rPr lang="nl-NL" dirty="0"/>
              <a:t> </a:t>
            </a:r>
            <a:r>
              <a:rPr lang="nl-NL" dirty="0" smtClean="0"/>
              <a:t>12,1/km². The </a:t>
            </a:r>
            <a:r>
              <a:rPr lang="nl-NL" dirty="0" err="1" smtClean="0"/>
              <a:t>capital</a:t>
            </a:r>
            <a:r>
              <a:rPr lang="nl-NL" dirty="0" smtClean="0"/>
              <a:t> is Oslo. The </a:t>
            </a:r>
            <a:r>
              <a:rPr lang="nl-NL" dirty="0" err="1" smtClean="0"/>
              <a:t>coast</a:t>
            </a:r>
            <a:r>
              <a:rPr lang="nl-NL" dirty="0" smtClean="0"/>
              <a:t> of Norway is </a:t>
            </a:r>
            <a:r>
              <a:rPr lang="nl-NL" dirty="0" err="1" smtClean="0"/>
              <a:t>famous</a:t>
            </a:r>
            <a:r>
              <a:rPr lang="nl-NL" dirty="0" smtClean="0"/>
              <a:t> </a:t>
            </a:r>
            <a:r>
              <a:rPr lang="nl-NL" dirty="0" err="1" smtClean="0"/>
              <a:t>for</a:t>
            </a:r>
            <a:r>
              <a:rPr lang="nl-NL" dirty="0" smtClean="0"/>
              <a:t> </a:t>
            </a:r>
            <a:r>
              <a:rPr lang="nl-NL" dirty="0" err="1" smtClean="0"/>
              <a:t>it’s</a:t>
            </a:r>
            <a:r>
              <a:rPr lang="nl-NL" dirty="0" smtClean="0"/>
              <a:t> fjords. Correct </a:t>
            </a:r>
            <a:r>
              <a:rPr lang="nl-NL" dirty="0" err="1" smtClean="0"/>
              <a:t>answer</a:t>
            </a:r>
            <a:r>
              <a:rPr lang="nl-NL" dirty="0" smtClean="0"/>
              <a:t> </a:t>
            </a:r>
            <a:r>
              <a:rPr lang="nl-NL" dirty="0" err="1" smtClean="0"/>
              <a:t>so</a:t>
            </a:r>
            <a:r>
              <a:rPr lang="nl-NL" dirty="0" smtClean="0"/>
              <a:t> “Home” </a:t>
            </a:r>
            <a:r>
              <a:rPr lang="nl-NL" dirty="0" err="1" smtClean="0"/>
              <a:t>for</a:t>
            </a:r>
            <a:r>
              <a:rPr lang="nl-NL" dirty="0" smtClean="0"/>
              <a:t> next question.</a:t>
            </a:r>
          </a:p>
          <a:p>
            <a:pPr marL="0" indent="0">
              <a:buNone/>
            </a:pPr>
            <a:endParaRPr lang="nl-NL" dirty="0" smtClean="0"/>
          </a:p>
          <a:p>
            <a:pPr marL="0" indent="0">
              <a:buNone/>
            </a:pPr>
            <a:endParaRPr lang="nl-NL" dirty="0"/>
          </a:p>
          <a:p>
            <a:pPr marL="0" indent="0">
              <a:buNone/>
            </a:pPr>
            <a:endParaRPr lang="nl-NL" dirty="0"/>
          </a:p>
          <a:p>
            <a:pPr marL="0" indent="0">
              <a:buNone/>
            </a:pPr>
            <a:endParaRPr lang="nl-NL" dirty="0" smtClean="0"/>
          </a:p>
          <a:p>
            <a:pPr marL="0" indent="0" algn="r">
              <a:buNone/>
            </a:pPr>
            <a:r>
              <a:rPr lang="nl-NL" dirty="0" smtClean="0">
                <a:hlinkClick r:id="rId2" action="ppaction://hlinksldjump"/>
              </a:rPr>
              <a:t>HOME</a:t>
            </a:r>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743375"/>
            <a:ext cx="11906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284202"/>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32111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899592" y="5229200"/>
            <a:ext cx="1944216" cy="369332"/>
          </a:xfrm>
          <a:prstGeom prst="rect">
            <a:avLst/>
          </a:prstGeom>
          <a:noFill/>
        </p:spPr>
        <p:txBody>
          <a:bodyPr wrap="square" rtlCol="0">
            <a:spAutoFit/>
          </a:bodyPr>
          <a:lstStyle/>
          <a:p>
            <a:r>
              <a:rPr lang="nl-NL" dirty="0" smtClean="0"/>
              <a:t>fjord</a:t>
            </a:r>
            <a:endParaRPr lang="nl-NL" dirty="0"/>
          </a:p>
        </p:txBody>
      </p:sp>
      <p:sp>
        <p:nvSpPr>
          <p:cNvPr id="5" name="Tekstvak 4"/>
          <p:cNvSpPr txBox="1"/>
          <p:nvPr/>
        </p:nvSpPr>
        <p:spPr>
          <a:xfrm>
            <a:off x="4139952" y="5229200"/>
            <a:ext cx="1440160" cy="369332"/>
          </a:xfrm>
          <a:prstGeom prst="rect">
            <a:avLst/>
          </a:prstGeom>
          <a:noFill/>
        </p:spPr>
        <p:txBody>
          <a:bodyPr wrap="square" rtlCol="0">
            <a:spAutoFit/>
          </a:bodyPr>
          <a:lstStyle/>
          <a:p>
            <a:r>
              <a:rPr lang="nl-NL" dirty="0" smtClean="0"/>
              <a:t>Oslo</a:t>
            </a:r>
            <a:endParaRPr lang="nl-NL" dirty="0"/>
          </a:p>
        </p:txBody>
      </p:sp>
    </p:spTree>
    <p:extLst>
      <p:ext uri="{BB962C8B-B14F-4D97-AF65-F5344CB8AC3E}">
        <p14:creationId xmlns:p14="http://schemas.microsoft.com/office/powerpoint/2010/main" val="445212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Under the same sky</a:t>
            </a:r>
            <a:r>
              <a:rPr lang="en-US" dirty="0"/>
              <a:t/>
            </a:r>
            <a:br>
              <a:rPr lang="en-US" dirty="0"/>
            </a:br>
            <a:r>
              <a:rPr lang="en-US" dirty="0"/>
              <a:t>Europe in numbers</a:t>
            </a:r>
            <a:endParaRPr lang="nl-NL" dirty="0"/>
          </a:p>
        </p:txBody>
      </p:sp>
      <p:sp>
        <p:nvSpPr>
          <p:cNvPr id="3" name="Tijdelijke aanduiding voor inhoud 2"/>
          <p:cNvSpPr>
            <a:spLocks noGrp="1"/>
          </p:cNvSpPr>
          <p:nvPr>
            <p:ph idx="1"/>
          </p:nvPr>
        </p:nvSpPr>
        <p:spPr>
          <a:xfrm>
            <a:off x="465559" y="1628800"/>
            <a:ext cx="8229600" cy="4525963"/>
          </a:xfrm>
        </p:spPr>
        <p:txBody>
          <a:bodyPr>
            <a:normAutofit fontScale="92500" lnSpcReduction="20000"/>
          </a:bodyPr>
          <a:lstStyle/>
          <a:p>
            <a:pPr marL="0" indent="0">
              <a:buNone/>
            </a:pPr>
            <a:r>
              <a:rPr lang="nl-NL" dirty="0" smtClean="0"/>
              <a:t>Finland has  15 </a:t>
            </a:r>
            <a:r>
              <a:rPr lang="nl-NL" dirty="0" err="1" smtClean="0"/>
              <a:t>inhabitants</a:t>
            </a:r>
            <a:r>
              <a:rPr lang="nl-NL" dirty="0" smtClean="0"/>
              <a:t> </a:t>
            </a:r>
            <a:r>
              <a:rPr lang="nl-NL" dirty="0" err="1" smtClean="0"/>
              <a:t>every</a:t>
            </a:r>
            <a:r>
              <a:rPr lang="nl-NL" dirty="0" smtClean="0"/>
              <a:t> km</a:t>
            </a:r>
            <a:r>
              <a:rPr lang="nl-NL" baseline="30000" dirty="0" smtClean="0"/>
              <a:t>2.  </a:t>
            </a:r>
            <a:r>
              <a:rPr lang="nl-NL" dirty="0" smtClean="0"/>
              <a:t>But…</a:t>
            </a:r>
            <a:r>
              <a:rPr lang="nl-NL" dirty="0" err="1" smtClean="0"/>
              <a:t>not</a:t>
            </a:r>
            <a:r>
              <a:rPr lang="nl-NL" dirty="0" smtClean="0"/>
              <a:t> Correct. Click “Home” </a:t>
            </a:r>
            <a:r>
              <a:rPr lang="nl-NL" dirty="0" err="1" smtClean="0"/>
              <a:t>for</a:t>
            </a:r>
            <a:r>
              <a:rPr lang="nl-NL" dirty="0" smtClean="0"/>
              <a:t> a new </a:t>
            </a:r>
            <a:r>
              <a:rPr lang="nl-NL" dirty="0" err="1" smtClean="0"/>
              <a:t>answer</a:t>
            </a:r>
            <a:r>
              <a:rPr lang="nl-NL" dirty="0" smtClean="0"/>
              <a:t>.</a:t>
            </a:r>
          </a:p>
          <a:p>
            <a:pPr marL="0" indent="0">
              <a:buNone/>
            </a:pPr>
            <a:endParaRPr lang="nl-NL" baseline="30000" dirty="0"/>
          </a:p>
          <a:p>
            <a:pPr marL="0" indent="0">
              <a:buNone/>
            </a:pPr>
            <a:endParaRPr lang="nl-NL" baseline="30000" dirty="0" smtClean="0"/>
          </a:p>
          <a:p>
            <a:pPr marL="0" indent="0">
              <a:buNone/>
            </a:pPr>
            <a:endParaRPr lang="nl-NL" baseline="30000" dirty="0"/>
          </a:p>
          <a:p>
            <a:pPr marL="0" indent="0">
              <a:buNone/>
            </a:pPr>
            <a:endParaRPr lang="nl-NL" baseline="30000" dirty="0" smtClean="0"/>
          </a:p>
          <a:p>
            <a:pPr marL="0" indent="0">
              <a:buNone/>
            </a:pPr>
            <a:endParaRPr lang="nl-NL" baseline="30000" dirty="0"/>
          </a:p>
          <a:p>
            <a:pPr marL="0" indent="0">
              <a:buNone/>
            </a:pPr>
            <a:endParaRPr lang="nl-NL" baseline="30000" dirty="0" smtClean="0"/>
          </a:p>
          <a:p>
            <a:pPr marL="0" indent="0">
              <a:buNone/>
            </a:pPr>
            <a:endParaRPr lang="nl-NL" baseline="30000" dirty="0" smtClean="0"/>
          </a:p>
          <a:p>
            <a:pPr marL="0" indent="0">
              <a:buNone/>
            </a:pPr>
            <a:endParaRPr lang="nl-NL" baseline="30000" dirty="0"/>
          </a:p>
          <a:p>
            <a:pPr marL="0" indent="0">
              <a:buNone/>
            </a:pPr>
            <a:endParaRPr lang="nl-NL" baseline="30000" dirty="0" smtClean="0"/>
          </a:p>
          <a:p>
            <a:pPr marL="0" indent="0">
              <a:buNone/>
            </a:pPr>
            <a:endParaRPr lang="nl-NL" baseline="30000" dirty="0"/>
          </a:p>
          <a:p>
            <a:pPr marL="0" indent="0" algn="ctr">
              <a:buNone/>
            </a:pPr>
            <a:r>
              <a:rPr lang="nl-NL" sz="4400" i="1" baseline="30000" dirty="0" smtClean="0">
                <a:hlinkClick r:id="rId2" action="ppaction://hlinksldjump"/>
              </a:rPr>
              <a:t>Home</a:t>
            </a:r>
            <a:endParaRPr lang="nl-NL" sz="4400" i="1" baseline="300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998852"/>
            <a:ext cx="24193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776" y="302266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800" y="275120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83568" y="5013176"/>
            <a:ext cx="8011591" cy="369332"/>
          </a:xfrm>
          <a:prstGeom prst="rect">
            <a:avLst/>
          </a:prstGeom>
          <a:noFill/>
        </p:spPr>
        <p:txBody>
          <a:bodyPr wrap="square" rtlCol="0">
            <a:spAutoFit/>
          </a:bodyPr>
          <a:lstStyle/>
          <a:p>
            <a:pPr algn="ctr"/>
            <a:r>
              <a:rPr lang="nl-NL" dirty="0" smtClean="0"/>
              <a:t>Lots of </a:t>
            </a:r>
            <a:r>
              <a:rPr lang="nl-NL" dirty="0" err="1" smtClean="0"/>
              <a:t>lakes</a:t>
            </a:r>
            <a:r>
              <a:rPr lang="nl-NL" dirty="0" smtClean="0"/>
              <a:t> </a:t>
            </a:r>
            <a:r>
              <a:rPr lang="nl-NL" dirty="0" err="1" smtClean="0"/>
              <a:t>and</a:t>
            </a:r>
            <a:r>
              <a:rPr lang="nl-NL" dirty="0" smtClean="0"/>
              <a:t> free </a:t>
            </a:r>
            <a:r>
              <a:rPr lang="nl-NL" dirty="0" err="1" smtClean="0"/>
              <a:t>places</a:t>
            </a:r>
            <a:r>
              <a:rPr lang="nl-NL" dirty="0" smtClean="0"/>
              <a:t> </a:t>
            </a:r>
            <a:r>
              <a:rPr lang="nl-NL" dirty="0" err="1" smtClean="0"/>
              <a:t>for</a:t>
            </a:r>
            <a:r>
              <a:rPr lang="nl-NL" dirty="0" smtClean="0"/>
              <a:t> </a:t>
            </a:r>
            <a:r>
              <a:rPr lang="nl-NL" dirty="0" err="1" smtClean="0"/>
              <a:t>everybody</a:t>
            </a:r>
            <a:r>
              <a:rPr lang="nl-NL" dirty="0" smtClean="0"/>
              <a:t>.</a:t>
            </a:r>
            <a:endParaRPr lang="nl-NL" dirty="0"/>
          </a:p>
        </p:txBody>
      </p:sp>
    </p:spTree>
    <p:extLst>
      <p:ext uri="{BB962C8B-B14F-4D97-AF65-F5344CB8AC3E}">
        <p14:creationId xmlns:p14="http://schemas.microsoft.com/office/powerpoint/2010/main" val="207290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a:t>Austria, in the Alps, </a:t>
            </a:r>
            <a:r>
              <a:rPr lang="nl-NL" sz="2800" dirty="0" smtClean="0"/>
              <a:t>has </a:t>
            </a:r>
            <a:r>
              <a:rPr lang="nl-NL" sz="2800" dirty="0" err="1" smtClean="0"/>
              <a:t>got</a:t>
            </a:r>
            <a:r>
              <a:rPr lang="nl-NL" sz="2800" dirty="0" smtClean="0"/>
              <a:t> 97,9 </a:t>
            </a:r>
            <a:r>
              <a:rPr lang="nl-NL" sz="2800" dirty="0" err="1" smtClean="0"/>
              <a:t>inhabitants</a:t>
            </a:r>
            <a:r>
              <a:rPr lang="nl-NL" sz="2800" dirty="0" smtClean="0"/>
              <a:t> </a:t>
            </a:r>
            <a:r>
              <a:rPr lang="nl-NL" sz="2800" dirty="0" err="1" smtClean="0"/>
              <a:t>each</a:t>
            </a:r>
            <a:r>
              <a:rPr lang="nl-NL" sz="2800" dirty="0" smtClean="0"/>
              <a:t> km². </a:t>
            </a:r>
            <a:r>
              <a:rPr lang="nl-NL" sz="2800" dirty="0" err="1" smtClean="0"/>
              <a:t>This</a:t>
            </a:r>
            <a:r>
              <a:rPr lang="nl-NL" sz="2800" dirty="0" smtClean="0"/>
              <a:t> is a lot </a:t>
            </a:r>
            <a:r>
              <a:rPr lang="nl-NL" sz="2800" dirty="0" err="1" smtClean="0"/>
              <a:t>for</a:t>
            </a:r>
            <a:r>
              <a:rPr lang="nl-NL" sz="2800" dirty="0" smtClean="0"/>
              <a:t> a country in the </a:t>
            </a:r>
            <a:r>
              <a:rPr lang="nl-NL" sz="2800" dirty="0" err="1" smtClean="0"/>
              <a:t>mountains</a:t>
            </a:r>
            <a:r>
              <a:rPr lang="nl-NL" sz="2800" dirty="0" smtClean="0"/>
              <a:t>!  </a:t>
            </a:r>
            <a:r>
              <a:rPr lang="nl-NL" sz="2800" dirty="0" err="1" smtClean="0"/>
              <a:t>Austrians</a:t>
            </a:r>
            <a:r>
              <a:rPr lang="nl-NL" sz="2800" dirty="0" smtClean="0"/>
              <a:t> are </a:t>
            </a:r>
            <a:r>
              <a:rPr lang="nl-NL" sz="2800" dirty="0" err="1" smtClean="0"/>
              <a:t>very</a:t>
            </a:r>
            <a:r>
              <a:rPr lang="nl-NL" sz="2800" dirty="0" smtClean="0"/>
              <a:t> </a:t>
            </a:r>
            <a:r>
              <a:rPr lang="nl-NL" sz="2800" dirty="0" err="1" smtClean="0"/>
              <a:t>good</a:t>
            </a:r>
            <a:r>
              <a:rPr lang="nl-NL" sz="2800" dirty="0" smtClean="0"/>
              <a:t> in </a:t>
            </a:r>
            <a:r>
              <a:rPr lang="nl-NL" sz="2800" dirty="0" err="1" smtClean="0"/>
              <a:t>skiing</a:t>
            </a:r>
            <a:r>
              <a:rPr lang="nl-NL" sz="2800" dirty="0" smtClean="0"/>
              <a:t>. But…</a:t>
            </a:r>
            <a:r>
              <a:rPr lang="nl-NL" sz="2800" dirty="0" err="1" smtClean="0"/>
              <a:t>your</a:t>
            </a:r>
            <a:r>
              <a:rPr lang="nl-NL" sz="2800" dirty="0" smtClean="0"/>
              <a:t> </a:t>
            </a:r>
            <a:r>
              <a:rPr lang="nl-NL" sz="2800" dirty="0" err="1" smtClean="0"/>
              <a:t>answer</a:t>
            </a:r>
            <a:r>
              <a:rPr lang="nl-NL" sz="2800" dirty="0" smtClean="0"/>
              <a:t> is </a:t>
            </a:r>
            <a:r>
              <a:rPr lang="nl-NL" sz="2800" dirty="0" err="1" smtClean="0"/>
              <a:t>not</a:t>
            </a:r>
            <a:r>
              <a:rPr lang="nl-NL" sz="2800" dirty="0" smtClean="0"/>
              <a:t> correct. </a:t>
            </a:r>
            <a:r>
              <a:rPr lang="nl-NL" sz="2800" dirty="0" err="1" smtClean="0"/>
              <a:t>Try</a:t>
            </a:r>
            <a:r>
              <a:rPr lang="nl-NL" sz="2800" dirty="0"/>
              <a:t> </a:t>
            </a:r>
            <a:r>
              <a:rPr lang="nl-NL" sz="2800" dirty="0" smtClean="0"/>
              <a:t>“Home” </a:t>
            </a:r>
            <a:r>
              <a:rPr lang="nl-NL" sz="2800" dirty="0" err="1" smtClean="0"/>
              <a:t>for</a:t>
            </a:r>
            <a:r>
              <a:rPr lang="nl-NL" sz="2800" dirty="0" smtClean="0"/>
              <a:t> </a:t>
            </a:r>
            <a:r>
              <a:rPr lang="nl-NL" sz="2800" dirty="0" err="1" smtClean="0"/>
              <a:t>another</a:t>
            </a:r>
            <a:r>
              <a:rPr lang="nl-NL" sz="2800" dirty="0" smtClean="0"/>
              <a:t> </a:t>
            </a:r>
            <a:r>
              <a:rPr lang="nl-NL" sz="2800" dirty="0" err="1" smtClean="0"/>
              <a:t>answer</a:t>
            </a:r>
            <a:r>
              <a:rPr lang="nl-NL" sz="2800" dirty="0" smtClean="0"/>
              <a:t>.</a:t>
            </a:r>
          </a:p>
          <a:p>
            <a:pPr marL="0" indent="0">
              <a:buNone/>
            </a:pPr>
            <a:endParaRPr lang="nl-NL" sz="2800" dirty="0"/>
          </a:p>
          <a:p>
            <a:pPr marL="0" indent="0">
              <a:buNone/>
            </a:pPr>
            <a:endParaRPr lang="nl-NL" sz="2800" dirty="0" smtClean="0"/>
          </a:p>
          <a:p>
            <a:pPr marL="0" indent="0">
              <a:buNone/>
            </a:pPr>
            <a:endParaRPr lang="nl-NL" sz="2800" dirty="0"/>
          </a:p>
          <a:p>
            <a:pPr marL="0" indent="0" algn="r">
              <a:buNone/>
            </a:pPr>
            <a:r>
              <a:rPr lang="nl-NL" sz="2800" i="1" dirty="0" smtClean="0">
                <a:hlinkClick r:id="rId2" action="ppaction://hlinksldjump"/>
              </a:rPr>
              <a:t>Home</a:t>
            </a:r>
            <a:endParaRPr lang="nl-NL" sz="2800" i="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99" y="4602538"/>
            <a:ext cx="29813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369957"/>
            <a:ext cx="1779662" cy="123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502" y="4780543"/>
            <a:ext cx="2351881" cy="156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0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Rechthoek 2"/>
          <p:cNvSpPr/>
          <p:nvPr/>
        </p:nvSpPr>
        <p:spPr>
          <a:xfrm>
            <a:off x="1547664" y="1772816"/>
            <a:ext cx="6703502" cy="2554545"/>
          </a:xfrm>
          <a:prstGeom prst="rect">
            <a:avLst/>
          </a:prstGeom>
        </p:spPr>
        <p:txBody>
          <a:bodyPr wrap="none">
            <a:spAutoFit/>
          </a:bodyPr>
          <a:lstStyle/>
          <a:p>
            <a:r>
              <a:rPr lang="en-US" sz="4000" dirty="0">
                <a:solidFill>
                  <a:prstClr val="black"/>
                </a:solidFill>
              </a:rPr>
              <a:t>The longest river in the EU is </a:t>
            </a:r>
            <a:r>
              <a:rPr lang="en-US" sz="4000" dirty="0" smtClean="0">
                <a:solidFill>
                  <a:prstClr val="black"/>
                </a:solidFill>
              </a:rPr>
              <a:t>….</a:t>
            </a:r>
          </a:p>
          <a:p>
            <a:r>
              <a:rPr lang="en-US" sz="4000" dirty="0" smtClean="0">
                <a:solidFill>
                  <a:prstClr val="black"/>
                </a:solidFill>
                <a:hlinkClick r:id="rId2" action="ppaction://hlinksldjump"/>
              </a:rPr>
              <a:t>A: The </a:t>
            </a:r>
            <a:r>
              <a:rPr lang="en-US" sz="4000" dirty="0" err="1" smtClean="0">
                <a:solidFill>
                  <a:prstClr val="black"/>
                </a:solidFill>
                <a:hlinkClick r:id="rId2" action="ppaction://hlinksldjump"/>
              </a:rPr>
              <a:t>Wolga</a:t>
            </a:r>
            <a:r>
              <a:rPr lang="en-US" sz="4000" dirty="0" smtClean="0">
                <a:solidFill>
                  <a:prstClr val="black"/>
                </a:solidFill>
                <a:hlinkClick r:id="rId2" action="ppaction://hlinksldjump"/>
              </a:rPr>
              <a:t>?</a:t>
            </a:r>
            <a:endParaRPr lang="en-US" sz="4000" dirty="0" smtClean="0">
              <a:solidFill>
                <a:prstClr val="black"/>
              </a:solidFill>
            </a:endParaRPr>
          </a:p>
          <a:p>
            <a:r>
              <a:rPr lang="en-US" sz="4000" dirty="0" smtClean="0">
                <a:solidFill>
                  <a:prstClr val="black"/>
                </a:solidFill>
                <a:hlinkClick r:id="rId3" action="ppaction://hlinksldjump"/>
              </a:rPr>
              <a:t>B: The river Rhine?</a:t>
            </a:r>
            <a:endParaRPr lang="en-US" sz="4000" dirty="0" smtClean="0">
              <a:solidFill>
                <a:prstClr val="black"/>
              </a:solidFill>
            </a:endParaRPr>
          </a:p>
          <a:p>
            <a:r>
              <a:rPr lang="en-US" sz="4000" dirty="0" smtClean="0">
                <a:solidFill>
                  <a:prstClr val="black"/>
                </a:solidFill>
                <a:hlinkClick r:id="rId4" action="ppaction://hlinksldjump"/>
              </a:rPr>
              <a:t>C: The Danube?</a:t>
            </a:r>
            <a:endParaRPr lang="en-US" sz="4000" dirty="0">
              <a:solidFill>
                <a:prstClr val="black"/>
              </a:solidFill>
            </a:endParaRPr>
          </a:p>
        </p:txBody>
      </p:sp>
    </p:spTree>
    <p:extLst>
      <p:ext uri="{BB962C8B-B14F-4D97-AF65-F5344CB8AC3E}">
        <p14:creationId xmlns:p14="http://schemas.microsoft.com/office/powerpoint/2010/main" val="764370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a:t>
            </a:r>
            <a:r>
              <a:rPr lang="en-US" dirty="0" smtClean="0"/>
              <a:t>numbers</a:t>
            </a:r>
            <a:endParaRPr lang="nl-NL" dirty="0"/>
          </a:p>
        </p:txBody>
      </p:sp>
      <p:sp>
        <p:nvSpPr>
          <p:cNvPr id="3" name="Tijdelijke aanduiding voor inhoud 2"/>
          <p:cNvSpPr>
            <a:spLocks noGrp="1"/>
          </p:cNvSpPr>
          <p:nvPr>
            <p:ph idx="1"/>
          </p:nvPr>
        </p:nvSpPr>
        <p:spPr/>
        <p:txBody>
          <a:bodyPr/>
          <a:lstStyle/>
          <a:p>
            <a:pPr marL="0" indent="0">
              <a:buNone/>
            </a:pPr>
            <a:r>
              <a:rPr lang="nl-NL" sz="2400" dirty="0" smtClean="0"/>
              <a:t>The </a:t>
            </a:r>
            <a:r>
              <a:rPr lang="nl-NL" sz="2400" b="1" u="sng" dirty="0" err="1" smtClean="0"/>
              <a:t>Danube</a:t>
            </a:r>
            <a:r>
              <a:rPr lang="nl-NL" sz="2400" dirty="0" smtClean="0"/>
              <a:t> (Dutch “Donau”) is the </a:t>
            </a:r>
            <a:r>
              <a:rPr lang="nl-NL" sz="2400" dirty="0" err="1" smtClean="0"/>
              <a:t>longest</a:t>
            </a:r>
            <a:r>
              <a:rPr lang="nl-NL" sz="2400" dirty="0" smtClean="0"/>
              <a:t> </a:t>
            </a:r>
            <a:r>
              <a:rPr lang="nl-NL" sz="2400" dirty="0" err="1" smtClean="0"/>
              <a:t>river</a:t>
            </a:r>
            <a:r>
              <a:rPr lang="nl-NL" sz="2400" dirty="0" smtClean="0"/>
              <a:t> in the EU, 2860 km. The well is in Germany in the Black </a:t>
            </a:r>
            <a:r>
              <a:rPr lang="nl-NL" sz="2400" dirty="0" err="1" smtClean="0"/>
              <a:t>Forest</a:t>
            </a:r>
            <a:r>
              <a:rPr lang="nl-NL" sz="2400" dirty="0" smtClean="0"/>
              <a:t>, the </a:t>
            </a:r>
            <a:r>
              <a:rPr lang="nl-NL" sz="2400" dirty="0" err="1" smtClean="0"/>
              <a:t>estuary</a:t>
            </a:r>
            <a:r>
              <a:rPr lang="nl-NL" sz="2400" dirty="0" smtClean="0"/>
              <a:t> in the Black Sea. “An der </a:t>
            </a:r>
            <a:r>
              <a:rPr lang="nl-NL" sz="2400" dirty="0" err="1" smtClean="0"/>
              <a:t>schönen</a:t>
            </a:r>
            <a:r>
              <a:rPr lang="nl-NL" sz="2400" dirty="0" smtClean="0"/>
              <a:t> </a:t>
            </a:r>
            <a:r>
              <a:rPr lang="nl-NL" sz="2400" dirty="0" err="1" smtClean="0"/>
              <a:t>blauen</a:t>
            </a:r>
            <a:r>
              <a:rPr lang="nl-NL" sz="2400" dirty="0" smtClean="0"/>
              <a:t> Donau” is </a:t>
            </a:r>
            <a:r>
              <a:rPr lang="nl-NL" sz="2400" dirty="0" err="1" smtClean="0"/>
              <a:t>also</a:t>
            </a:r>
            <a:r>
              <a:rPr lang="nl-NL" sz="2400" dirty="0" smtClean="0"/>
              <a:t> a </a:t>
            </a:r>
            <a:r>
              <a:rPr lang="nl-NL" sz="2400" dirty="0" err="1" smtClean="0"/>
              <a:t>very</a:t>
            </a:r>
            <a:r>
              <a:rPr lang="nl-NL" sz="2400" dirty="0" smtClean="0"/>
              <a:t> </a:t>
            </a:r>
            <a:r>
              <a:rPr lang="nl-NL" sz="2400" dirty="0" err="1" smtClean="0"/>
              <a:t>famous</a:t>
            </a:r>
            <a:r>
              <a:rPr lang="nl-NL" sz="2400" dirty="0" smtClean="0"/>
              <a:t> </a:t>
            </a:r>
            <a:r>
              <a:rPr lang="nl-NL" sz="2400" dirty="0" err="1" smtClean="0"/>
              <a:t>walz</a:t>
            </a:r>
            <a:r>
              <a:rPr lang="nl-NL" sz="2400" dirty="0" smtClean="0"/>
              <a:t>, </a:t>
            </a:r>
            <a:r>
              <a:rPr lang="nl-NL" sz="2400" dirty="0" err="1" smtClean="0"/>
              <a:t>composed</a:t>
            </a:r>
            <a:r>
              <a:rPr lang="nl-NL" sz="2400" dirty="0" smtClean="0"/>
              <a:t> </a:t>
            </a:r>
            <a:r>
              <a:rPr lang="nl-NL" sz="2400" dirty="0" err="1" smtClean="0"/>
              <a:t>by</a:t>
            </a:r>
            <a:r>
              <a:rPr lang="nl-NL" sz="2400" dirty="0" smtClean="0"/>
              <a:t> Johann Strauss. </a:t>
            </a:r>
            <a:r>
              <a:rPr lang="nl-NL" sz="2400" dirty="0" err="1" smtClean="0"/>
              <a:t>So</a:t>
            </a:r>
            <a:r>
              <a:rPr lang="nl-NL" sz="2400" dirty="0" smtClean="0"/>
              <a:t>, </a:t>
            </a:r>
            <a:r>
              <a:rPr lang="nl-NL" sz="2400" dirty="0" err="1" smtClean="0"/>
              <a:t>your</a:t>
            </a:r>
            <a:r>
              <a:rPr lang="nl-NL" sz="2400" dirty="0" smtClean="0"/>
              <a:t> </a:t>
            </a:r>
            <a:r>
              <a:rPr lang="nl-NL" sz="2400" dirty="0" err="1" smtClean="0"/>
              <a:t>answer</a:t>
            </a:r>
            <a:r>
              <a:rPr lang="nl-NL" sz="2400" dirty="0" smtClean="0"/>
              <a:t> is RIGHT!</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lgn="ctr">
              <a:buNone/>
            </a:pPr>
            <a:r>
              <a:rPr lang="nl-NL" i="1" dirty="0" smtClean="0">
                <a:hlinkClick r:id="rId2" action="ppaction://hlinksldjump"/>
              </a:rPr>
              <a:t>Home</a:t>
            </a:r>
            <a:endParaRPr lang="nl-NL" i="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55037"/>
            <a:ext cx="25146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088437"/>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3356992"/>
            <a:ext cx="170518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94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Europe in </a:t>
            </a:r>
            <a:r>
              <a:rPr lang="nl-NL" dirty="0" err="1" smtClean="0"/>
              <a:t>numbers</a:t>
            </a:r>
            <a:endParaRPr lang="nl-NL" dirty="0"/>
          </a:p>
        </p:txBody>
      </p:sp>
      <p:sp>
        <p:nvSpPr>
          <p:cNvPr id="4" name="Tijdelijke aanduiding voor inhoud 3"/>
          <p:cNvSpPr>
            <a:spLocks noGrp="1"/>
          </p:cNvSpPr>
          <p:nvPr>
            <p:ph sz="half" idx="1"/>
          </p:nvPr>
        </p:nvSpPr>
        <p:spPr/>
        <p:txBody>
          <a:bodyPr>
            <a:normAutofit fontScale="70000" lnSpcReduction="20000"/>
          </a:bodyPr>
          <a:lstStyle/>
          <a:p>
            <a:r>
              <a:rPr lang="nl-NL" dirty="0" smtClean="0">
                <a:hlinkClick r:id="rId2" action="ppaction://hlinksldjump"/>
              </a:rPr>
              <a:t>The </a:t>
            </a:r>
            <a:r>
              <a:rPr lang="nl-NL" dirty="0" err="1" smtClean="0">
                <a:hlinkClick r:id="rId2" action="ppaction://hlinksldjump"/>
              </a:rPr>
              <a:t>biggest</a:t>
            </a:r>
            <a:r>
              <a:rPr lang="nl-NL" dirty="0" smtClean="0">
                <a:hlinkClick r:id="rId2" action="ppaction://hlinksldjump"/>
              </a:rPr>
              <a:t> country in the EU is..</a:t>
            </a:r>
            <a:endParaRPr lang="nl-NL" dirty="0" smtClean="0"/>
          </a:p>
          <a:p>
            <a:r>
              <a:rPr lang="nl-NL" dirty="0" smtClean="0">
                <a:hlinkClick r:id="rId3" action="ppaction://hlinksldjump"/>
              </a:rPr>
              <a:t>The </a:t>
            </a:r>
            <a:r>
              <a:rPr lang="nl-NL" dirty="0" err="1" smtClean="0">
                <a:hlinkClick r:id="rId3" action="ppaction://hlinksldjump"/>
              </a:rPr>
              <a:t>smallest</a:t>
            </a:r>
            <a:r>
              <a:rPr lang="nl-NL" dirty="0" smtClean="0">
                <a:hlinkClick r:id="rId3" action="ppaction://hlinksldjump"/>
              </a:rPr>
              <a:t> EU-country is….</a:t>
            </a:r>
            <a:endParaRPr lang="nl-NL" dirty="0" smtClean="0"/>
          </a:p>
          <a:p>
            <a:r>
              <a:rPr lang="nl-NL" dirty="0" smtClean="0">
                <a:hlinkClick r:id="rId4" action="ppaction://hlinksldjump"/>
              </a:rPr>
              <a:t>The country </a:t>
            </a:r>
            <a:r>
              <a:rPr lang="nl-NL" dirty="0" err="1" smtClean="0">
                <a:hlinkClick r:id="rId4" action="ppaction://hlinksldjump"/>
              </a:rPr>
              <a:t>with</a:t>
            </a:r>
            <a:r>
              <a:rPr lang="nl-NL" dirty="0" smtClean="0">
                <a:hlinkClick r:id="rId4" action="ppaction://hlinksldjump"/>
              </a:rPr>
              <a:t> the </a:t>
            </a:r>
            <a:r>
              <a:rPr lang="nl-NL" dirty="0" err="1" smtClean="0">
                <a:hlinkClick r:id="rId4" action="ppaction://hlinksldjump"/>
              </a:rPr>
              <a:t>largest</a:t>
            </a:r>
            <a:r>
              <a:rPr lang="nl-NL" dirty="0" smtClean="0">
                <a:hlinkClick r:id="rId4" action="ppaction://hlinksldjump"/>
              </a:rPr>
              <a:t> </a:t>
            </a:r>
            <a:r>
              <a:rPr lang="nl-NL" dirty="0" err="1" smtClean="0">
                <a:hlinkClick r:id="rId4" action="ppaction://hlinksldjump"/>
              </a:rPr>
              <a:t>number</a:t>
            </a:r>
            <a:r>
              <a:rPr lang="nl-NL" dirty="0" smtClean="0">
                <a:hlinkClick r:id="rId4" action="ppaction://hlinksldjump"/>
              </a:rPr>
              <a:t> of </a:t>
            </a:r>
            <a:r>
              <a:rPr lang="nl-NL" dirty="0" err="1" smtClean="0">
                <a:hlinkClick r:id="rId4" action="ppaction://hlinksldjump"/>
              </a:rPr>
              <a:t>inhabitants</a:t>
            </a:r>
            <a:r>
              <a:rPr lang="nl-NL" dirty="0" smtClean="0">
                <a:hlinkClick r:id="rId4" action="ppaction://hlinksldjump"/>
              </a:rPr>
              <a:t>….</a:t>
            </a:r>
            <a:endParaRPr lang="nl-NL" dirty="0" smtClean="0"/>
          </a:p>
          <a:p>
            <a:r>
              <a:rPr lang="nl-NL" dirty="0" smtClean="0">
                <a:hlinkClick r:id="rId5" action="ppaction://hlinksldjump"/>
              </a:rPr>
              <a:t>And the </a:t>
            </a:r>
            <a:r>
              <a:rPr lang="nl-NL" dirty="0" err="1" smtClean="0">
                <a:hlinkClick r:id="rId5" action="ppaction://hlinksldjump"/>
              </a:rPr>
              <a:t>smallest</a:t>
            </a:r>
            <a:r>
              <a:rPr lang="nl-NL" dirty="0" smtClean="0">
                <a:hlinkClick r:id="rId5" action="ppaction://hlinksldjump"/>
              </a:rPr>
              <a:t> </a:t>
            </a:r>
            <a:r>
              <a:rPr lang="nl-NL" dirty="0" err="1" smtClean="0">
                <a:hlinkClick r:id="rId5" action="ppaction://hlinksldjump"/>
              </a:rPr>
              <a:t>number</a:t>
            </a:r>
            <a:r>
              <a:rPr lang="nl-NL" dirty="0" smtClean="0">
                <a:hlinkClick r:id="rId5" action="ppaction://hlinksldjump"/>
              </a:rPr>
              <a:t> of </a:t>
            </a:r>
            <a:r>
              <a:rPr lang="nl-NL" dirty="0" err="1" smtClean="0">
                <a:hlinkClick r:id="rId5" action="ppaction://hlinksldjump"/>
              </a:rPr>
              <a:t>inhabitants</a:t>
            </a:r>
            <a:r>
              <a:rPr lang="nl-NL" dirty="0" smtClean="0">
                <a:hlinkClick r:id="rId5" action="ppaction://hlinksldjump"/>
              </a:rPr>
              <a:t> is …..</a:t>
            </a:r>
            <a:endParaRPr lang="nl-NL" dirty="0" smtClean="0"/>
          </a:p>
          <a:p>
            <a:r>
              <a:rPr lang="nl-NL" dirty="0" smtClean="0">
                <a:hlinkClick r:id="rId6" action="ppaction://hlinksldjump"/>
              </a:rPr>
              <a:t>The country </a:t>
            </a:r>
            <a:r>
              <a:rPr lang="nl-NL" dirty="0" err="1" smtClean="0">
                <a:hlinkClick r:id="rId6" action="ppaction://hlinksldjump"/>
              </a:rPr>
              <a:t>with</a:t>
            </a:r>
            <a:r>
              <a:rPr lang="nl-NL" dirty="0" smtClean="0">
                <a:hlinkClick r:id="rId6" action="ppaction://hlinksldjump"/>
              </a:rPr>
              <a:t> the </a:t>
            </a:r>
            <a:r>
              <a:rPr lang="nl-NL" dirty="0" err="1" smtClean="0">
                <a:hlinkClick r:id="rId6" action="ppaction://hlinksldjump"/>
              </a:rPr>
              <a:t>highest</a:t>
            </a:r>
            <a:r>
              <a:rPr lang="nl-NL" dirty="0" smtClean="0">
                <a:hlinkClick r:id="rId6" action="ppaction://hlinksldjump"/>
              </a:rPr>
              <a:t> </a:t>
            </a:r>
            <a:r>
              <a:rPr lang="nl-NL" dirty="0" err="1" smtClean="0">
                <a:hlinkClick r:id="rId6" action="ppaction://hlinksldjump"/>
              </a:rPr>
              <a:t>density</a:t>
            </a:r>
            <a:r>
              <a:rPr lang="nl-NL" dirty="0" smtClean="0">
                <a:hlinkClick r:id="rId6" action="ppaction://hlinksldjump"/>
              </a:rPr>
              <a:t> of </a:t>
            </a:r>
            <a:r>
              <a:rPr lang="nl-NL" dirty="0" err="1" smtClean="0">
                <a:hlinkClick r:id="rId6" action="ppaction://hlinksldjump"/>
              </a:rPr>
              <a:t>population</a:t>
            </a:r>
            <a:r>
              <a:rPr lang="nl-NL" dirty="0" smtClean="0">
                <a:hlinkClick r:id="rId6" action="ppaction://hlinksldjump"/>
              </a:rPr>
              <a:t>….</a:t>
            </a:r>
            <a:endParaRPr lang="nl-NL" dirty="0" smtClean="0"/>
          </a:p>
          <a:p>
            <a:r>
              <a:rPr lang="nl-NL" dirty="0" smtClean="0">
                <a:hlinkClick r:id="rId7" action="ppaction://hlinksldjump"/>
              </a:rPr>
              <a:t>And the </a:t>
            </a:r>
            <a:r>
              <a:rPr lang="nl-NL" dirty="0" err="1" smtClean="0">
                <a:hlinkClick r:id="rId7" action="ppaction://hlinksldjump"/>
              </a:rPr>
              <a:t>lowest</a:t>
            </a:r>
            <a:r>
              <a:rPr lang="nl-NL" dirty="0" smtClean="0">
                <a:hlinkClick r:id="rId7" action="ppaction://hlinksldjump"/>
              </a:rPr>
              <a:t> </a:t>
            </a:r>
            <a:r>
              <a:rPr lang="nl-NL" dirty="0" err="1" smtClean="0">
                <a:hlinkClick r:id="rId7" action="ppaction://hlinksldjump"/>
              </a:rPr>
              <a:t>density</a:t>
            </a:r>
            <a:r>
              <a:rPr lang="nl-NL" dirty="0" smtClean="0">
                <a:hlinkClick r:id="rId7" action="ppaction://hlinksldjump"/>
              </a:rPr>
              <a:t> of </a:t>
            </a:r>
            <a:r>
              <a:rPr lang="nl-NL" dirty="0" err="1" smtClean="0">
                <a:hlinkClick r:id="rId7" action="ppaction://hlinksldjump"/>
              </a:rPr>
              <a:t>population</a:t>
            </a:r>
            <a:r>
              <a:rPr lang="nl-NL" dirty="0" smtClean="0">
                <a:hlinkClick r:id="rId7" action="ppaction://hlinksldjump"/>
              </a:rPr>
              <a:t> is in…</a:t>
            </a:r>
            <a:endParaRPr lang="nl-NL" dirty="0" smtClean="0"/>
          </a:p>
          <a:p>
            <a:r>
              <a:rPr lang="nl-NL" dirty="0" smtClean="0">
                <a:hlinkClick r:id="rId8" action="ppaction://hlinksldjump"/>
              </a:rPr>
              <a:t>The </a:t>
            </a:r>
            <a:r>
              <a:rPr lang="nl-NL" dirty="0" err="1" smtClean="0">
                <a:hlinkClick r:id="rId8" action="ppaction://hlinksldjump"/>
              </a:rPr>
              <a:t>longest</a:t>
            </a:r>
            <a:r>
              <a:rPr lang="nl-NL" dirty="0" smtClean="0">
                <a:hlinkClick r:id="rId8" action="ppaction://hlinksldjump"/>
              </a:rPr>
              <a:t> </a:t>
            </a:r>
            <a:r>
              <a:rPr lang="nl-NL" dirty="0" err="1" smtClean="0">
                <a:hlinkClick r:id="rId8" action="ppaction://hlinksldjump"/>
              </a:rPr>
              <a:t>river</a:t>
            </a:r>
            <a:r>
              <a:rPr lang="nl-NL" dirty="0" smtClean="0">
                <a:hlinkClick r:id="rId8" action="ppaction://hlinksldjump"/>
              </a:rPr>
              <a:t> in the EU is ….</a:t>
            </a:r>
            <a:endParaRPr lang="nl-NL" dirty="0" smtClean="0"/>
          </a:p>
          <a:p>
            <a:r>
              <a:rPr lang="nl-NL" dirty="0" smtClean="0">
                <a:hlinkClick r:id="rId9" action="ppaction://hlinksldjump"/>
              </a:rPr>
              <a:t>The </a:t>
            </a:r>
            <a:r>
              <a:rPr lang="nl-NL" dirty="0" err="1" smtClean="0">
                <a:hlinkClick r:id="rId9" action="ppaction://hlinksldjump"/>
              </a:rPr>
              <a:t>biggest</a:t>
            </a:r>
            <a:r>
              <a:rPr lang="nl-NL" dirty="0" smtClean="0">
                <a:hlinkClick r:id="rId9" action="ppaction://hlinksldjump"/>
              </a:rPr>
              <a:t> </a:t>
            </a:r>
            <a:r>
              <a:rPr lang="nl-NL" dirty="0" err="1" smtClean="0">
                <a:hlinkClick r:id="rId9" action="ppaction://hlinksldjump"/>
              </a:rPr>
              <a:t>lake</a:t>
            </a:r>
            <a:r>
              <a:rPr lang="nl-NL" dirty="0" smtClean="0">
                <a:hlinkClick r:id="rId9" action="ppaction://hlinksldjump"/>
              </a:rPr>
              <a:t> in the EU…</a:t>
            </a:r>
            <a:endParaRPr lang="nl-NL" dirty="0" smtClean="0"/>
          </a:p>
          <a:p>
            <a:r>
              <a:rPr lang="nl-NL" dirty="0" smtClean="0">
                <a:hlinkClick r:id="rId10" action="ppaction://hlinksldjump"/>
              </a:rPr>
              <a:t>The country </a:t>
            </a:r>
            <a:r>
              <a:rPr lang="nl-NL" dirty="0" err="1" smtClean="0">
                <a:hlinkClick r:id="rId10" action="ppaction://hlinksldjump"/>
              </a:rPr>
              <a:t>with</a:t>
            </a:r>
            <a:r>
              <a:rPr lang="nl-NL" dirty="0" smtClean="0">
                <a:hlinkClick r:id="rId10" action="ppaction://hlinksldjump"/>
              </a:rPr>
              <a:t> the </a:t>
            </a:r>
            <a:r>
              <a:rPr lang="nl-NL" dirty="0" err="1" smtClean="0">
                <a:hlinkClick r:id="rId10" action="ppaction://hlinksldjump"/>
              </a:rPr>
              <a:t>shortest</a:t>
            </a:r>
            <a:r>
              <a:rPr lang="nl-NL" dirty="0" smtClean="0">
                <a:hlinkClick r:id="rId10" action="ppaction://hlinksldjump"/>
              </a:rPr>
              <a:t>  border…</a:t>
            </a:r>
            <a:endParaRPr lang="nl-NL" dirty="0" smtClean="0"/>
          </a:p>
          <a:p>
            <a:endParaRPr lang="nl-NL" dirty="0"/>
          </a:p>
        </p:txBody>
      </p:sp>
      <p:sp>
        <p:nvSpPr>
          <p:cNvPr id="5" name="Tijdelijke aanduiding voor inhoud 4"/>
          <p:cNvSpPr>
            <a:spLocks noGrp="1"/>
          </p:cNvSpPr>
          <p:nvPr>
            <p:ph sz="half" idx="2"/>
          </p:nvPr>
        </p:nvSpPr>
        <p:spPr/>
        <p:txBody>
          <a:bodyPr>
            <a:normAutofit fontScale="70000" lnSpcReduction="20000"/>
          </a:bodyPr>
          <a:lstStyle/>
          <a:p>
            <a:r>
              <a:rPr lang="nl-NL" dirty="0" smtClean="0">
                <a:hlinkClick r:id="rId11" action="ppaction://hlinksldjump"/>
              </a:rPr>
              <a:t>The EU-country </a:t>
            </a:r>
            <a:r>
              <a:rPr lang="nl-NL" dirty="0" err="1" smtClean="0">
                <a:hlinkClick r:id="rId11" action="ppaction://hlinksldjump"/>
              </a:rPr>
              <a:t>with</a:t>
            </a:r>
            <a:r>
              <a:rPr lang="nl-NL" dirty="0" smtClean="0">
                <a:hlinkClick r:id="rId11" action="ppaction://hlinksldjump"/>
              </a:rPr>
              <a:t> the </a:t>
            </a:r>
            <a:r>
              <a:rPr lang="nl-NL" dirty="0" err="1" smtClean="0">
                <a:hlinkClick r:id="rId11" action="ppaction://hlinksldjump"/>
              </a:rPr>
              <a:t>longest</a:t>
            </a:r>
            <a:r>
              <a:rPr lang="nl-NL" dirty="0" smtClean="0">
                <a:hlinkClick r:id="rId11" action="ppaction://hlinksldjump"/>
              </a:rPr>
              <a:t> </a:t>
            </a:r>
            <a:r>
              <a:rPr lang="nl-NL" dirty="0" err="1" smtClean="0">
                <a:hlinkClick r:id="rId11" action="ppaction://hlinksldjump"/>
              </a:rPr>
              <a:t>coast</a:t>
            </a:r>
            <a:r>
              <a:rPr lang="nl-NL" dirty="0" smtClean="0">
                <a:hlinkClick r:id="rId11" action="ppaction://hlinksldjump"/>
              </a:rPr>
              <a:t> line…</a:t>
            </a:r>
            <a:endParaRPr lang="nl-NL" dirty="0" smtClean="0"/>
          </a:p>
          <a:p>
            <a:r>
              <a:rPr lang="nl-NL" dirty="0" smtClean="0">
                <a:hlinkClick r:id="rId12" action="ppaction://hlinksldjump"/>
              </a:rPr>
              <a:t>And the </a:t>
            </a:r>
            <a:r>
              <a:rPr lang="nl-NL" dirty="0" err="1" smtClean="0">
                <a:hlinkClick r:id="rId12" action="ppaction://hlinksldjump"/>
              </a:rPr>
              <a:t>shortest</a:t>
            </a:r>
            <a:r>
              <a:rPr lang="nl-NL" dirty="0" smtClean="0">
                <a:hlinkClick r:id="rId12" action="ppaction://hlinksldjump"/>
              </a:rPr>
              <a:t> </a:t>
            </a:r>
            <a:r>
              <a:rPr lang="nl-NL" dirty="0" err="1" smtClean="0">
                <a:hlinkClick r:id="rId12" action="ppaction://hlinksldjump"/>
              </a:rPr>
              <a:t>coast</a:t>
            </a:r>
            <a:r>
              <a:rPr lang="nl-NL" dirty="0" smtClean="0">
                <a:hlinkClick r:id="rId12" action="ppaction://hlinksldjump"/>
              </a:rPr>
              <a:t> line has…</a:t>
            </a:r>
            <a:endParaRPr lang="nl-NL" dirty="0" smtClean="0"/>
          </a:p>
          <a:p>
            <a:r>
              <a:rPr lang="nl-NL" dirty="0" smtClean="0">
                <a:hlinkClick r:id="rId13" action="ppaction://hlinksldjump"/>
              </a:rPr>
              <a:t>The </a:t>
            </a:r>
            <a:r>
              <a:rPr lang="nl-NL" dirty="0" err="1" smtClean="0">
                <a:hlinkClick r:id="rId13" action="ppaction://hlinksldjump"/>
              </a:rPr>
              <a:t>highest</a:t>
            </a:r>
            <a:r>
              <a:rPr lang="nl-NL" dirty="0" smtClean="0">
                <a:hlinkClick r:id="rId13" action="ppaction://hlinksldjump"/>
              </a:rPr>
              <a:t> building in the EU…</a:t>
            </a:r>
            <a:endParaRPr lang="nl-NL" dirty="0" smtClean="0"/>
          </a:p>
          <a:p>
            <a:r>
              <a:rPr lang="nl-NL" dirty="0" smtClean="0">
                <a:hlinkClick r:id="rId14" action="ppaction://hlinksldjump"/>
              </a:rPr>
              <a:t>The </a:t>
            </a:r>
            <a:r>
              <a:rPr lang="nl-NL" dirty="0" err="1" smtClean="0">
                <a:hlinkClick r:id="rId14" action="ppaction://hlinksldjump"/>
              </a:rPr>
              <a:t>biggest</a:t>
            </a:r>
            <a:r>
              <a:rPr lang="nl-NL" dirty="0" smtClean="0">
                <a:hlinkClick r:id="rId14" action="ppaction://hlinksldjump"/>
              </a:rPr>
              <a:t> </a:t>
            </a:r>
            <a:r>
              <a:rPr lang="nl-NL" dirty="0" err="1" smtClean="0">
                <a:hlinkClick r:id="rId14" action="ppaction://hlinksldjump"/>
              </a:rPr>
              <a:t>capital</a:t>
            </a:r>
            <a:r>
              <a:rPr lang="nl-NL" dirty="0" smtClean="0">
                <a:hlinkClick r:id="rId14" action="ppaction://hlinksldjump"/>
              </a:rPr>
              <a:t> in the EU..</a:t>
            </a:r>
            <a:endParaRPr lang="nl-NL" dirty="0" smtClean="0"/>
          </a:p>
          <a:p>
            <a:r>
              <a:rPr lang="nl-NL" dirty="0" smtClean="0">
                <a:hlinkClick r:id="rId15" action="ppaction://hlinksldjump"/>
              </a:rPr>
              <a:t>The </a:t>
            </a:r>
            <a:r>
              <a:rPr lang="nl-NL" dirty="0" err="1" smtClean="0">
                <a:hlinkClick r:id="rId15" action="ppaction://hlinksldjump"/>
              </a:rPr>
              <a:t>capital</a:t>
            </a:r>
            <a:r>
              <a:rPr lang="nl-NL" dirty="0" smtClean="0">
                <a:hlinkClick r:id="rId15" action="ppaction://hlinksldjump"/>
              </a:rPr>
              <a:t> </a:t>
            </a:r>
            <a:r>
              <a:rPr lang="nl-NL" dirty="0" err="1" smtClean="0">
                <a:hlinkClick r:id="rId15" action="ppaction://hlinksldjump"/>
              </a:rPr>
              <a:t>with</a:t>
            </a:r>
            <a:r>
              <a:rPr lang="nl-NL" dirty="0" smtClean="0">
                <a:hlinkClick r:id="rId15" action="ppaction://hlinksldjump"/>
              </a:rPr>
              <a:t> the </a:t>
            </a:r>
            <a:r>
              <a:rPr lang="nl-NL" dirty="0" err="1" smtClean="0">
                <a:hlinkClick r:id="rId15" action="ppaction://hlinksldjump"/>
              </a:rPr>
              <a:t>lowest</a:t>
            </a:r>
            <a:r>
              <a:rPr lang="nl-NL" dirty="0" smtClean="0">
                <a:hlinkClick r:id="rId15" action="ppaction://hlinksldjump"/>
              </a:rPr>
              <a:t> </a:t>
            </a:r>
            <a:r>
              <a:rPr lang="nl-NL" dirty="0" err="1" smtClean="0">
                <a:hlinkClick r:id="rId15" action="ppaction://hlinksldjump"/>
              </a:rPr>
              <a:t>number</a:t>
            </a:r>
            <a:r>
              <a:rPr lang="nl-NL" dirty="0" smtClean="0">
                <a:hlinkClick r:id="rId15" action="ppaction://hlinksldjump"/>
              </a:rPr>
              <a:t> of </a:t>
            </a:r>
            <a:r>
              <a:rPr lang="nl-NL" dirty="0" err="1" smtClean="0">
                <a:hlinkClick r:id="rId15" action="ppaction://hlinksldjump"/>
              </a:rPr>
              <a:t>inhabitants</a:t>
            </a:r>
            <a:r>
              <a:rPr lang="nl-NL" dirty="0" smtClean="0">
                <a:hlinkClick r:id="rId15" action="ppaction://hlinksldjump"/>
              </a:rPr>
              <a:t> is…</a:t>
            </a:r>
            <a:endParaRPr lang="nl-NL" dirty="0" smtClean="0"/>
          </a:p>
          <a:p>
            <a:r>
              <a:rPr lang="nl-NL" dirty="0" smtClean="0">
                <a:hlinkClick r:id="rId16" action="ppaction://hlinksldjump"/>
              </a:rPr>
              <a:t>The </a:t>
            </a:r>
            <a:r>
              <a:rPr lang="nl-NL" dirty="0" err="1" smtClean="0">
                <a:hlinkClick r:id="rId16" action="ppaction://hlinksldjump"/>
              </a:rPr>
              <a:t>highest</a:t>
            </a:r>
            <a:r>
              <a:rPr lang="nl-NL" dirty="0" smtClean="0">
                <a:hlinkClick r:id="rId16" action="ppaction://hlinksldjump"/>
              </a:rPr>
              <a:t> point in the EU…</a:t>
            </a:r>
            <a:endParaRPr lang="nl-NL" dirty="0" smtClean="0"/>
          </a:p>
          <a:p>
            <a:r>
              <a:rPr lang="nl-NL" dirty="0" smtClean="0">
                <a:hlinkClick r:id="rId17" action="ppaction://hlinksldjump"/>
              </a:rPr>
              <a:t>The </a:t>
            </a:r>
            <a:r>
              <a:rPr lang="nl-NL" dirty="0" err="1" smtClean="0">
                <a:hlinkClick r:id="rId17" action="ppaction://hlinksldjump"/>
              </a:rPr>
              <a:t>longest</a:t>
            </a:r>
            <a:r>
              <a:rPr lang="nl-NL" dirty="0" smtClean="0">
                <a:hlinkClick r:id="rId17" action="ppaction://hlinksldjump"/>
              </a:rPr>
              <a:t> bridge in  the EU is…</a:t>
            </a:r>
            <a:endParaRPr lang="nl-NL" dirty="0" smtClean="0"/>
          </a:p>
          <a:p>
            <a:r>
              <a:rPr lang="nl-NL" dirty="0" smtClean="0">
                <a:hlinkClick r:id="rId18" action="ppaction://hlinksldjump"/>
              </a:rPr>
              <a:t>The </a:t>
            </a:r>
            <a:r>
              <a:rPr lang="nl-NL" dirty="0" err="1" smtClean="0">
                <a:hlinkClick r:id="rId18" action="ppaction://hlinksldjump"/>
              </a:rPr>
              <a:t>biggest</a:t>
            </a:r>
            <a:r>
              <a:rPr lang="nl-NL" dirty="0" smtClean="0">
                <a:hlinkClick r:id="rId18" action="ppaction://hlinksldjump"/>
              </a:rPr>
              <a:t> </a:t>
            </a:r>
            <a:r>
              <a:rPr lang="nl-NL" dirty="0" err="1" smtClean="0">
                <a:hlinkClick r:id="rId18" action="ppaction://hlinksldjump"/>
              </a:rPr>
              <a:t>football</a:t>
            </a:r>
            <a:r>
              <a:rPr lang="nl-NL" dirty="0" smtClean="0">
                <a:hlinkClick r:id="rId18" action="ppaction://hlinksldjump"/>
              </a:rPr>
              <a:t> stadium in the EU…</a:t>
            </a:r>
            <a:endParaRPr lang="nl-NL" dirty="0" smtClean="0"/>
          </a:p>
          <a:p>
            <a:r>
              <a:rPr lang="nl-NL" dirty="0" smtClean="0">
                <a:hlinkClick r:id="rId19" action="ppaction://hlinksldjump"/>
              </a:rPr>
              <a:t>The country </a:t>
            </a:r>
            <a:r>
              <a:rPr lang="nl-NL" dirty="0" err="1" smtClean="0">
                <a:hlinkClick r:id="rId19" action="ppaction://hlinksldjump"/>
              </a:rPr>
              <a:t>with</a:t>
            </a:r>
            <a:r>
              <a:rPr lang="nl-NL" dirty="0" smtClean="0">
                <a:hlinkClick r:id="rId19" action="ppaction://hlinksldjump"/>
              </a:rPr>
              <a:t> the </a:t>
            </a:r>
            <a:r>
              <a:rPr lang="nl-NL" dirty="0" err="1" smtClean="0">
                <a:hlinkClick r:id="rId19" action="ppaction://hlinksldjump"/>
              </a:rPr>
              <a:t>largest</a:t>
            </a:r>
            <a:r>
              <a:rPr lang="nl-NL" dirty="0" smtClean="0">
                <a:hlinkClick r:id="rId19" action="ppaction://hlinksldjump"/>
              </a:rPr>
              <a:t> </a:t>
            </a:r>
            <a:r>
              <a:rPr lang="nl-NL" dirty="0" err="1" smtClean="0">
                <a:hlinkClick r:id="rId19" action="ppaction://hlinksldjump"/>
              </a:rPr>
              <a:t>number</a:t>
            </a:r>
            <a:r>
              <a:rPr lang="nl-NL" dirty="0" smtClean="0">
                <a:hlinkClick r:id="rId19" action="ppaction://hlinksldjump"/>
              </a:rPr>
              <a:t> of </a:t>
            </a:r>
            <a:r>
              <a:rPr lang="nl-NL" dirty="0" err="1" smtClean="0">
                <a:hlinkClick r:id="rId19" action="ppaction://hlinksldjump"/>
              </a:rPr>
              <a:t>bicycles</a:t>
            </a:r>
            <a:r>
              <a:rPr lang="nl-NL" dirty="0" smtClean="0">
                <a:hlinkClick r:id="rId19" action="ppaction://hlinksldjump"/>
              </a:rPr>
              <a:t> is….</a:t>
            </a:r>
            <a:endParaRPr lang="nl-NL" dirty="0" smtClean="0"/>
          </a:p>
          <a:p>
            <a:endParaRPr lang="nl-NL" dirty="0"/>
          </a:p>
        </p:txBody>
      </p:sp>
    </p:spTree>
    <p:extLst>
      <p:ext uri="{BB962C8B-B14F-4D97-AF65-F5344CB8AC3E}">
        <p14:creationId xmlns:p14="http://schemas.microsoft.com/office/powerpoint/2010/main" val="698070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Europe </a:t>
            </a:r>
            <a:r>
              <a:rPr lang="en-US" dirty="0"/>
              <a:t>in numbers</a:t>
            </a:r>
            <a:endParaRPr lang="nl-NL" dirty="0"/>
          </a:p>
        </p:txBody>
      </p:sp>
      <p:sp>
        <p:nvSpPr>
          <p:cNvPr id="5" name="Tijdelijke aanduiding voor inhoud 4"/>
          <p:cNvSpPr>
            <a:spLocks noGrp="1"/>
          </p:cNvSpPr>
          <p:nvPr>
            <p:ph idx="1"/>
          </p:nvPr>
        </p:nvSpPr>
        <p:spPr/>
        <p:txBody>
          <a:bodyPr>
            <a:normAutofit fontScale="92500"/>
          </a:bodyPr>
          <a:lstStyle/>
          <a:p>
            <a:pPr marL="0" indent="0">
              <a:buNone/>
            </a:pPr>
            <a:r>
              <a:rPr lang="en-US" sz="2400" dirty="0"/>
              <a:t>The Rhine flows from Grisons in the eastern Swiss Alps to the North Sea coast in the Netherlands and is one of the longest and most important rivers in Europe, at about 1,233 </a:t>
            </a:r>
            <a:r>
              <a:rPr lang="en-US" sz="2400" dirty="0" smtClean="0"/>
              <a:t>km.</a:t>
            </a:r>
          </a:p>
          <a:p>
            <a:pPr marL="0" indent="0">
              <a:buNone/>
            </a:pPr>
            <a:endParaRPr lang="en-US" sz="2400" dirty="0"/>
          </a:p>
          <a:p>
            <a:pPr marL="0" indent="0">
              <a:buNone/>
            </a:pPr>
            <a:endParaRPr lang="en-US" sz="2400" dirty="0" smtClean="0"/>
          </a:p>
          <a:p>
            <a:pPr marL="0" indent="0">
              <a:buNone/>
            </a:pPr>
            <a:r>
              <a:rPr lang="en-US" sz="2400" dirty="0"/>
              <a:t>                                                                      </a:t>
            </a:r>
            <a:r>
              <a:rPr lang="en-US" sz="2200" dirty="0"/>
              <a:t>The initial </a:t>
            </a:r>
            <a:r>
              <a:rPr lang="en-US" sz="2200" dirty="0" smtClean="0"/>
              <a:t>source of the Rhine</a:t>
            </a:r>
            <a:endParaRPr lang="en-US" sz="2200" dirty="0"/>
          </a:p>
          <a:p>
            <a:pPr marL="0" indent="0">
              <a:buNone/>
            </a:pPr>
            <a:endParaRPr lang="en-US" sz="2400" dirty="0" smtClean="0"/>
          </a:p>
          <a:p>
            <a:pPr marL="0" indent="0">
              <a:buNone/>
            </a:pPr>
            <a:r>
              <a:rPr lang="en-US" sz="2400" dirty="0" smtClean="0"/>
              <a:t>                                      But…the longest river in the EU???? NO!</a:t>
            </a:r>
            <a:endParaRPr lang="en-US" sz="2400" dirty="0"/>
          </a:p>
          <a:p>
            <a:pPr marL="0" indent="0">
              <a:buNone/>
            </a:pPr>
            <a:endParaRPr lang="en-US" sz="2400" dirty="0" smtClean="0"/>
          </a:p>
          <a:p>
            <a:pPr marL="0" indent="0">
              <a:buNone/>
            </a:pPr>
            <a:endParaRPr lang="en-US" sz="2400" dirty="0"/>
          </a:p>
          <a:p>
            <a:pPr marL="0" indent="0">
              <a:buNone/>
            </a:pPr>
            <a:r>
              <a:rPr lang="en-US" sz="2400" dirty="0" smtClean="0"/>
              <a:t>                                                                       </a:t>
            </a:r>
            <a:r>
              <a:rPr lang="en-US" sz="2400" i="1" dirty="0" smtClean="0">
                <a:hlinkClick r:id="rId2" action="ppaction://hlinksldjump"/>
              </a:rPr>
              <a:t>HOME</a:t>
            </a:r>
            <a:endParaRPr lang="nl-NL" sz="2400" i="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780928"/>
            <a:ext cx="2350404" cy="329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805113"/>
            <a:ext cx="16668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087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4" name="Tijdelijke aanduiding voor inhoud 3"/>
          <p:cNvSpPr>
            <a:spLocks noGrp="1"/>
          </p:cNvSpPr>
          <p:nvPr>
            <p:ph idx="1"/>
          </p:nvPr>
        </p:nvSpPr>
        <p:spPr/>
        <p:txBody>
          <a:bodyPr>
            <a:normAutofit lnSpcReduction="10000"/>
          </a:bodyPr>
          <a:lstStyle/>
          <a:p>
            <a:pPr marL="0" indent="0">
              <a:buNone/>
            </a:pPr>
            <a:r>
              <a:rPr lang="en-US" sz="2000" dirty="0"/>
              <a:t>The Volga </a:t>
            </a:r>
            <a:r>
              <a:rPr lang="en-US" sz="2000" dirty="0" smtClean="0"/>
              <a:t>is </a:t>
            </a:r>
            <a:r>
              <a:rPr lang="en-US" sz="2000" dirty="0"/>
              <a:t>the </a:t>
            </a:r>
            <a:r>
              <a:rPr lang="en-US" sz="2000" dirty="0" smtClean="0"/>
              <a:t>longest </a:t>
            </a:r>
            <a:r>
              <a:rPr lang="en-US" sz="2000" dirty="0"/>
              <a:t>river in </a:t>
            </a:r>
            <a:r>
              <a:rPr lang="en-US" sz="2000" dirty="0" smtClean="0"/>
              <a:t>Europe, 3692 km. </a:t>
            </a:r>
            <a:r>
              <a:rPr lang="en-US" sz="2000" dirty="0"/>
              <a:t>It flows through central Russia, and is widely viewed as the national river of Russia. </a:t>
            </a:r>
            <a:r>
              <a:rPr lang="en-US" sz="2000" dirty="0" smtClean="0"/>
              <a:t>But it is not the longest river in the EU, because Russia does not belong to the EU!!! So try again!</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i="1" dirty="0" smtClean="0">
                <a:hlinkClick r:id="rId2" action="ppaction://hlinksldjump"/>
              </a:rPr>
              <a:t>HOME</a:t>
            </a:r>
            <a:endParaRPr lang="en-US" sz="2000" i="1" dirty="0" smtClean="0"/>
          </a:p>
          <a:p>
            <a:pPr marL="0" indent="0">
              <a:buNone/>
            </a:pPr>
            <a:endParaRPr lang="en-US" sz="2000" dirty="0"/>
          </a:p>
          <a:p>
            <a:pPr marL="0" indent="0">
              <a:buNone/>
            </a:pPr>
            <a:endParaRPr lang="nl-NL" sz="20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996952"/>
            <a:ext cx="38576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996952"/>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629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en-US" dirty="0"/>
              <a:t>The biggest lake in the </a:t>
            </a:r>
            <a:r>
              <a:rPr lang="en-US" dirty="0" smtClean="0"/>
              <a:t>EU is…</a:t>
            </a:r>
          </a:p>
          <a:p>
            <a:pPr marL="0" indent="0">
              <a:buNone/>
            </a:pPr>
            <a:endParaRPr lang="en-US" dirty="0"/>
          </a:p>
          <a:p>
            <a:pPr marL="0" indent="0">
              <a:buNone/>
            </a:pPr>
            <a:r>
              <a:rPr lang="en-US" dirty="0" smtClean="0"/>
              <a:t>A: </a:t>
            </a:r>
            <a:r>
              <a:rPr lang="en-US" dirty="0" smtClean="0">
                <a:hlinkClick r:id="rId2" action="ppaction://hlinksldjump"/>
              </a:rPr>
              <a:t>Bodensee Germany/Austria/Switzerland</a:t>
            </a:r>
            <a:endParaRPr lang="en-US" dirty="0" smtClean="0"/>
          </a:p>
          <a:p>
            <a:pPr marL="0" indent="0">
              <a:buNone/>
            </a:pPr>
            <a:r>
              <a:rPr lang="en-US" dirty="0" smtClean="0"/>
              <a:t>B: </a:t>
            </a:r>
            <a:r>
              <a:rPr lang="en-US" dirty="0" smtClean="0">
                <a:hlinkClick r:id="rId3" action="ppaction://hlinksldjump"/>
              </a:rPr>
              <a:t>Balatonmeer Hungary </a:t>
            </a:r>
            <a:endParaRPr lang="en-US" dirty="0" smtClean="0"/>
          </a:p>
          <a:p>
            <a:pPr marL="0" indent="0">
              <a:buNone/>
            </a:pPr>
            <a:r>
              <a:rPr lang="en-US" dirty="0" smtClean="0"/>
              <a:t>C: </a:t>
            </a:r>
            <a:r>
              <a:rPr lang="en-US" dirty="0" smtClean="0">
                <a:hlinkClick r:id="rId4" action="ppaction://hlinksldjump"/>
              </a:rPr>
              <a:t>Lake </a:t>
            </a:r>
            <a:r>
              <a:rPr lang="en-US" dirty="0" err="1" smtClean="0">
                <a:hlinkClick r:id="rId4" action="ppaction://hlinksldjump"/>
              </a:rPr>
              <a:t>Vänern</a:t>
            </a:r>
            <a:r>
              <a:rPr lang="en-US" dirty="0" smtClean="0">
                <a:hlinkClick r:id="rId4" action="ppaction://hlinksldjump"/>
              </a:rPr>
              <a:t> Sweden</a:t>
            </a:r>
            <a:endParaRPr lang="en-US" dirty="0"/>
          </a:p>
          <a:p>
            <a:pPr marL="0" indent="0">
              <a:buNone/>
            </a:pPr>
            <a:endParaRPr lang="nl-NL" dirty="0"/>
          </a:p>
        </p:txBody>
      </p:sp>
    </p:spTree>
    <p:extLst>
      <p:ext uri="{BB962C8B-B14F-4D97-AF65-F5344CB8AC3E}">
        <p14:creationId xmlns:p14="http://schemas.microsoft.com/office/powerpoint/2010/main" val="1277308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sz="2800" dirty="0"/>
              <a:t>Lake Constance </a:t>
            </a:r>
            <a:r>
              <a:rPr lang="en-US" sz="2800" dirty="0" smtClean="0"/>
              <a:t>(in German</a:t>
            </a:r>
            <a:r>
              <a:rPr lang="en-US" sz="2800" dirty="0"/>
              <a:t>: Bodensee) is a lake on the Rhine at the northern foot of the </a:t>
            </a:r>
            <a:r>
              <a:rPr lang="en-US" sz="2800" dirty="0" smtClean="0"/>
              <a:t>Alps, 536 km</a:t>
            </a:r>
            <a:r>
              <a:rPr lang="en-US" sz="2800" baseline="30000" dirty="0" smtClean="0"/>
              <a:t>2</a:t>
            </a:r>
            <a:r>
              <a:rPr lang="en-US" sz="2800" dirty="0" smtClean="0"/>
              <a:t>. It is a great area for water </a:t>
            </a:r>
            <a:r>
              <a:rPr lang="en-US" sz="2800" dirty="0" err="1" smtClean="0"/>
              <a:t>tourisme</a:t>
            </a:r>
            <a:r>
              <a:rPr lang="en-US" sz="2800" dirty="0" smtClean="0"/>
              <a:t>, but NOT the biggest lake in Europe. Click “Home” for another try.</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lgn="r">
              <a:buNone/>
            </a:pPr>
            <a:r>
              <a:rPr lang="en-US" i="1" dirty="0" smtClean="0">
                <a:hlinkClick r:id="rId2" action="ppaction://hlinksldjump"/>
              </a:rPr>
              <a:t>HOME</a:t>
            </a:r>
            <a:endParaRPr lang="nl-NL"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84984"/>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313" y="3296159"/>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284984"/>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37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en-US" dirty="0"/>
              <a:t>Lake Balaton is a freshwater lake in </a:t>
            </a:r>
            <a:r>
              <a:rPr lang="en-US" dirty="0" smtClean="0"/>
              <a:t>Hungary</a:t>
            </a:r>
            <a:r>
              <a:rPr lang="en-US" dirty="0"/>
              <a:t>. It is the largest lake in Central </a:t>
            </a:r>
            <a:r>
              <a:rPr lang="en-US" dirty="0" smtClean="0"/>
              <a:t>Europe, surface 592 km</a:t>
            </a:r>
            <a:r>
              <a:rPr lang="en-US" baseline="30000" dirty="0" smtClean="0"/>
              <a:t>2</a:t>
            </a:r>
            <a:r>
              <a:rPr lang="en-US" dirty="0" smtClean="0"/>
              <a:t>. But there are bigger ones in the EU, so, click “Home” and try again.</a:t>
            </a:r>
          </a:p>
          <a:p>
            <a:pPr marL="0" indent="0">
              <a:buNone/>
            </a:pPr>
            <a:endParaRPr lang="en-US" dirty="0"/>
          </a:p>
          <a:p>
            <a:pPr marL="0" indent="0">
              <a:buNone/>
            </a:pPr>
            <a:r>
              <a:rPr lang="en-US" dirty="0" smtClean="0"/>
              <a:t>                             </a:t>
            </a:r>
            <a:r>
              <a:rPr lang="en-US" i="1" dirty="0" smtClean="0">
                <a:hlinkClick r:id="rId2" action="ppaction://hlinksldjump"/>
              </a:rPr>
              <a:t>Home</a:t>
            </a:r>
            <a:endParaRPr lang="en-US"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71703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99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The </a:t>
            </a:r>
            <a:r>
              <a:rPr lang="nl-NL" dirty="0" err="1" smtClean="0"/>
              <a:t>biggest</a:t>
            </a:r>
            <a:r>
              <a:rPr lang="nl-NL" dirty="0" smtClean="0"/>
              <a:t> </a:t>
            </a:r>
            <a:r>
              <a:rPr lang="nl-NL" dirty="0" err="1" smtClean="0"/>
              <a:t>lake</a:t>
            </a:r>
            <a:r>
              <a:rPr lang="nl-NL" dirty="0" smtClean="0"/>
              <a:t> in the EU is </a:t>
            </a:r>
            <a:r>
              <a:rPr lang="nl-NL" dirty="0" err="1" smtClean="0"/>
              <a:t>Vänern</a:t>
            </a:r>
            <a:r>
              <a:rPr lang="nl-NL" dirty="0" smtClean="0"/>
              <a:t> </a:t>
            </a:r>
            <a:r>
              <a:rPr lang="nl-NL" dirty="0"/>
              <a:t>(Zweden) 5.584 </a:t>
            </a:r>
            <a:r>
              <a:rPr lang="nl-NL" dirty="0" smtClean="0"/>
              <a:t>km². </a:t>
            </a:r>
            <a:r>
              <a:rPr lang="nl-NL" dirty="0" err="1" smtClean="0"/>
              <a:t>So</a:t>
            </a:r>
            <a:r>
              <a:rPr lang="nl-NL" dirty="0" smtClean="0"/>
              <a:t> </a:t>
            </a:r>
            <a:r>
              <a:rPr lang="nl-NL" dirty="0" err="1" smtClean="0"/>
              <a:t>this</a:t>
            </a:r>
            <a:r>
              <a:rPr lang="nl-NL" dirty="0" smtClean="0"/>
              <a:t> is the correct </a:t>
            </a:r>
            <a:r>
              <a:rPr lang="nl-NL" dirty="0" err="1" smtClean="0"/>
              <a:t>answer</a:t>
            </a:r>
            <a:r>
              <a:rPr lang="nl-NL" dirty="0" smtClean="0"/>
              <a:t>. “</a:t>
            </a:r>
            <a:r>
              <a:rPr lang="nl-NL" dirty="0" err="1" smtClean="0"/>
              <a:t>Home”for</a:t>
            </a:r>
            <a:r>
              <a:rPr lang="nl-NL" dirty="0" smtClean="0"/>
              <a:t> the next question.</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lgn="ctr">
              <a:buNone/>
            </a:pPr>
            <a:r>
              <a:rPr lang="nl-NL" i="1" dirty="0" smtClean="0">
                <a:hlinkClick r:id="rId2" action="ppaction://hlinksldjump"/>
              </a:rPr>
              <a:t>Home</a:t>
            </a:r>
            <a:endParaRPr lang="nl-NL" i="1" dirty="0" smtClean="0"/>
          </a:p>
          <a:p>
            <a:pPr marL="0" indent="0">
              <a:buNone/>
            </a:pPr>
            <a:endParaRPr lang="nl-NL"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328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en-US" dirty="0"/>
              <a:t>The country with the </a:t>
            </a:r>
            <a:r>
              <a:rPr lang="en-US" dirty="0" smtClean="0"/>
              <a:t>shortest border is …</a:t>
            </a:r>
          </a:p>
          <a:p>
            <a:pPr marL="0" indent="0">
              <a:buNone/>
            </a:pPr>
            <a:r>
              <a:rPr lang="en-US" dirty="0" smtClean="0"/>
              <a:t>A: </a:t>
            </a:r>
            <a:r>
              <a:rPr lang="en-US" dirty="0" smtClean="0">
                <a:hlinkClick r:id="rId2" action="ppaction://hlinksldjump"/>
              </a:rPr>
              <a:t>Slovakia</a:t>
            </a:r>
            <a:endParaRPr lang="en-US" dirty="0" smtClean="0"/>
          </a:p>
          <a:p>
            <a:pPr marL="0" indent="0">
              <a:buNone/>
            </a:pPr>
            <a:r>
              <a:rPr lang="en-US" dirty="0" smtClean="0"/>
              <a:t>B: </a:t>
            </a:r>
            <a:r>
              <a:rPr lang="en-US" dirty="0" smtClean="0">
                <a:hlinkClick r:id="rId3" action="ppaction://hlinksldjump"/>
              </a:rPr>
              <a:t>Malta</a:t>
            </a:r>
            <a:endParaRPr lang="en-US" dirty="0" smtClean="0"/>
          </a:p>
          <a:p>
            <a:pPr marL="0" indent="0">
              <a:buNone/>
            </a:pPr>
            <a:r>
              <a:rPr lang="en-US" dirty="0" smtClean="0"/>
              <a:t>C: </a:t>
            </a:r>
            <a:r>
              <a:rPr lang="en-US" dirty="0" smtClean="0">
                <a:hlinkClick r:id="rId4" action="ppaction://hlinksldjump"/>
              </a:rPr>
              <a:t>Switzerland</a:t>
            </a:r>
            <a:endParaRPr lang="en-US" dirty="0"/>
          </a:p>
          <a:p>
            <a:endParaRPr lang="nl-NL" dirty="0"/>
          </a:p>
        </p:txBody>
      </p:sp>
    </p:spTree>
    <p:extLst>
      <p:ext uri="{BB962C8B-B14F-4D97-AF65-F5344CB8AC3E}">
        <p14:creationId xmlns:p14="http://schemas.microsoft.com/office/powerpoint/2010/main" val="3413923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Malta.</a:t>
            </a:r>
          </a:p>
          <a:p>
            <a:pPr marL="0" indent="0">
              <a:buNone/>
            </a:pPr>
            <a:r>
              <a:rPr lang="en-US" sz="3000" dirty="0"/>
              <a:t>The </a:t>
            </a:r>
            <a:r>
              <a:rPr lang="en-US" sz="3000" dirty="0" smtClean="0"/>
              <a:t>border </a:t>
            </a:r>
            <a:r>
              <a:rPr lang="en-US" sz="3000" dirty="0"/>
              <a:t>of Malta is also the coast line, because Malta is a country which consist of two islands. </a:t>
            </a:r>
            <a:r>
              <a:rPr lang="en-US" sz="3000" dirty="0" smtClean="0"/>
              <a:t>This coast line is 252 km. So your answer is OK. Click “Home” for next question.</a:t>
            </a:r>
            <a:endParaRPr lang="en-US" sz="3000" dirty="0"/>
          </a:p>
          <a:p>
            <a:pPr marL="0" indent="0">
              <a:buNone/>
            </a:pPr>
            <a:endParaRPr lang="nl-NL" dirty="0" smtClean="0"/>
          </a:p>
          <a:p>
            <a:pPr marL="0" indent="0">
              <a:buNone/>
            </a:pPr>
            <a:endParaRPr lang="nl-NL" dirty="0"/>
          </a:p>
          <a:p>
            <a:pPr marL="0" indent="0">
              <a:buNone/>
            </a:pPr>
            <a:endParaRPr lang="nl-NL" dirty="0" smtClean="0"/>
          </a:p>
          <a:p>
            <a:pPr marL="0" indent="0" algn="ctr">
              <a:buNone/>
            </a:pPr>
            <a:r>
              <a:rPr lang="nl-NL" i="1" dirty="0" smtClean="0">
                <a:hlinkClick r:id="rId2" action="ppaction://hlinksldjump"/>
              </a:rPr>
              <a:t>Home</a:t>
            </a:r>
            <a:endParaRPr lang="nl-NL"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861048"/>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429000"/>
            <a:ext cx="22860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012160" y="5301208"/>
            <a:ext cx="2286000" cy="369332"/>
          </a:xfrm>
          <a:prstGeom prst="rect">
            <a:avLst/>
          </a:prstGeom>
          <a:noFill/>
        </p:spPr>
        <p:txBody>
          <a:bodyPr wrap="square" rtlCol="0">
            <a:spAutoFit/>
          </a:bodyPr>
          <a:lstStyle/>
          <a:p>
            <a:r>
              <a:rPr lang="nl-NL" dirty="0" err="1" smtClean="0"/>
              <a:t>Capital</a:t>
            </a:r>
            <a:r>
              <a:rPr lang="nl-NL" dirty="0" smtClean="0"/>
              <a:t> La </a:t>
            </a:r>
            <a:r>
              <a:rPr lang="nl-NL" dirty="0" err="1" smtClean="0"/>
              <a:t>Valetta</a:t>
            </a:r>
            <a:endParaRPr lang="nl-NL" dirty="0"/>
          </a:p>
        </p:txBody>
      </p:sp>
    </p:spTree>
    <p:extLst>
      <p:ext uri="{BB962C8B-B14F-4D97-AF65-F5344CB8AC3E}">
        <p14:creationId xmlns:p14="http://schemas.microsoft.com/office/powerpoint/2010/main" val="3291292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sz="2400" dirty="0"/>
              <a:t>Switzerland </a:t>
            </a:r>
            <a:r>
              <a:rPr lang="en-US" sz="2400" dirty="0" smtClean="0"/>
              <a:t>is </a:t>
            </a:r>
            <a:r>
              <a:rPr lang="en-US" sz="2400" dirty="0"/>
              <a:t>a </a:t>
            </a:r>
            <a:r>
              <a:rPr lang="en-US" sz="2400" dirty="0" smtClean="0"/>
              <a:t>republic </a:t>
            </a:r>
            <a:r>
              <a:rPr lang="en-US" sz="2400" dirty="0"/>
              <a:t>consisting of 26 cantons, with Bern as the seat of the </a:t>
            </a:r>
            <a:r>
              <a:rPr lang="en-US" sz="2400" dirty="0" err="1" smtClean="0"/>
              <a:t>gouvernment</a:t>
            </a:r>
            <a:r>
              <a:rPr lang="en-US" sz="2400" dirty="0" smtClean="0"/>
              <a:t>. </a:t>
            </a:r>
            <a:r>
              <a:rPr lang="en-US" sz="2400" dirty="0"/>
              <a:t>The country is situated in Western Europe</a:t>
            </a:r>
            <a:r>
              <a:rPr lang="en-US" sz="2400" dirty="0" smtClean="0"/>
              <a:t>, </a:t>
            </a:r>
            <a:r>
              <a:rPr lang="en-US" sz="2400" dirty="0"/>
              <a:t>where it is bordered by </a:t>
            </a:r>
            <a:r>
              <a:rPr lang="en-US" sz="2400" dirty="0" smtClean="0"/>
              <a:t>Germany, France, Italy, Austria </a:t>
            </a:r>
            <a:r>
              <a:rPr lang="en-US" sz="2400" dirty="0"/>
              <a:t>and </a:t>
            </a:r>
            <a:r>
              <a:rPr lang="en-US" sz="2400" dirty="0" smtClean="0"/>
              <a:t>Liechtenstein. It is famous for the mountains, The Alps. Swiss people are very good at skiing. But…the border is longer then in some other countries. And…it is not an EU-country! So, “Home” and try again.</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lgn="r">
              <a:buNone/>
            </a:pPr>
            <a:r>
              <a:rPr lang="en-US" sz="2400" i="1" dirty="0" smtClean="0">
                <a:hlinkClick r:id="rId2" action="ppaction://hlinksldjump"/>
              </a:rPr>
              <a:t>HOME</a:t>
            </a:r>
            <a:endParaRPr lang="nl-NL" sz="24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806180"/>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0364" y="4406254"/>
            <a:ext cx="19145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86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en-US" sz="2400" dirty="0" smtClean="0"/>
              <a:t>Slovakia is a landlocked </a:t>
            </a:r>
            <a:r>
              <a:rPr lang="en-US" sz="2400" dirty="0"/>
              <a:t>state in Central </a:t>
            </a:r>
            <a:r>
              <a:rPr lang="en-US" sz="2400" dirty="0" smtClean="0"/>
              <a:t>Europe, population about five </a:t>
            </a:r>
            <a:r>
              <a:rPr lang="en-US" sz="2400" dirty="0"/>
              <a:t>million and an area of about </a:t>
            </a:r>
            <a:r>
              <a:rPr lang="en-US" sz="2400" dirty="0" smtClean="0"/>
              <a:t>49.000 km</a:t>
            </a:r>
            <a:r>
              <a:rPr lang="en-US" sz="2400" baseline="30000" dirty="0" smtClean="0"/>
              <a:t>2</a:t>
            </a:r>
            <a:r>
              <a:rPr lang="en-US" sz="2400" dirty="0" smtClean="0"/>
              <a:t>. </a:t>
            </a:r>
            <a:r>
              <a:rPr lang="en-US" sz="2400" dirty="0"/>
              <a:t>Slovakia is bordered by the Czech Republic and Austria to the west, Poland to the north, Ukraine to the east and Hungary to the south. </a:t>
            </a:r>
            <a:r>
              <a:rPr lang="en-US" sz="2400" dirty="0" smtClean="0"/>
              <a:t>The capital is Bratislava, famous are the mountains of the high </a:t>
            </a:r>
            <a:r>
              <a:rPr lang="en-US" sz="2400" dirty="0" err="1" smtClean="0"/>
              <a:t>Tatra</a:t>
            </a:r>
            <a:r>
              <a:rPr lang="en-US" sz="2400" dirty="0" smtClean="0"/>
              <a:t>. But…. it has a longer border then some other </a:t>
            </a:r>
            <a:r>
              <a:rPr lang="en-US" sz="2400" dirty="0" err="1" smtClean="0"/>
              <a:t>countries.So</a:t>
            </a:r>
            <a:r>
              <a:rPr lang="en-US" sz="2400" dirty="0" smtClean="0"/>
              <a:t>, “Home” for another try.</a:t>
            </a:r>
          </a:p>
          <a:p>
            <a:pPr marL="0" indent="0">
              <a:buNone/>
            </a:pPr>
            <a:endParaRPr lang="en-US" sz="2400" dirty="0"/>
          </a:p>
          <a:p>
            <a:pPr marL="0" indent="0">
              <a:buNone/>
            </a:pPr>
            <a:endParaRPr lang="en-US" sz="2400" dirty="0" smtClean="0"/>
          </a:p>
          <a:p>
            <a:pPr marL="0" indent="0">
              <a:buNone/>
            </a:pPr>
            <a:endParaRPr lang="en-US" sz="2400" dirty="0"/>
          </a:p>
          <a:p>
            <a:pPr marL="0" indent="0" algn="r">
              <a:buNone/>
            </a:pPr>
            <a:r>
              <a:rPr lang="en-US" sz="2400" i="1" dirty="0" smtClean="0">
                <a:hlinkClick r:id="rId2" action="ppaction://hlinksldjump"/>
              </a:rPr>
              <a:t>HOME</a:t>
            </a:r>
            <a:endParaRPr lang="nl-NL" sz="24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8112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604178"/>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068160"/>
            <a:ext cx="1866528" cy="135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569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 </a:t>
            </a:r>
            <a:r>
              <a:rPr lang="nl-NL" dirty="0" err="1" smtClean="0"/>
              <a:t>biggest</a:t>
            </a:r>
            <a:r>
              <a:rPr lang="nl-NL" dirty="0" smtClean="0"/>
              <a:t> country in the EU is…..</a:t>
            </a:r>
          </a:p>
          <a:p>
            <a:pPr marL="0" indent="0">
              <a:buNone/>
            </a:pPr>
            <a:endParaRPr lang="nl-NL" dirty="0"/>
          </a:p>
          <a:p>
            <a:pPr marL="0" indent="0">
              <a:buNone/>
            </a:pPr>
            <a:r>
              <a:rPr lang="nl-NL" dirty="0" smtClean="0"/>
              <a:t>A: </a:t>
            </a:r>
            <a:r>
              <a:rPr lang="nl-NL" dirty="0" smtClean="0">
                <a:hlinkClick r:id="rId2" action="ppaction://hlinksldjump"/>
              </a:rPr>
              <a:t>France</a:t>
            </a:r>
            <a:endParaRPr lang="nl-NL" dirty="0" smtClean="0"/>
          </a:p>
          <a:p>
            <a:pPr marL="0" indent="0">
              <a:buNone/>
            </a:pPr>
            <a:r>
              <a:rPr lang="nl-NL" dirty="0" smtClean="0"/>
              <a:t>B: </a:t>
            </a:r>
            <a:r>
              <a:rPr lang="nl-NL" dirty="0" smtClean="0">
                <a:hlinkClick r:id="rId3" action="ppaction://hlinksldjump"/>
              </a:rPr>
              <a:t>Norway</a:t>
            </a:r>
            <a:endParaRPr lang="nl-NL" dirty="0" smtClean="0"/>
          </a:p>
          <a:p>
            <a:pPr marL="0" indent="0">
              <a:buNone/>
            </a:pPr>
            <a:r>
              <a:rPr lang="nl-NL" dirty="0" smtClean="0"/>
              <a:t>C: </a:t>
            </a:r>
            <a:r>
              <a:rPr lang="nl-NL" dirty="0" smtClean="0">
                <a:hlinkClick r:id="rId4" action="ppaction://hlinksldjump"/>
              </a:rPr>
              <a:t>Germany</a:t>
            </a:r>
            <a:endParaRPr lang="nl-NL" dirty="0"/>
          </a:p>
        </p:txBody>
      </p:sp>
    </p:spTree>
    <p:extLst>
      <p:ext uri="{BB962C8B-B14F-4D97-AF65-F5344CB8AC3E}">
        <p14:creationId xmlns:p14="http://schemas.microsoft.com/office/powerpoint/2010/main" val="1911736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 country </a:t>
            </a:r>
            <a:r>
              <a:rPr lang="nl-NL" dirty="0" err="1" smtClean="0"/>
              <a:t>which</a:t>
            </a:r>
            <a:r>
              <a:rPr lang="nl-NL" dirty="0" smtClean="0"/>
              <a:t> has the </a:t>
            </a:r>
            <a:r>
              <a:rPr lang="nl-NL" dirty="0" err="1" smtClean="0"/>
              <a:t>longest</a:t>
            </a:r>
            <a:r>
              <a:rPr lang="nl-NL" dirty="0" smtClean="0"/>
              <a:t> </a:t>
            </a:r>
            <a:r>
              <a:rPr lang="nl-NL" dirty="0" err="1" smtClean="0"/>
              <a:t>coast</a:t>
            </a:r>
            <a:r>
              <a:rPr lang="nl-NL" dirty="0" smtClean="0"/>
              <a:t> line is….</a:t>
            </a:r>
          </a:p>
          <a:p>
            <a:pPr marL="0" indent="0">
              <a:buNone/>
            </a:pPr>
            <a:endParaRPr lang="nl-NL" dirty="0"/>
          </a:p>
          <a:p>
            <a:pPr marL="0" indent="0">
              <a:buNone/>
            </a:pPr>
            <a:r>
              <a:rPr lang="nl-NL" dirty="0" smtClean="0"/>
              <a:t>A: </a:t>
            </a:r>
            <a:r>
              <a:rPr lang="nl-NL" dirty="0" smtClean="0">
                <a:hlinkClick r:id="rId2" action="ppaction://hlinksldjump"/>
              </a:rPr>
              <a:t>Greece</a:t>
            </a:r>
            <a:endParaRPr lang="nl-NL" dirty="0" smtClean="0"/>
          </a:p>
          <a:p>
            <a:pPr marL="0" indent="0">
              <a:buNone/>
            </a:pPr>
            <a:r>
              <a:rPr lang="nl-NL" dirty="0" smtClean="0"/>
              <a:t>B: </a:t>
            </a:r>
            <a:r>
              <a:rPr lang="nl-NL" dirty="0" smtClean="0">
                <a:hlinkClick r:id="rId3" action="ppaction://hlinksldjump"/>
              </a:rPr>
              <a:t>Norway</a:t>
            </a:r>
            <a:endParaRPr lang="nl-NL" dirty="0" smtClean="0"/>
          </a:p>
          <a:p>
            <a:pPr marL="0" indent="0">
              <a:buNone/>
            </a:pPr>
            <a:r>
              <a:rPr lang="nl-NL" dirty="0" smtClean="0"/>
              <a:t>C: </a:t>
            </a:r>
            <a:r>
              <a:rPr lang="nl-NL" dirty="0" smtClean="0">
                <a:hlinkClick r:id="rId4" action="ppaction://hlinksldjump"/>
              </a:rPr>
              <a:t>Italy</a:t>
            </a:r>
            <a:endParaRPr lang="nl-NL" dirty="0"/>
          </a:p>
        </p:txBody>
      </p:sp>
    </p:spTree>
    <p:extLst>
      <p:ext uri="{BB962C8B-B14F-4D97-AF65-F5344CB8AC3E}">
        <p14:creationId xmlns:p14="http://schemas.microsoft.com/office/powerpoint/2010/main" val="2122152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smtClean="0"/>
              <a:t>Greece: </a:t>
            </a:r>
            <a:r>
              <a:rPr lang="nl-NL" dirty="0"/>
              <a:t>13 676 </a:t>
            </a:r>
            <a:r>
              <a:rPr lang="nl-NL" dirty="0" smtClean="0"/>
              <a:t>km </a:t>
            </a:r>
            <a:r>
              <a:rPr lang="nl-NL" dirty="0" err="1" smtClean="0"/>
              <a:t>coast</a:t>
            </a:r>
            <a:r>
              <a:rPr lang="nl-NL" dirty="0" smtClean="0"/>
              <a:t> line. Greece has a lot of </a:t>
            </a:r>
            <a:r>
              <a:rPr lang="nl-NL" dirty="0" err="1" smtClean="0"/>
              <a:t>islands</a:t>
            </a:r>
            <a:r>
              <a:rPr lang="nl-NL" dirty="0" smtClean="0"/>
              <a:t>, these </a:t>
            </a:r>
            <a:r>
              <a:rPr lang="nl-NL" dirty="0" err="1" smtClean="0"/>
              <a:t>all</a:t>
            </a:r>
            <a:r>
              <a:rPr lang="nl-NL" dirty="0" smtClean="0"/>
              <a:t> have a </a:t>
            </a:r>
            <a:r>
              <a:rPr lang="nl-NL" dirty="0" err="1" smtClean="0"/>
              <a:t>coast</a:t>
            </a:r>
            <a:r>
              <a:rPr lang="nl-NL" dirty="0" smtClean="0"/>
              <a:t> line</a:t>
            </a:r>
            <a:r>
              <a:rPr lang="nl-NL" dirty="0"/>
              <a:t>! </a:t>
            </a:r>
            <a:r>
              <a:rPr lang="nl-NL" dirty="0" smtClean="0"/>
              <a:t>Correct </a:t>
            </a:r>
            <a:r>
              <a:rPr lang="nl-NL" dirty="0" err="1" smtClean="0"/>
              <a:t>answer</a:t>
            </a:r>
            <a:r>
              <a:rPr lang="nl-NL" dirty="0" smtClean="0"/>
              <a:t>!! Go “Home”</a:t>
            </a:r>
            <a:endParaRPr lang="nl-NL" dirty="0"/>
          </a:p>
          <a:p>
            <a:pPr marL="0" indent="0">
              <a:buNone/>
            </a:pPr>
            <a:endParaRPr lang="nl-NL" dirty="0" smtClean="0"/>
          </a:p>
          <a:p>
            <a:endParaRPr lang="nl-NL" dirty="0"/>
          </a:p>
          <a:p>
            <a:endParaRPr lang="nl-NL" dirty="0" smtClean="0"/>
          </a:p>
          <a:p>
            <a:endParaRPr lang="nl-NL" dirty="0"/>
          </a:p>
          <a:p>
            <a:endParaRPr lang="nl-NL" dirty="0" smtClean="0"/>
          </a:p>
          <a:p>
            <a:endParaRPr lang="nl-NL" dirty="0"/>
          </a:p>
          <a:p>
            <a:pPr marL="0" indent="0">
              <a:buNone/>
            </a:pPr>
            <a:r>
              <a:rPr lang="nl-NL" dirty="0" smtClean="0"/>
              <a:t>                                                  </a:t>
            </a:r>
            <a:r>
              <a:rPr lang="nl-NL" sz="2200" dirty="0" smtClean="0"/>
              <a:t>A lot of </a:t>
            </a:r>
            <a:r>
              <a:rPr lang="nl-NL" sz="2200" dirty="0" err="1" smtClean="0"/>
              <a:t>islands</a:t>
            </a:r>
            <a:endParaRPr lang="nl-NL" sz="2200" dirty="0" smtClean="0"/>
          </a:p>
          <a:p>
            <a:pPr marL="0" indent="0" algn="ctr">
              <a:buNone/>
            </a:pPr>
            <a:r>
              <a:rPr lang="nl-NL" i="1" dirty="0" smtClean="0">
                <a:hlinkClick r:id="rId2" action="ppaction://hlinksldjump"/>
              </a:rPr>
              <a:t>Home</a:t>
            </a:r>
            <a:endParaRPr lang="nl-NL" i="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636912"/>
            <a:ext cx="3011016" cy="302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068960"/>
            <a:ext cx="18764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92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Italy??? It’s a form </a:t>
            </a:r>
            <a:r>
              <a:rPr lang="nl-NL" dirty="0" err="1" smtClean="0"/>
              <a:t>like</a:t>
            </a:r>
            <a:r>
              <a:rPr lang="nl-NL" dirty="0" smtClean="0"/>
              <a:t> a boot in the </a:t>
            </a:r>
            <a:r>
              <a:rPr lang="nl-NL" dirty="0" err="1" smtClean="0"/>
              <a:t>Mediterranian</a:t>
            </a:r>
            <a:r>
              <a:rPr lang="nl-NL" dirty="0" smtClean="0"/>
              <a:t> See. Coast line is 7600 km. </a:t>
            </a:r>
            <a:r>
              <a:rPr lang="nl-NL" dirty="0" err="1" smtClean="0"/>
              <a:t>Very</a:t>
            </a:r>
            <a:r>
              <a:rPr lang="nl-NL" dirty="0" smtClean="0"/>
              <a:t> long! But the </a:t>
            </a:r>
            <a:r>
              <a:rPr lang="nl-NL" dirty="0" err="1" smtClean="0"/>
              <a:t>longest</a:t>
            </a:r>
            <a:r>
              <a:rPr lang="nl-NL" dirty="0" smtClean="0"/>
              <a:t>??? NO, </a:t>
            </a:r>
            <a:r>
              <a:rPr lang="nl-NL" dirty="0" err="1" smtClean="0"/>
              <a:t>so</a:t>
            </a:r>
            <a:r>
              <a:rPr lang="nl-NL" dirty="0" smtClean="0"/>
              <a:t> “Home” </a:t>
            </a:r>
            <a:r>
              <a:rPr lang="nl-NL" dirty="0" err="1" smtClean="0"/>
              <a:t>for</a:t>
            </a:r>
            <a:r>
              <a:rPr lang="nl-NL" dirty="0" smtClean="0"/>
              <a:t> a </a:t>
            </a:r>
            <a:r>
              <a:rPr lang="nl-NL" dirty="0" err="1" smtClean="0"/>
              <a:t>better</a:t>
            </a:r>
            <a:r>
              <a:rPr lang="nl-NL" dirty="0" smtClean="0"/>
              <a:t> </a:t>
            </a:r>
            <a:r>
              <a:rPr lang="nl-NL" dirty="0" err="1" smtClean="0"/>
              <a:t>answer</a:t>
            </a:r>
            <a:r>
              <a:rPr lang="nl-NL" dirty="0" smtClean="0"/>
              <a:t>!</a:t>
            </a:r>
          </a:p>
          <a:p>
            <a:pPr marL="0" indent="0">
              <a:buNone/>
            </a:pPr>
            <a:endParaRPr lang="nl-NL" dirty="0"/>
          </a:p>
          <a:p>
            <a:pPr marL="0" indent="0">
              <a:buNone/>
            </a:pPr>
            <a:endParaRPr lang="nl-NL" dirty="0" smtClean="0"/>
          </a:p>
          <a:p>
            <a:pPr marL="0" indent="0">
              <a:buNone/>
            </a:pPr>
            <a:endParaRPr lang="nl-NL" dirty="0"/>
          </a:p>
          <a:p>
            <a:pPr marL="0" indent="0" algn="r">
              <a:buNone/>
            </a:pPr>
            <a:r>
              <a:rPr lang="nl-NL" dirty="0" smtClean="0">
                <a:hlinkClick r:id="rId2" action="ppaction://hlinksldjump"/>
              </a:rPr>
              <a:t>HOME</a:t>
            </a:r>
            <a:endParaRPr lang="nl-NL"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93305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4290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429000"/>
            <a:ext cx="19145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923928" y="5949280"/>
            <a:ext cx="1770509" cy="369332"/>
          </a:xfrm>
          <a:prstGeom prst="rect">
            <a:avLst/>
          </a:prstGeom>
          <a:noFill/>
        </p:spPr>
        <p:txBody>
          <a:bodyPr wrap="square" rtlCol="0">
            <a:spAutoFit/>
          </a:bodyPr>
          <a:lstStyle/>
          <a:p>
            <a:r>
              <a:rPr lang="nl-NL" dirty="0" smtClean="0"/>
              <a:t>Italy</a:t>
            </a:r>
            <a:endParaRPr lang="nl-NL" dirty="0"/>
          </a:p>
        </p:txBody>
      </p:sp>
    </p:spTree>
    <p:extLst>
      <p:ext uri="{BB962C8B-B14F-4D97-AF65-F5344CB8AC3E}">
        <p14:creationId xmlns:p14="http://schemas.microsoft.com/office/powerpoint/2010/main" val="3166903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err="1" smtClean="0"/>
              <a:t>Maybe</a:t>
            </a:r>
            <a:r>
              <a:rPr lang="nl-NL" sz="2800" dirty="0" smtClean="0"/>
              <a:t> Norway? </a:t>
            </a:r>
            <a:r>
              <a:rPr lang="nl-NL" sz="2800" dirty="0" err="1" smtClean="0"/>
              <a:t>Very</a:t>
            </a:r>
            <a:r>
              <a:rPr lang="nl-NL" sz="2800" dirty="0" smtClean="0"/>
              <a:t> long country in the </a:t>
            </a:r>
            <a:r>
              <a:rPr lang="nl-NL" sz="2800" dirty="0" err="1" smtClean="0"/>
              <a:t>north</a:t>
            </a:r>
            <a:r>
              <a:rPr lang="nl-NL" sz="2800" dirty="0" smtClean="0"/>
              <a:t> of Europe! It’s </a:t>
            </a:r>
            <a:r>
              <a:rPr lang="nl-NL" sz="2800" dirty="0" err="1" smtClean="0"/>
              <a:t>coastline</a:t>
            </a:r>
            <a:r>
              <a:rPr lang="nl-NL" sz="2800" dirty="0" smtClean="0"/>
              <a:t> is over 25.000 km!!! The </a:t>
            </a:r>
            <a:r>
              <a:rPr lang="nl-NL" sz="2800" dirty="0" err="1" smtClean="0"/>
              <a:t>longest</a:t>
            </a:r>
            <a:r>
              <a:rPr lang="nl-NL" sz="2800" dirty="0" smtClean="0"/>
              <a:t> in Europe, but…</a:t>
            </a:r>
            <a:r>
              <a:rPr lang="nl-NL" sz="2800" dirty="0" err="1" smtClean="0"/>
              <a:t>little</a:t>
            </a:r>
            <a:r>
              <a:rPr lang="nl-NL" sz="2800" dirty="0" smtClean="0"/>
              <a:t> </a:t>
            </a:r>
            <a:r>
              <a:rPr lang="nl-NL" sz="2800" dirty="0" err="1" smtClean="0"/>
              <a:t>problem</a:t>
            </a:r>
            <a:r>
              <a:rPr lang="nl-NL" sz="2800" dirty="0" smtClean="0"/>
              <a:t>: Norway is </a:t>
            </a:r>
            <a:r>
              <a:rPr lang="nl-NL" sz="2800" dirty="0" err="1" smtClean="0"/>
              <a:t>not</a:t>
            </a:r>
            <a:r>
              <a:rPr lang="nl-NL" sz="2800" dirty="0" smtClean="0"/>
              <a:t> </a:t>
            </a:r>
            <a:r>
              <a:rPr lang="nl-NL" sz="2800" dirty="0" err="1" smtClean="0"/>
              <a:t>an</a:t>
            </a:r>
            <a:r>
              <a:rPr lang="nl-NL" sz="2800" dirty="0" smtClean="0"/>
              <a:t> EU-member!! </a:t>
            </a:r>
            <a:r>
              <a:rPr lang="nl-NL" sz="2800" dirty="0" err="1" smtClean="0"/>
              <a:t>So</a:t>
            </a:r>
            <a:r>
              <a:rPr lang="nl-NL" sz="2800" dirty="0" smtClean="0"/>
              <a:t> “Home” </a:t>
            </a:r>
            <a:r>
              <a:rPr lang="nl-NL" sz="2800" dirty="0" err="1" smtClean="0"/>
              <a:t>for</a:t>
            </a:r>
            <a:r>
              <a:rPr lang="nl-NL" sz="2800" dirty="0" smtClean="0"/>
              <a:t> </a:t>
            </a:r>
            <a:r>
              <a:rPr lang="nl-NL" sz="2800" dirty="0" err="1" smtClean="0"/>
              <a:t>another</a:t>
            </a:r>
            <a:r>
              <a:rPr lang="nl-NL" sz="2800" dirty="0" smtClean="0"/>
              <a:t> </a:t>
            </a:r>
            <a:r>
              <a:rPr lang="nl-NL" sz="2800" dirty="0" err="1" smtClean="0"/>
              <a:t>try</a:t>
            </a:r>
            <a:r>
              <a:rPr lang="nl-NL" sz="2800" dirty="0" smtClean="0"/>
              <a:t>.</a:t>
            </a:r>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lgn="r">
              <a:buNone/>
            </a:pPr>
            <a:r>
              <a:rPr lang="nl-NL" sz="2800" i="1" dirty="0" smtClean="0">
                <a:hlinkClick r:id="rId2" action="ppaction://hlinksldjump"/>
              </a:rPr>
              <a:t>HOME</a:t>
            </a:r>
            <a:endParaRPr lang="nl-NL" sz="2800" i="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89040"/>
            <a:ext cx="24193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488" y="3946202"/>
            <a:ext cx="21050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940152" y="3946202"/>
            <a:ext cx="2448272" cy="646331"/>
          </a:xfrm>
          <a:prstGeom prst="rect">
            <a:avLst/>
          </a:prstGeom>
          <a:noFill/>
        </p:spPr>
        <p:txBody>
          <a:bodyPr wrap="square" rtlCol="0">
            <a:spAutoFit/>
          </a:bodyPr>
          <a:lstStyle/>
          <a:p>
            <a:r>
              <a:rPr lang="nl-NL" dirty="0" err="1" smtClean="0"/>
              <a:t>One</a:t>
            </a:r>
            <a:r>
              <a:rPr lang="nl-NL" dirty="0" smtClean="0"/>
              <a:t> of the </a:t>
            </a:r>
            <a:r>
              <a:rPr lang="nl-NL" dirty="0" err="1" smtClean="0"/>
              <a:t>famous</a:t>
            </a:r>
            <a:r>
              <a:rPr lang="nl-NL" dirty="0" smtClean="0"/>
              <a:t> </a:t>
            </a:r>
            <a:r>
              <a:rPr lang="nl-NL" dirty="0" err="1" smtClean="0"/>
              <a:t>Norwegian</a:t>
            </a:r>
            <a:r>
              <a:rPr lang="nl-NL" dirty="0" smtClean="0"/>
              <a:t> fjords.</a:t>
            </a:r>
            <a:endParaRPr lang="nl-NL" dirty="0"/>
          </a:p>
        </p:txBody>
      </p:sp>
    </p:spTree>
    <p:extLst>
      <p:ext uri="{BB962C8B-B14F-4D97-AF65-F5344CB8AC3E}">
        <p14:creationId xmlns:p14="http://schemas.microsoft.com/office/powerpoint/2010/main" val="2646568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en-US" dirty="0"/>
              <a:t>And the shortest coast line has…</a:t>
            </a:r>
          </a:p>
          <a:p>
            <a:pPr marL="0" indent="0">
              <a:buNone/>
            </a:pPr>
            <a:r>
              <a:rPr lang="nl-NL" dirty="0" smtClean="0"/>
              <a:t>A: </a:t>
            </a:r>
            <a:r>
              <a:rPr lang="nl-NL" dirty="0" smtClean="0">
                <a:hlinkClick r:id="rId2" action="ppaction://hlinksldjump"/>
              </a:rPr>
              <a:t>Hungary</a:t>
            </a:r>
            <a:endParaRPr lang="nl-NL" dirty="0" smtClean="0"/>
          </a:p>
          <a:p>
            <a:pPr marL="0" indent="0">
              <a:buNone/>
            </a:pPr>
            <a:r>
              <a:rPr lang="nl-NL" dirty="0" smtClean="0"/>
              <a:t>B: </a:t>
            </a:r>
            <a:r>
              <a:rPr lang="nl-NL" dirty="0" smtClean="0">
                <a:hlinkClick r:id="rId3" action="ppaction://hlinksldjump"/>
              </a:rPr>
              <a:t>Belgium</a:t>
            </a:r>
            <a:endParaRPr lang="nl-NL" dirty="0" smtClean="0"/>
          </a:p>
          <a:p>
            <a:pPr marL="0" indent="0">
              <a:buNone/>
            </a:pPr>
            <a:r>
              <a:rPr lang="nl-NL" dirty="0" smtClean="0"/>
              <a:t>C: </a:t>
            </a:r>
            <a:r>
              <a:rPr lang="nl-NL" dirty="0" smtClean="0">
                <a:hlinkClick r:id="rId4" action="ppaction://hlinksldjump"/>
              </a:rPr>
              <a:t>Poland</a:t>
            </a:r>
            <a:endParaRPr lang="nl-NL" dirty="0"/>
          </a:p>
        </p:txBody>
      </p:sp>
    </p:spTree>
    <p:extLst>
      <p:ext uri="{BB962C8B-B14F-4D97-AF65-F5344CB8AC3E}">
        <p14:creationId xmlns:p14="http://schemas.microsoft.com/office/powerpoint/2010/main" val="597481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Maybe</a:t>
            </a:r>
            <a:r>
              <a:rPr lang="nl-NL" dirty="0" smtClean="0"/>
              <a:t> Belgium? It has a short </a:t>
            </a:r>
            <a:r>
              <a:rPr lang="nl-NL" dirty="0" err="1" smtClean="0"/>
              <a:t>coastline</a:t>
            </a:r>
            <a:r>
              <a:rPr lang="nl-NL" dirty="0" smtClean="0"/>
              <a:t> as </a:t>
            </a:r>
            <a:r>
              <a:rPr lang="nl-NL" dirty="0" err="1" smtClean="0"/>
              <a:t>you</a:t>
            </a:r>
            <a:r>
              <a:rPr lang="nl-NL" dirty="0" smtClean="0"/>
              <a:t> </a:t>
            </a:r>
            <a:r>
              <a:rPr lang="nl-NL" dirty="0" err="1" smtClean="0"/>
              <a:t>can</a:t>
            </a:r>
            <a:r>
              <a:rPr lang="nl-NL" dirty="0" smtClean="0"/>
              <a:t> </a:t>
            </a:r>
            <a:r>
              <a:rPr lang="nl-NL" dirty="0" err="1" smtClean="0"/>
              <a:t>see</a:t>
            </a:r>
            <a:r>
              <a:rPr lang="nl-NL" dirty="0" smtClean="0"/>
              <a:t>. It borders the North Sea, the </a:t>
            </a:r>
            <a:r>
              <a:rPr lang="nl-NL" dirty="0" err="1" smtClean="0"/>
              <a:t>length</a:t>
            </a:r>
            <a:r>
              <a:rPr lang="nl-NL" dirty="0" smtClean="0"/>
              <a:t> of the </a:t>
            </a:r>
            <a:r>
              <a:rPr lang="nl-NL" dirty="0" err="1" smtClean="0"/>
              <a:t>coastline</a:t>
            </a:r>
            <a:r>
              <a:rPr lang="nl-NL" dirty="0" smtClean="0"/>
              <a:t> is 67 km. Correct </a:t>
            </a:r>
            <a:r>
              <a:rPr lang="nl-NL" dirty="0" err="1" smtClean="0"/>
              <a:t>answer</a:t>
            </a:r>
            <a:r>
              <a:rPr lang="nl-NL" dirty="0" smtClean="0"/>
              <a:t>! Next question.</a:t>
            </a:r>
            <a:endParaRPr lang="nl-NL" dirty="0"/>
          </a:p>
          <a:p>
            <a:pPr marL="0" indent="0">
              <a:buNone/>
            </a:pPr>
            <a:endParaRPr lang="nl-NL" dirty="0" smtClean="0"/>
          </a:p>
          <a:p>
            <a:pPr marL="0" indent="0">
              <a:buNone/>
            </a:pPr>
            <a:endParaRPr lang="nl-NL" dirty="0"/>
          </a:p>
          <a:p>
            <a:pPr marL="0" indent="0" algn="r">
              <a:buNone/>
            </a:pPr>
            <a:endParaRPr lang="nl-NL" i="1" dirty="0" smtClean="0"/>
          </a:p>
          <a:p>
            <a:pPr marL="0" indent="0" algn="r">
              <a:buNone/>
            </a:pPr>
            <a:r>
              <a:rPr lang="nl-NL" i="1" dirty="0" smtClean="0">
                <a:hlinkClick r:id="rId2" action="ppaction://hlinksldjump"/>
              </a:rPr>
              <a:t>Home</a:t>
            </a:r>
            <a:endParaRPr lang="nl-NL"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77072"/>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253159"/>
            <a:ext cx="19050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42603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635896" y="5445224"/>
            <a:ext cx="2394967" cy="923330"/>
          </a:xfrm>
          <a:prstGeom prst="rect">
            <a:avLst/>
          </a:prstGeom>
          <a:noFill/>
        </p:spPr>
        <p:txBody>
          <a:bodyPr wrap="square" rtlCol="0">
            <a:spAutoFit/>
          </a:bodyPr>
          <a:lstStyle/>
          <a:p>
            <a:r>
              <a:rPr lang="nl-NL" dirty="0" smtClean="0"/>
              <a:t>The most </a:t>
            </a:r>
            <a:r>
              <a:rPr lang="nl-NL" dirty="0" err="1" smtClean="0"/>
              <a:t>famous</a:t>
            </a:r>
            <a:r>
              <a:rPr lang="nl-NL" dirty="0" smtClean="0"/>
              <a:t> </a:t>
            </a:r>
            <a:r>
              <a:rPr lang="nl-NL" dirty="0" err="1" smtClean="0"/>
              <a:t>statue</a:t>
            </a:r>
            <a:r>
              <a:rPr lang="nl-NL" dirty="0" smtClean="0"/>
              <a:t> in Belgium, in Brussels.</a:t>
            </a:r>
            <a:endParaRPr lang="nl-NL" dirty="0"/>
          </a:p>
        </p:txBody>
      </p:sp>
    </p:spTree>
    <p:extLst>
      <p:ext uri="{BB962C8B-B14F-4D97-AF65-F5344CB8AC3E}">
        <p14:creationId xmlns:p14="http://schemas.microsoft.com/office/powerpoint/2010/main" val="1678456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Hungary. </a:t>
            </a:r>
            <a:r>
              <a:rPr lang="nl-NL" dirty="0" err="1" smtClean="0"/>
              <a:t>False</a:t>
            </a:r>
            <a:r>
              <a:rPr lang="nl-NL" dirty="0" smtClean="0"/>
              <a:t> </a:t>
            </a:r>
            <a:r>
              <a:rPr lang="nl-NL" dirty="0" err="1" smtClean="0"/>
              <a:t>answer</a:t>
            </a:r>
            <a:r>
              <a:rPr lang="nl-NL" dirty="0" smtClean="0"/>
              <a:t>!</a:t>
            </a:r>
          </a:p>
          <a:p>
            <a:pPr marL="0" indent="0">
              <a:buNone/>
            </a:pPr>
            <a:r>
              <a:rPr lang="nl-NL" dirty="0" smtClean="0"/>
              <a:t>Hungary even does </a:t>
            </a:r>
            <a:r>
              <a:rPr lang="nl-NL" dirty="0" err="1" smtClean="0"/>
              <a:t>not</a:t>
            </a:r>
            <a:r>
              <a:rPr lang="nl-NL" dirty="0" smtClean="0"/>
              <a:t> have a </a:t>
            </a:r>
            <a:r>
              <a:rPr lang="nl-NL" dirty="0" err="1" smtClean="0"/>
              <a:t>coastline</a:t>
            </a:r>
            <a:r>
              <a:rPr lang="nl-NL" dirty="0" smtClean="0"/>
              <a:t>, the country is in the </a:t>
            </a:r>
            <a:r>
              <a:rPr lang="nl-NL" dirty="0" err="1" smtClean="0"/>
              <a:t>middle</a:t>
            </a:r>
            <a:r>
              <a:rPr lang="nl-NL" dirty="0" smtClean="0"/>
              <a:t> of Europe. </a:t>
            </a:r>
            <a:r>
              <a:rPr lang="nl-NL" dirty="0" err="1" smtClean="0"/>
              <a:t>Try</a:t>
            </a:r>
            <a:r>
              <a:rPr lang="nl-NL" dirty="0" smtClean="0"/>
              <a:t> </a:t>
            </a:r>
            <a:r>
              <a:rPr lang="nl-NL" dirty="0" err="1" smtClean="0"/>
              <a:t>again</a:t>
            </a:r>
            <a:r>
              <a:rPr lang="nl-NL" dirty="0" smtClean="0"/>
              <a:t>.</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lgn="ctr">
              <a:buNone/>
            </a:pPr>
            <a:r>
              <a:rPr lang="nl-NL" i="1" dirty="0" smtClean="0">
                <a:hlinkClick r:id="rId2" action="ppaction://hlinksldjump"/>
              </a:rPr>
              <a:t>Home</a:t>
            </a:r>
            <a:endParaRPr lang="nl-NL" i="1" dirty="0" smtClean="0"/>
          </a:p>
          <a:p>
            <a:pPr marL="0" indent="0">
              <a:buNone/>
            </a:pPr>
            <a:endParaRPr lang="nl-NL" dirty="0"/>
          </a:p>
          <a:p>
            <a:pPr marL="0" indent="0">
              <a:buNone/>
            </a:pPr>
            <a:endParaRPr lang="nl-N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457575"/>
            <a:ext cx="24955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400425"/>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2313" y="337951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124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Poland? It has a </a:t>
            </a:r>
            <a:r>
              <a:rPr lang="nl-NL" dirty="0" err="1" smtClean="0"/>
              <a:t>coastline</a:t>
            </a:r>
            <a:r>
              <a:rPr lang="nl-NL" dirty="0" smtClean="0"/>
              <a:t> next </a:t>
            </a:r>
            <a:r>
              <a:rPr lang="nl-NL" dirty="0" err="1" smtClean="0"/>
              <a:t>to</a:t>
            </a:r>
            <a:r>
              <a:rPr lang="nl-NL" dirty="0" smtClean="0"/>
              <a:t> the </a:t>
            </a:r>
            <a:r>
              <a:rPr lang="nl-NL" dirty="0" err="1" smtClean="0"/>
              <a:t>Baltc</a:t>
            </a:r>
            <a:r>
              <a:rPr lang="nl-NL" dirty="0" smtClean="0"/>
              <a:t> Sea </a:t>
            </a:r>
            <a:r>
              <a:rPr lang="nl-NL" dirty="0" err="1" smtClean="0"/>
              <a:t>and</a:t>
            </a:r>
            <a:r>
              <a:rPr lang="nl-NL" dirty="0" smtClean="0"/>
              <a:t> </a:t>
            </a:r>
            <a:r>
              <a:rPr lang="nl-NL" dirty="0" err="1" smtClean="0"/>
              <a:t>it’s</a:t>
            </a:r>
            <a:r>
              <a:rPr lang="nl-NL" dirty="0" smtClean="0"/>
              <a:t> </a:t>
            </a:r>
            <a:r>
              <a:rPr lang="nl-NL" dirty="0" err="1" smtClean="0"/>
              <a:t>lenght</a:t>
            </a:r>
            <a:r>
              <a:rPr lang="nl-NL" dirty="0" smtClean="0"/>
              <a:t> is 524 km. </a:t>
            </a:r>
            <a:r>
              <a:rPr lang="nl-NL" dirty="0" err="1" smtClean="0"/>
              <a:t>So</a:t>
            </a:r>
            <a:r>
              <a:rPr lang="nl-NL" dirty="0" smtClean="0"/>
              <a:t>, </a:t>
            </a:r>
            <a:r>
              <a:rPr lang="nl-NL" dirty="0" err="1" smtClean="0"/>
              <a:t>there</a:t>
            </a:r>
            <a:r>
              <a:rPr lang="nl-NL" dirty="0" smtClean="0"/>
              <a:t> are </a:t>
            </a:r>
            <a:r>
              <a:rPr lang="nl-NL" dirty="0" err="1" smtClean="0"/>
              <a:t>shorter</a:t>
            </a:r>
            <a:r>
              <a:rPr lang="nl-NL" dirty="0" smtClean="0"/>
              <a:t> </a:t>
            </a:r>
            <a:r>
              <a:rPr lang="nl-NL" dirty="0" err="1" smtClean="0"/>
              <a:t>coastlines</a:t>
            </a:r>
            <a:r>
              <a:rPr lang="nl-NL" dirty="0" smtClean="0"/>
              <a:t> in the EU! </a:t>
            </a:r>
            <a:r>
              <a:rPr lang="nl-NL" dirty="0" err="1" smtClean="0"/>
              <a:t>Try</a:t>
            </a:r>
            <a:r>
              <a:rPr lang="nl-NL" dirty="0" smtClean="0"/>
              <a:t> </a:t>
            </a:r>
            <a:r>
              <a:rPr lang="nl-NL" dirty="0" err="1" smtClean="0"/>
              <a:t>again</a:t>
            </a:r>
            <a:r>
              <a:rPr lang="nl-NL" dirty="0" smtClean="0"/>
              <a:t>.</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lgn="r">
              <a:buNone/>
            </a:pPr>
            <a:r>
              <a:rPr lang="nl-NL" i="1" dirty="0" smtClean="0">
                <a:hlinkClick r:id="rId2" action="ppaction://hlinksldjump"/>
              </a:rPr>
              <a:t>Home</a:t>
            </a:r>
            <a:endParaRPr lang="nl-NL"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7301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949452"/>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996952"/>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300192" y="4941168"/>
            <a:ext cx="2433067" cy="369332"/>
          </a:xfrm>
          <a:prstGeom prst="rect">
            <a:avLst/>
          </a:prstGeom>
          <a:noFill/>
        </p:spPr>
        <p:txBody>
          <a:bodyPr wrap="square" rtlCol="0">
            <a:spAutoFit/>
          </a:bodyPr>
          <a:lstStyle/>
          <a:p>
            <a:r>
              <a:rPr lang="nl-NL" dirty="0" err="1" smtClean="0"/>
              <a:t>Capital</a:t>
            </a:r>
            <a:r>
              <a:rPr lang="nl-NL" dirty="0" smtClean="0"/>
              <a:t> Warsaw</a:t>
            </a:r>
            <a:endParaRPr lang="nl-NL" dirty="0"/>
          </a:p>
        </p:txBody>
      </p:sp>
      <p:sp>
        <p:nvSpPr>
          <p:cNvPr id="6" name="Tekstvak 5"/>
          <p:cNvSpPr txBox="1"/>
          <p:nvPr/>
        </p:nvSpPr>
        <p:spPr>
          <a:xfrm>
            <a:off x="3419872" y="5805264"/>
            <a:ext cx="2520280" cy="369332"/>
          </a:xfrm>
          <a:prstGeom prst="rect">
            <a:avLst/>
          </a:prstGeom>
          <a:noFill/>
        </p:spPr>
        <p:txBody>
          <a:bodyPr wrap="square" rtlCol="0">
            <a:spAutoFit/>
          </a:bodyPr>
          <a:lstStyle/>
          <a:p>
            <a:r>
              <a:rPr lang="nl-NL" dirty="0" smtClean="0"/>
              <a:t>Gdansk</a:t>
            </a:r>
            <a:endParaRPr lang="nl-NL" dirty="0"/>
          </a:p>
        </p:txBody>
      </p:sp>
    </p:spTree>
    <p:extLst>
      <p:ext uri="{BB962C8B-B14F-4D97-AF65-F5344CB8AC3E}">
        <p14:creationId xmlns:p14="http://schemas.microsoft.com/office/powerpoint/2010/main" val="9142203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en-US" dirty="0"/>
              <a:t>The highest building in the EU…</a:t>
            </a:r>
          </a:p>
          <a:p>
            <a:pPr marL="0" indent="0">
              <a:buNone/>
            </a:pPr>
            <a:endParaRPr lang="nl-NL" dirty="0" smtClean="0"/>
          </a:p>
          <a:p>
            <a:pPr marL="0" indent="0">
              <a:buNone/>
            </a:pPr>
            <a:r>
              <a:rPr lang="nl-NL" dirty="0" smtClean="0"/>
              <a:t>A: </a:t>
            </a:r>
            <a:r>
              <a:rPr lang="en-US" dirty="0">
                <a:hlinkClick r:id="rId2" action="ppaction://hlinksldjump"/>
              </a:rPr>
              <a:t>The Commerzbank </a:t>
            </a:r>
            <a:r>
              <a:rPr lang="en-US" dirty="0" smtClean="0">
                <a:hlinkClick r:id="rId2" action="ppaction://hlinksldjump"/>
              </a:rPr>
              <a:t>Tower </a:t>
            </a:r>
            <a:r>
              <a:rPr lang="en-US" dirty="0">
                <a:hlinkClick r:id="rId2" action="ppaction://hlinksldjump"/>
              </a:rPr>
              <a:t>in </a:t>
            </a:r>
            <a:r>
              <a:rPr lang="en-US" dirty="0" smtClean="0">
                <a:hlinkClick r:id="rId2" action="ppaction://hlinksldjump"/>
              </a:rPr>
              <a:t>Frankfurt   </a:t>
            </a:r>
          </a:p>
          <a:p>
            <a:pPr marL="0" indent="0">
              <a:buNone/>
            </a:pPr>
            <a:r>
              <a:rPr lang="en-US" dirty="0">
                <a:hlinkClick r:id="rId2" action="ppaction://hlinksldjump"/>
              </a:rPr>
              <a:t> </a:t>
            </a:r>
            <a:r>
              <a:rPr lang="en-US" dirty="0" smtClean="0">
                <a:hlinkClick r:id="rId2" action="ppaction://hlinksldjump"/>
              </a:rPr>
              <a:t>    Germany.</a:t>
            </a:r>
            <a:endParaRPr lang="en-US" dirty="0" smtClean="0"/>
          </a:p>
          <a:p>
            <a:pPr marL="0" indent="0">
              <a:buNone/>
            </a:pPr>
            <a:r>
              <a:rPr lang="en-US" dirty="0" smtClean="0"/>
              <a:t>B</a:t>
            </a:r>
            <a:r>
              <a:rPr lang="en-US" dirty="0"/>
              <a:t>: </a:t>
            </a:r>
            <a:r>
              <a:rPr lang="en-US" dirty="0">
                <a:hlinkClick r:id="rId3" action="ppaction://hlinksldjump"/>
              </a:rPr>
              <a:t>The Eiffel </a:t>
            </a:r>
            <a:r>
              <a:rPr lang="en-US" dirty="0" smtClean="0">
                <a:hlinkClick r:id="rId3" action="ppaction://hlinksldjump"/>
              </a:rPr>
              <a:t>Tower in Paris France</a:t>
            </a:r>
            <a:endParaRPr lang="en-US" dirty="0" smtClean="0"/>
          </a:p>
          <a:p>
            <a:pPr marL="0" indent="0">
              <a:buNone/>
            </a:pPr>
            <a:r>
              <a:rPr lang="en-US" dirty="0" smtClean="0"/>
              <a:t>C</a:t>
            </a:r>
            <a:r>
              <a:rPr lang="en-US" dirty="0"/>
              <a:t>: </a:t>
            </a:r>
            <a:r>
              <a:rPr lang="en-US" dirty="0">
                <a:hlinkClick r:id="rId4" action="ppaction://hlinksldjump"/>
              </a:rPr>
              <a:t>The Torre de Cristal </a:t>
            </a:r>
            <a:r>
              <a:rPr lang="en-US" dirty="0" smtClean="0">
                <a:hlinkClick r:id="rId4" action="ppaction://hlinksldjump"/>
              </a:rPr>
              <a:t>in Madrid Spain</a:t>
            </a:r>
            <a:endParaRPr lang="en-US" dirty="0"/>
          </a:p>
          <a:p>
            <a:pPr marL="0" indent="0">
              <a:buNone/>
            </a:pPr>
            <a:endParaRPr lang="nl-NL" dirty="0"/>
          </a:p>
        </p:txBody>
      </p:sp>
    </p:spTree>
    <p:extLst>
      <p:ext uri="{BB962C8B-B14F-4D97-AF65-F5344CB8AC3E}">
        <p14:creationId xmlns:p14="http://schemas.microsoft.com/office/powerpoint/2010/main" val="590796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Under the same sky</a:t>
            </a:r>
            <a:br>
              <a:rPr lang="en-US" dirty="0" smtClean="0"/>
            </a:br>
            <a:r>
              <a:rPr lang="en-US" dirty="0" smtClean="0"/>
              <a:t>Europe in numbers</a:t>
            </a:r>
            <a:endParaRPr lang="nl-NL" dirty="0"/>
          </a:p>
        </p:txBody>
      </p:sp>
      <p:sp>
        <p:nvSpPr>
          <p:cNvPr id="3" name="Tijdelijke aanduiding voor inhoud 2"/>
          <p:cNvSpPr>
            <a:spLocks noGrp="1"/>
          </p:cNvSpPr>
          <p:nvPr>
            <p:ph idx="1"/>
          </p:nvPr>
        </p:nvSpPr>
        <p:spPr>
          <a:xfrm>
            <a:off x="457200" y="1600200"/>
            <a:ext cx="8507288" cy="4853136"/>
          </a:xfrm>
        </p:spPr>
        <p:txBody>
          <a:bodyPr>
            <a:normAutofit/>
          </a:bodyPr>
          <a:lstStyle/>
          <a:p>
            <a:pPr marL="0" indent="0">
              <a:buNone/>
            </a:pPr>
            <a:r>
              <a:rPr lang="nl-NL" sz="2000" dirty="0" smtClean="0"/>
              <a:t>The </a:t>
            </a:r>
            <a:r>
              <a:rPr lang="nl-NL" sz="2000" b="1" u="sng" dirty="0" smtClean="0"/>
              <a:t>Commerzbank </a:t>
            </a:r>
            <a:r>
              <a:rPr lang="nl-NL" sz="2000" b="1" u="sng" dirty="0" err="1" smtClean="0"/>
              <a:t>Tower</a:t>
            </a:r>
            <a:r>
              <a:rPr lang="nl-NL" sz="2000" b="1" u="sng" dirty="0" smtClean="0"/>
              <a:t> </a:t>
            </a:r>
            <a:r>
              <a:rPr lang="nl-NL" sz="2000" dirty="0" smtClean="0"/>
              <a:t>is a </a:t>
            </a:r>
            <a:r>
              <a:rPr lang="nl-NL" sz="2000" dirty="0" err="1" smtClean="0"/>
              <a:t>tower</a:t>
            </a:r>
            <a:r>
              <a:rPr lang="nl-NL" sz="2000" dirty="0" smtClean="0"/>
              <a:t> in </a:t>
            </a:r>
          </a:p>
          <a:p>
            <a:pPr marL="0" indent="0">
              <a:buNone/>
            </a:pPr>
            <a:r>
              <a:rPr lang="nl-NL" sz="2000" dirty="0" smtClean="0"/>
              <a:t>Frankfurt </a:t>
            </a:r>
            <a:r>
              <a:rPr lang="nl-NL" sz="2000" dirty="0" err="1" smtClean="0"/>
              <a:t>am</a:t>
            </a:r>
            <a:r>
              <a:rPr lang="nl-NL" sz="2000" dirty="0" smtClean="0"/>
              <a:t> </a:t>
            </a:r>
            <a:r>
              <a:rPr lang="nl-NL" sz="2000" dirty="0" err="1" smtClean="0"/>
              <a:t>Main</a:t>
            </a:r>
            <a:r>
              <a:rPr lang="nl-NL" sz="2000" dirty="0" smtClean="0"/>
              <a:t>, 259 m. high. The </a:t>
            </a:r>
            <a:r>
              <a:rPr lang="nl-NL" sz="2000" dirty="0" err="1" smtClean="0"/>
              <a:t>tower</a:t>
            </a:r>
            <a:r>
              <a:rPr lang="nl-NL" sz="2000" dirty="0" smtClean="0"/>
              <a:t> is </a:t>
            </a:r>
          </a:p>
          <a:p>
            <a:pPr marL="0" indent="0">
              <a:buNone/>
            </a:pPr>
            <a:r>
              <a:rPr lang="nl-NL" sz="2000" dirty="0" smtClean="0"/>
              <a:t>NOT the </a:t>
            </a:r>
            <a:r>
              <a:rPr lang="nl-NL" sz="2000" dirty="0" err="1" smtClean="0"/>
              <a:t>highest</a:t>
            </a:r>
            <a:r>
              <a:rPr lang="nl-NL" sz="2000" dirty="0" smtClean="0"/>
              <a:t> </a:t>
            </a:r>
            <a:r>
              <a:rPr lang="nl-NL" sz="2000" dirty="0" err="1" smtClean="0"/>
              <a:t>one</a:t>
            </a:r>
            <a:r>
              <a:rPr lang="nl-NL" sz="2000" dirty="0" smtClean="0"/>
              <a:t> in the EU. The </a:t>
            </a:r>
            <a:r>
              <a:rPr lang="nl-NL" sz="2000" dirty="0" err="1" smtClean="0"/>
              <a:t>three</a:t>
            </a:r>
            <a:r>
              <a:rPr lang="nl-NL" sz="2000" dirty="0" smtClean="0"/>
              <a:t> </a:t>
            </a:r>
          </a:p>
          <a:p>
            <a:pPr marL="0" indent="0">
              <a:buNone/>
            </a:pPr>
            <a:r>
              <a:rPr lang="nl-NL" sz="2000" dirty="0" err="1" smtClean="0"/>
              <a:t>highest</a:t>
            </a:r>
            <a:r>
              <a:rPr lang="nl-NL" sz="2000" dirty="0" smtClean="0"/>
              <a:t> buildings in the EU are in </a:t>
            </a:r>
          </a:p>
          <a:p>
            <a:pPr marL="0" indent="0">
              <a:buNone/>
            </a:pPr>
            <a:r>
              <a:rPr lang="nl-NL" sz="2000" dirty="0" err="1" smtClean="0"/>
              <a:t>Moskow</a:t>
            </a:r>
            <a:r>
              <a:rPr lang="nl-NL" sz="2000" dirty="0" smtClean="0"/>
              <a:t>. </a:t>
            </a:r>
            <a:r>
              <a:rPr lang="nl-NL" sz="2000" dirty="0" err="1" smtClean="0"/>
              <a:t>So</a:t>
            </a:r>
            <a:r>
              <a:rPr lang="nl-NL" sz="2000" dirty="0" smtClean="0"/>
              <a:t> </a:t>
            </a:r>
            <a:r>
              <a:rPr lang="nl-NL" sz="2000" dirty="0" err="1" smtClean="0"/>
              <a:t>try</a:t>
            </a:r>
            <a:r>
              <a:rPr lang="nl-NL" sz="2000" dirty="0" smtClean="0"/>
              <a:t> </a:t>
            </a:r>
            <a:r>
              <a:rPr lang="nl-NL" sz="2000" dirty="0" err="1" smtClean="0"/>
              <a:t>again</a:t>
            </a:r>
            <a:r>
              <a:rPr lang="nl-NL" sz="2000" dirty="0" smtClean="0"/>
              <a:t>.</a:t>
            </a:r>
          </a:p>
          <a:p>
            <a:pPr marL="0" indent="0">
              <a:buNone/>
            </a:pPr>
            <a:endParaRPr lang="nl-NL" sz="2000" dirty="0" smtClean="0"/>
          </a:p>
          <a:p>
            <a:pPr marL="0" indent="0">
              <a:buNone/>
            </a:pPr>
            <a:endParaRPr lang="nl-NL" sz="2000" dirty="0"/>
          </a:p>
          <a:p>
            <a:pPr marL="0" indent="0">
              <a:buNone/>
            </a:pPr>
            <a:endParaRPr lang="nl-NL" sz="2000" dirty="0" smtClean="0"/>
          </a:p>
          <a:p>
            <a:pPr marL="0" indent="0">
              <a:buNone/>
            </a:pPr>
            <a:endParaRPr lang="nl-NL" sz="2000" dirty="0"/>
          </a:p>
          <a:p>
            <a:pPr marL="0" indent="0">
              <a:buNone/>
            </a:pPr>
            <a:endParaRPr lang="nl-NL" sz="2000" dirty="0" smtClean="0"/>
          </a:p>
          <a:p>
            <a:pPr marL="0" indent="0" algn="ctr">
              <a:buNone/>
            </a:pPr>
            <a:r>
              <a:rPr lang="nl-NL" sz="2800" i="1" dirty="0" smtClean="0">
                <a:hlinkClick r:id="rId2" action="ppaction://hlinksldjump"/>
              </a:rPr>
              <a:t>Home</a:t>
            </a:r>
            <a:endParaRPr lang="nl-NL" sz="2800" i="1" dirty="0" smtClean="0"/>
          </a:p>
          <a:p>
            <a:pPr marL="0" indent="0">
              <a:buNone/>
            </a:pPr>
            <a:endParaRPr lang="nl-NL" sz="20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689855"/>
            <a:ext cx="3030864" cy="40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519017" y="5837070"/>
            <a:ext cx="2886848" cy="369332"/>
          </a:xfrm>
          <a:prstGeom prst="rect">
            <a:avLst/>
          </a:prstGeom>
          <a:noFill/>
        </p:spPr>
        <p:txBody>
          <a:bodyPr wrap="square" rtlCol="0">
            <a:spAutoFit/>
          </a:bodyPr>
          <a:lstStyle/>
          <a:p>
            <a:r>
              <a:rPr lang="nl-NL" b="1" dirty="0" smtClean="0"/>
              <a:t>Commerzbank </a:t>
            </a:r>
            <a:r>
              <a:rPr lang="nl-NL" b="1" dirty="0" err="1" smtClean="0"/>
              <a:t>Tower</a:t>
            </a:r>
            <a:r>
              <a:rPr lang="nl-NL" b="1" dirty="0" smtClean="0"/>
              <a:t> </a:t>
            </a:r>
            <a:endParaRPr lang="nl-NL" b="1"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59" y="3873764"/>
            <a:ext cx="15716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512641" y="5588264"/>
            <a:ext cx="2952328" cy="369332"/>
          </a:xfrm>
          <a:prstGeom prst="rect">
            <a:avLst/>
          </a:prstGeom>
          <a:noFill/>
        </p:spPr>
        <p:txBody>
          <a:bodyPr wrap="square" rtlCol="0">
            <a:spAutoFit/>
          </a:bodyPr>
          <a:lstStyle/>
          <a:p>
            <a:r>
              <a:rPr lang="nl-NL" dirty="0" smtClean="0"/>
              <a:t>“City of </a:t>
            </a:r>
            <a:r>
              <a:rPr lang="nl-NL" dirty="0" err="1" smtClean="0"/>
              <a:t>Capitals</a:t>
            </a:r>
            <a:r>
              <a:rPr lang="nl-NL" dirty="0" smtClean="0"/>
              <a:t>” in Moskou</a:t>
            </a:r>
            <a:endParaRPr lang="nl-NL" dirty="0"/>
          </a:p>
        </p:txBody>
      </p:sp>
    </p:spTree>
    <p:extLst>
      <p:ext uri="{BB962C8B-B14F-4D97-AF65-F5344CB8AC3E}">
        <p14:creationId xmlns:p14="http://schemas.microsoft.com/office/powerpoint/2010/main" val="150697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nl-NL" dirty="0" smtClean="0"/>
              <a:t>Under the </a:t>
            </a:r>
            <a:r>
              <a:rPr lang="nl-NL" dirty="0" err="1" smtClean="0"/>
              <a:t>same</a:t>
            </a:r>
            <a:r>
              <a:rPr lang="nl-NL" dirty="0" smtClean="0"/>
              <a:t> </a:t>
            </a:r>
            <a:r>
              <a:rPr lang="nl-NL" dirty="0" err="1" smtClean="0"/>
              <a:t>sky</a:t>
            </a:r>
            <a:r>
              <a:rPr lang="nl-NL" dirty="0"/>
              <a:t/>
            </a:r>
            <a:br>
              <a:rPr lang="nl-NL" dirty="0"/>
            </a:br>
            <a:r>
              <a:rPr lang="nl-NL" dirty="0" smtClean="0"/>
              <a:t>Europe in </a:t>
            </a:r>
            <a:r>
              <a:rPr lang="nl-NL" dirty="0" err="1" smtClean="0"/>
              <a:t>numbers</a:t>
            </a:r>
            <a:endParaRPr lang="nl-NL" dirty="0"/>
          </a:p>
        </p:txBody>
      </p:sp>
      <p:sp>
        <p:nvSpPr>
          <p:cNvPr id="6" name="Tijdelijke aanduiding voor inhoud 5"/>
          <p:cNvSpPr>
            <a:spLocks noGrp="1"/>
          </p:cNvSpPr>
          <p:nvPr>
            <p:ph idx="1"/>
          </p:nvPr>
        </p:nvSpPr>
        <p:spPr/>
        <p:txBody>
          <a:bodyPr>
            <a:normAutofit fontScale="92500" lnSpcReduction="20000"/>
          </a:bodyPr>
          <a:lstStyle/>
          <a:p>
            <a:r>
              <a:rPr lang="nl-NL" dirty="0" smtClean="0"/>
              <a:t>France:  544.000 km². </a:t>
            </a:r>
            <a:r>
              <a:rPr lang="nl-NL" dirty="0" err="1" smtClean="0"/>
              <a:t>This</a:t>
            </a:r>
            <a:r>
              <a:rPr lang="nl-NL" dirty="0" smtClean="0"/>
              <a:t> is the correct </a:t>
            </a:r>
            <a:r>
              <a:rPr lang="nl-NL" dirty="0" err="1" smtClean="0"/>
              <a:t>answer</a:t>
            </a:r>
            <a:r>
              <a:rPr lang="nl-NL" dirty="0" smtClean="0"/>
              <a:t>. Click “</a:t>
            </a:r>
            <a:r>
              <a:rPr lang="nl-NL" dirty="0" err="1" smtClean="0"/>
              <a:t>Home”for</a:t>
            </a:r>
            <a:r>
              <a:rPr lang="nl-NL" dirty="0" smtClean="0"/>
              <a:t> the next question.</a:t>
            </a:r>
          </a:p>
          <a:p>
            <a:endParaRPr lang="nl-NL" dirty="0"/>
          </a:p>
          <a:p>
            <a:endParaRPr lang="nl-NL" dirty="0" smtClean="0"/>
          </a:p>
          <a:p>
            <a:endParaRPr lang="nl-NL" dirty="0"/>
          </a:p>
          <a:p>
            <a:endParaRPr lang="nl-NL" dirty="0" smtClean="0"/>
          </a:p>
          <a:p>
            <a:endParaRPr lang="nl-NL" dirty="0" smtClean="0"/>
          </a:p>
          <a:p>
            <a:endParaRPr lang="nl-NL" dirty="0"/>
          </a:p>
          <a:p>
            <a:pPr marL="0" indent="0">
              <a:buNone/>
            </a:pPr>
            <a:r>
              <a:rPr lang="nl-NL" dirty="0" smtClean="0"/>
              <a:t>    </a:t>
            </a:r>
            <a:r>
              <a:rPr lang="nl-NL" dirty="0" err="1" smtClean="0"/>
              <a:t>Capital</a:t>
            </a:r>
            <a:r>
              <a:rPr lang="nl-NL" dirty="0" smtClean="0"/>
              <a:t>: Paris</a:t>
            </a:r>
          </a:p>
          <a:p>
            <a:pPr marL="0" indent="0" algn="ctr">
              <a:buNone/>
            </a:pPr>
            <a:r>
              <a:rPr lang="nl-NL" i="1" dirty="0" smtClean="0">
                <a:hlinkClick r:id="rId2" action="ppaction://hlinksldjump"/>
              </a:rPr>
              <a:t>Home</a:t>
            </a:r>
            <a:endParaRPr lang="nl-NL"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566987"/>
            <a:ext cx="2592288" cy="255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19" y="2566987"/>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738" y="2662238"/>
            <a:ext cx="11525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605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sz="2200" dirty="0"/>
              <a:t>The Eiffel </a:t>
            </a:r>
            <a:r>
              <a:rPr lang="en-US" sz="2200" dirty="0" smtClean="0"/>
              <a:t>Tower, </a:t>
            </a:r>
            <a:r>
              <a:rPr lang="en-US" sz="2200" dirty="0"/>
              <a:t>nickname La dame de </a:t>
            </a:r>
            <a:r>
              <a:rPr lang="en-US" sz="2200" dirty="0" err="1"/>
              <a:t>fer</a:t>
            </a:r>
            <a:r>
              <a:rPr lang="en-US" sz="2200" dirty="0"/>
              <a:t>, the iron lady) is </a:t>
            </a:r>
            <a:r>
              <a:rPr lang="en-US" sz="2200" dirty="0" smtClean="0"/>
              <a:t>an </a:t>
            </a:r>
            <a:r>
              <a:rPr lang="en-US" sz="2200" dirty="0"/>
              <a:t>iron lattice tower </a:t>
            </a:r>
            <a:r>
              <a:rPr lang="en-US" sz="2200" dirty="0" smtClean="0"/>
              <a:t>located </a:t>
            </a:r>
            <a:r>
              <a:rPr lang="en-US" sz="2200" dirty="0"/>
              <a:t>in Paris. Built in 1889, it has become </a:t>
            </a:r>
            <a:r>
              <a:rPr lang="en-US" sz="2200" dirty="0" smtClean="0"/>
              <a:t>icon </a:t>
            </a:r>
            <a:r>
              <a:rPr lang="en-US" sz="2200" dirty="0"/>
              <a:t>of </a:t>
            </a:r>
            <a:r>
              <a:rPr lang="en-US" sz="2200" dirty="0" smtClean="0"/>
              <a:t>France. The tower is named </a:t>
            </a:r>
            <a:r>
              <a:rPr lang="en-US" sz="2200" dirty="0"/>
              <a:t>after its designer, engineer </a:t>
            </a:r>
            <a:r>
              <a:rPr lang="en-US" sz="2200" dirty="0" err="1"/>
              <a:t>Gustave</a:t>
            </a:r>
            <a:r>
              <a:rPr lang="en-US" sz="2200" dirty="0"/>
              <a:t> Eiffel, the tower was built as the entrance arch to the 1889 World's Fair</a:t>
            </a:r>
            <a:r>
              <a:rPr lang="en-US" sz="2200" dirty="0" smtClean="0"/>
              <a:t>.</a:t>
            </a:r>
            <a:endParaRPr lang="en-US" sz="2200" dirty="0"/>
          </a:p>
          <a:p>
            <a:pPr marL="0" indent="0">
              <a:buNone/>
            </a:pPr>
            <a:r>
              <a:rPr lang="en-US" sz="2200" dirty="0"/>
              <a:t>The tower stands 324 </a:t>
            </a:r>
            <a:r>
              <a:rPr lang="en-US" sz="2200" dirty="0" err="1"/>
              <a:t>metres</a:t>
            </a:r>
            <a:r>
              <a:rPr lang="en-US" sz="2200" dirty="0"/>
              <a:t> </a:t>
            </a:r>
            <a:r>
              <a:rPr lang="en-US" sz="2200" dirty="0" smtClean="0"/>
              <a:t> high. Your answer is correct, the tower is the highest in the EU. “Home” for next question.</a:t>
            </a:r>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a:p>
          <a:p>
            <a:pPr marL="0" indent="0" algn="r">
              <a:buNone/>
            </a:pPr>
            <a:r>
              <a:rPr lang="en-US" sz="2200" dirty="0" smtClean="0"/>
              <a:t>                                                                                                    </a:t>
            </a:r>
            <a:r>
              <a:rPr lang="en-US" sz="2200" i="1" dirty="0" smtClean="0">
                <a:hlinkClick r:id="rId2" action="ppaction://hlinksldjump"/>
              </a:rPr>
              <a:t>HOME</a:t>
            </a:r>
            <a:endParaRPr lang="nl-NL"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14908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80774"/>
            <a:ext cx="1508001" cy="23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672955"/>
            <a:ext cx="17716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367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sz="2400" dirty="0"/>
              <a:t>The Torre de Cristal (Spanish for Tower of Glass) is a skyscraper in </a:t>
            </a:r>
            <a:r>
              <a:rPr lang="en-US" sz="2400" dirty="0" smtClean="0"/>
              <a:t> Madrid, </a:t>
            </a:r>
            <a:r>
              <a:rPr lang="en-US" sz="2400" dirty="0"/>
              <a:t>completed in </a:t>
            </a:r>
            <a:r>
              <a:rPr lang="en-US" sz="2400" dirty="0" smtClean="0"/>
              <a:t>2008, 249.5 </a:t>
            </a:r>
            <a:r>
              <a:rPr lang="en-US" sz="2400" dirty="0" err="1" smtClean="0"/>
              <a:t>metres</a:t>
            </a:r>
            <a:r>
              <a:rPr lang="en-US" sz="2400" dirty="0" smtClean="0"/>
              <a:t> high. It is NOT the highest building in the EU, it is the second highest building in Spain.</a:t>
            </a:r>
          </a:p>
          <a:p>
            <a:pPr marL="0" indent="0">
              <a:buNone/>
            </a:pPr>
            <a:r>
              <a:rPr lang="en-US" sz="2400" dirty="0" smtClean="0"/>
              <a:t>SO, go “Home” for a new try.</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r">
              <a:buNone/>
            </a:pPr>
            <a:r>
              <a:rPr lang="en-US" sz="2400" dirty="0" smtClean="0"/>
              <a:t>                                                                                                     </a:t>
            </a:r>
            <a:r>
              <a:rPr lang="en-US" sz="2400" dirty="0" smtClean="0">
                <a:hlinkClick r:id="rId2" action="ppaction://hlinksldjump"/>
              </a:rPr>
              <a:t>HOME</a:t>
            </a:r>
            <a:endParaRPr lang="nl-NL"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73016"/>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249291"/>
            <a:ext cx="25622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059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en-US" dirty="0"/>
              <a:t>The biggest football stadium in the </a:t>
            </a:r>
            <a:r>
              <a:rPr lang="en-US" dirty="0" err="1" smtClean="0"/>
              <a:t>Eu</a:t>
            </a:r>
            <a:r>
              <a:rPr lang="en-US" dirty="0" smtClean="0"/>
              <a:t> is …</a:t>
            </a:r>
          </a:p>
          <a:p>
            <a:pPr marL="0" indent="0">
              <a:buNone/>
            </a:pPr>
            <a:endParaRPr lang="en-US" dirty="0"/>
          </a:p>
          <a:p>
            <a:pPr marL="0" indent="0">
              <a:buNone/>
            </a:pPr>
            <a:r>
              <a:rPr lang="en-US" dirty="0" smtClean="0"/>
              <a:t>A: </a:t>
            </a:r>
            <a:r>
              <a:rPr lang="en-US" dirty="0" smtClean="0">
                <a:hlinkClick r:id="rId2" action="ppaction://hlinksldjump"/>
              </a:rPr>
              <a:t>The </a:t>
            </a:r>
            <a:r>
              <a:rPr lang="en-US" dirty="0" err="1" smtClean="0">
                <a:hlinkClick r:id="rId2" action="ppaction://hlinksldjump"/>
              </a:rPr>
              <a:t>Wembley</a:t>
            </a:r>
            <a:r>
              <a:rPr lang="en-US" dirty="0" smtClean="0">
                <a:hlinkClick r:id="rId2" action="ppaction://hlinksldjump"/>
              </a:rPr>
              <a:t> stadium London</a:t>
            </a:r>
            <a:endParaRPr lang="en-US" dirty="0" smtClean="0"/>
          </a:p>
          <a:p>
            <a:pPr marL="0" indent="0">
              <a:buNone/>
            </a:pPr>
            <a:r>
              <a:rPr lang="en-US" dirty="0" smtClean="0"/>
              <a:t>B: </a:t>
            </a:r>
            <a:r>
              <a:rPr lang="en-US" dirty="0" smtClean="0">
                <a:hlinkClick r:id="rId3" action="ppaction://hlinksldjump"/>
              </a:rPr>
              <a:t>Camp </a:t>
            </a:r>
            <a:r>
              <a:rPr lang="en-US" dirty="0" err="1" smtClean="0">
                <a:hlinkClick r:id="rId3" action="ppaction://hlinksldjump"/>
              </a:rPr>
              <a:t>Nou</a:t>
            </a:r>
            <a:r>
              <a:rPr lang="en-US" dirty="0" smtClean="0">
                <a:hlinkClick r:id="rId3" action="ppaction://hlinksldjump"/>
              </a:rPr>
              <a:t> in Barcelona</a:t>
            </a:r>
            <a:endParaRPr lang="en-US" dirty="0" smtClean="0"/>
          </a:p>
          <a:p>
            <a:pPr marL="0" indent="0">
              <a:buNone/>
            </a:pPr>
            <a:r>
              <a:rPr lang="en-US" dirty="0" smtClean="0"/>
              <a:t>C: </a:t>
            </a:r>
            <a:r>
              <a:rPr lang="en-US" dirty="0" smtClean="0">
                <a:hlinkClick r:id="rId4" action="ppaction://hlinksldjump"/>
              </a:rPr>
              <a:t>The Amsterdam Arena</a:t>
            </a:r>
            <a:endParaRPr lang="en-US" dirty="0" smtClean="0"/>
          </a:p>
          <a:p>
            <a:pPr marL="0" indent="0">
              <a:buNone/>
            </a:pPr>
            <a:endParaRPr lang="en-US" dirty="0"/>
          </a:p>
          <a:p>
            <a:pPr marL="0" indent="0">
              <a:buNone/>
            </a:pPr>
            <a:endParaRPr lang="nl-NL" dirty="0"/>
          </a:p>
        </p:txBody>
      </p:sp>
    </p:spTree>
    <p:extLst>
      <p:ext uri="{BB962C8B-B14F-4D97-AF65-F5344CB8AC3E}">
        <p14:creationId xmlns:p14="http://schemas.microsoft.com/office/powerpoint/2010/main" val="1471664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2800" dirty="0"/>
              <a:t>Camp Nou – </a:t>
            </a:r>
            <a:r>
              <a:rPr lang="nl-NL" sz="2800" dirty="0" smtClean="0"/>
              <a:t>Barcelona/Spanje </a:t>
            </a:r>
            <a:r>
              <a:rPr lang="nl-NL" sz="2800" dirty="0"/>
              <a:t>– </a:t>
            </a:r>
            <a:r>
              <a:rPr lang="nl-NL" sz="2800" dirty="0" smtClean="0"/>
              <a:t>98.772 </a:t>
            </a:r>
            <a:r>
              <a:rPr lang="nl-NL" sz="2800" dirty="0" err="1" smtClean="0"/>
              <a:t>seats</a:t>
            </a:r>
            <a:r>
              <a:rPr lang="nl-NL" sz="2800" dirty="0" smtClean="0"/>
              <a:t>. </a:t>
            </a:r>
            <a:r>
              <a:rPr lang="nl-NL" sz="2800" dirty="0" err="1" smtClean="0"/>
              <a:t>So</a:t>
            </a:r>
            <a:r>
              <a:rPr lang="nl-NL" sz="2800" dirty="0" smtClean="0"/>
              <a:t>, </a:t>
            </a:r>
            <a:r>
              <a:rPr lang="nl-NL" sz="2800" dirty="0" err="1" smtClean="0"/>
              <a:t>your</a:t>
            </a:r>
            <a:r>
              <a:rPr lang="nl-NL" sz="2800" dirty="0" smtClean="0"/>
              <a:t> </a:t>
            </a:r>
            <a:r>
              <a:rPr lang="nl-NL" sz="2800" dirty="0" err="1" smtClean="0"/>
              <a:t>answer</a:t>
            </a:r>
            <a:r>
              <a:rPr lang="nl-NL" sz="2800" dirty="0" smtClean="0"/>
              <a:t> is right! </a:t>
            </a:r>
            <a:r>
              <a:rPr lang="nl-NL" sz="2800" dirty="0" err="1" smtClean="0"/>
              <a:t>This</a:t>
            </a:r>
            <a:r>
              <a:rPr lang="nl-NL" sz="2800" dirty="0" smtClean="0"/>
              <a:t> is the </a:t>
            </a:r>
            <a:r>
              <a:rPr lang="nl-NL" sz="2800" dirty="0" err="1" smtClean="0"/>
              <a:t>biggest</a:t>
            </a:r>
            <a:r>
              <a:rPr lang="nl-NL" sz="2800" dirty="0" smtClean="0"/>
              <a:t> </a:t>
            </a:r>
            <a:r>
              <a:rPr lang="nl-NL" sz="2800" dirty="0" err="1" smtClean="0"/>
              <a:t>one</a:t>
            </a:r>
            <a:r>
              <a:rPr lang="nl-NL" sz="2800" dirty="0" smtClean="0"/>
              <a:t> in the EU! Go </a:t>
            </a:r>
            <a:r>
              <a:rPr lang="nl-NL" sz="2800" dirty="0" err="1" smtClean="0"/>
              <a:t>to</a:t>
            </a:r>
            <a:r>
              <a:rPr lang="nl-NL" sz="2800" dirty="0" smtClean="0"/>
              <a:t> the next question!</a:t>
            </a:r>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endParaRPr lang="nl-NL" sz="2800" dirty="0"/>
          </a:p>
          <a:p>
            <a:pPr marL="0" indent="0">
              <a:buNone/>
            </a:pPr>
            <a:endParaRPr lang="nl-NL" sz="2800" dirty="0" smtClean="0"/>
          </a:p>
          <a:p>
            <a:pPr marL="0" indent="0">
              <a:buNone/>
            </a:pPr>
            <a:endParaRPr lang="nl-NL" sz="2800" dirty="0"/>
          </a:p>
          <a:p>
            <a:pPr marL="0" indent="0" algn="ctr">
              <a:buNone/>
            </a:pPr>
            <a:r>
              <a:rPr lang="nl-NL" sz="2800" i="1" dirty="0" smtClean="0">
                <a:hlinkClick r:id="rId2" action="ppaction://hlinksldjump"/>
              </a:rPr>
              <a:t>Home</a:t>
            </a:r>
            <a:endParaRPr lang="nl-NL" sz="2800"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924944"/>
            <a:ext cx="38100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277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The Amsterdam Arena is the first in Europe </a:t>
            </a:r>
            <a:r>
              <a:rPr lang="nl-NL" sz="2800" dirty="0" err="1" smtClean="0"/>
              <a:t>covered</a:t>
            </a:r>
            <a:r>
              <a:rPr lang="nl-NL" sz="2800" dirty="0" smtClean="0"/>
              <a:t> </a:t>
            </a:r>
            <a:r>
              <a:rPr lang="nl-NL" sz="2800" dirty="0" err="1" smtClean="0"/>
              <a:t>with</a:t>
            </a:r>
            <a:r>
              <a:rPr lang="nl-NL" sz="2800" dirty="0" smtClean="0"/>
              <a:t> a </a:t>
            </a:r>
            <a:r>
              <a:rPr lang="en-US" sz="2800" dirty="0" smtClean="0"/>
              <a:t>retractable roof</a:t>
            </a:r>
            <a:r>
              <a:rPr lang="nl-NL" sz="2800" dirty="0" smtClean="0"/>
              <a:t>. </a:t>
            </a:r>
            <a:r>
              <a:rPr lang="nl-NL" sz="2800" dirty="0" err="1" smtClean="0"/>
              <a:t>Number</a:t>
            </a:r>
            <a:r>
              <a:rPr lang="nl-NL" sz="2800" dirty="0" smtClean="0"/>
              <a:t> of spectators: 52.960. </a:t>
            </a:r>
            <a:r>
              <a:rPr lang="nl-NL" sz="2800" dirty="0" err="1" smtClean="0"/>
              <a:t>So</a:t>
            </a:r>
            <a:r>
              <a:rPr lang="nl-NL" sz="2800" dirty="0" smtClean="0"/>
              <a:t>, a lot, but…</a:t>
            </a:r>
            <a:r>
              <a:rPr lang="nl-NL" sz="2800" dirty="0" err="1" smtClean="0"/>
              <a:t>not</a:t>
            </a:r>
            <a:r>
              <a:rPr lang="nl-NL" sz="2800" dirty="0" smtClean="0"/>
              <a:t> the </a:t>
            </a:r>
            <a:r>
              <a:rPr lang="nl-NL" sz="2800" dirty="0" err="1" smtClean="0"/>
              <a:t>biggest</a:t>
            </a:r>
            <a:r>
              <a:rPr lang="nl-NL" sz="2800" dirty="0" smtClean="0"/>
              <a:t> </a:t>
            </a:r>
            <a:r>
              <a:rPr lang="nl-NL" sz="2800" dirty="0" err="1" smtClean="0"/>
              <a:t>one</a:t>
            </a:r>
            <a:r>
              <a:rPr lang="nl-NL" sz="2800" dirty="0" smtClean="0"/>
              <a:t> in the EU!!! </a:t>
            </a:r>
            <a:r>
              <a:rPr lang="nl-NL" sz="2800" dirty="0" err="1" smtClean="0"/>
              <a:t>So</a:t>
            </a:r>
            <a:r>
              <a:rPr lang="nl-NL" sz="2800" dirty="0" smtClean="0"/>
              <a:t> </a:t>
            </a:r>
            <a:r>
              <a:rPr lang="nl-NL" sz="2800" dirty="0" err="1" smtClean="0"/>
              <a:t>try</a:t>
            </a:r>
            <a:r>
              <a:rPr lang="nl-NL" sz="2800" dirty="0" smtClean="0"/>
              <a:t> </a:t>
            </a:r>
            <a:r>
              <a:rPr lang="nl-NL" sz="2800" dirty="0" err="1" smtClean="0"/>
              <a:t>again</a:t>
            </a:r>
            <a:r>
              <a:rPr lang="nl-NL" sz="2800" dirty="0" smtClean="0"/>
              <a:t>!</a:t>
            </a:r>
          </a:p>
          <a:p>
            <a:pPr marL="0" indent="0">
              <a:buNone/>
            </a:pPr>
            <a:endParaRPr lang="nl-NL" sz="2800" dirty="0"/>
          </a:p>
          <a:p>
            <a:pPr marL="0" indent="0">
              <a:buNone/>
            </a:pPr>
            <a:endParaRPr lang="nl-NL" sz="2800" dirty="0" smtClean="0"/>
          </a:p>
          <a:p>
            <a:pPr marL="0" indent="0">
              <a:buNone/>
            </a:pPr>
            <a:r>
              <a:rPr lang="nl-NL" sz="2800" dirty="0"/>
              <a:t> </a:t>
            </a:r>
            <a:r>
              <a:rPr lang="nl-NL" sz="2800" dirty="0" smtClean="0"/>
              <a:t>                                                          </a:t>
            </a:r>
            <a:r>
              <a:rPr lang="nl-NL" sz="4000" i="1" dirty="0" smtClean="0">
                <a:hlinkClick r:id="rId2" action="ppaction://hlinksldjump"/>
              </a:rPr>
              <a:t>Home</a:t>
            </a:r>
            <a:endParaRPr lang="nl-NL" sz="4000"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717032"/>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232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The Wembley stadium in London is </a:t>
            </a:r>
            <a:r>
              <a:rPr lang="nl-NL" sz="2800" dirty="0" err="1" smtClean="0"/>
              <a:t>brandnew</a:t>
            </a:r>
            <a:r>
              <a:rPr lang="nl-NL" sz="2800" dirty="0" smtClean="0"/>
              <a:t> </a:t>
            </a:r>
            <a:r>
              <a:rPr lang="nl-NL" sz="2800" dirty="0" err="1" smtClean="0"/>
              <a:t>build</a:t>
            </a:r>
            <a:r>
              <a:rPr lang="nl-NL" sz="2800" dirty="0" smtClean="0"/>
              <a:t>. The </a:t>
            </a:r>
            <a:r>
              <a:rPr lang="nl-NL" sz="2800" dirty="0" err="1" smtClean="0"/>
              <a:t>number</a:t>
            </a:r>
            <a:r>
              <a:rPr lang="nl-NL" sz="2800" dirty="0" smtClean="0"/>
              <a:t> of spectators is 90.000. </a:t>
            </a:r>
            <a:r>
              <a:rPr lang="nl-NL" sz="2800" dirty="0" err="1" smtClean="0"/>
              <a:t>That’s</a:t>
            </a:r>
            <a:r>
              <a:rPr lang="nl-NL" sz="2800" dirty="0" smtClean="0"/>
              <a:t> </a:t>
            </a:r>
            <a:r>
              <a:rPr lang="nl-NL" sz="2800" dirty="0" err="1" smtClean="0"/>
              <a:t>much</a:t>
            </a:r>
            <a:r>
              <a:rPr lang="nl-NL" sz="2800" dirty="0" smtClean="0"/>
              <a:t> more </a:t>
            </a:r>
            <a:r>
              <a:rPr lang="nl-NL" sz="2800" dirty="0" err="1" smtClean="0"/>
              <a:t>then</a:t>
            </a:r>
            <a:r>
              <a:rPr lang="nl-NL" sz="2800" dirty="0" smtClean="0"/>
              <a:t> the Amsterdam Arena. But the </a:t>
            </a:r>
            <a:r>
              <a:rPr lang="nl-NL" sz="2800" dirty="0" err="1" smtClean="0"/>
              <a:t>biggest</a:t>
            </a:r>
            <a:r>
              <a:rPr lang="nl-NL" sz="2800" dirty="0" smtClean="0"/>
              <a:t> in the EU? NO </a:t>
            </a:r>
            <a:r>
              <a:rPr lang="nl-NL" sz="2800" dirty="0" err="1" smtClean="0"/>
              <a:t>no</a:t>
            </a:r>
            <a:r>
              <a:rPr lang="nl-NL" sz="2800" dirty="0" smtClean="0"/>
              <a:t>! Have </a:t>
            </a:r>
            <a:r>
              <a:rPr lang="nl-NL" sz="2800" dirty="0" err="1" smtClean="0"/>
              <a:t>another</a:t>
            </a:r>
            <a:r>
              <a:rPr lang="nl-NL" sz="2800" dirty="0" smtClean="0"/>
              <a:t> </a:t>
            </a:r>
            <a:r>
              <a:rPr lang="nl-NL" sz="2800" dirty="0" err="1" smtClean="0"/>
              <a:t>try</a:t>
            </a:r>
            <a:r>
              <a:rPr lang="nl-NL" sz="2800" dirty="0" smtClean="0"/>
              <a:t>!</a:t>
            </a:r>
          </a:p>
          <a:p>
            <a:pPr marL="0" indent="0">
              <a:buNone/>
            </a:pPr>
            <a:endParaRPr lang="nl-NL" sz="2800" dirty="0"/>
          </a:p>
          <a:p>
            <a:pPr marL="0" indent="0">
              <a:buNone/>
            </a:pPr>
            <a:endParaRPr lang="nl-NL" sz="2800" dirty="0" smtClean="0"/>
          </a:p>
          <a:p>
            <a:pPr marL="0" indent="0">
              <a:buNone/>
            </a:pPr>
            <a:r>
              <a:rPr lang="nl-NL" sz="2800" dirty="0"/>
              <a:t> </a:t>
            </a:r>
            <a:r>
              <a:rPr lang="nl-NL" sz="2800" dirty="0" smtClean="0"/>
              <a:t>                 </a:t>
            </a:r>
            <a:r>
              <a:rPr lang="nl-NL" sz="4000" i="1" dirty="0" smtClean="0">
                <a:hlinkClick r:id="rId2" action="ppaction://hlinksldjump"/>
              </a:rPr>
              <a:t>Home</a:t>
            </a:r>
            <a:endParaRPr lang="nl-NL" sz="4000"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52364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449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 </a:t>
            </a:r>
            <a:r>
              <a:rPr lang="nl-NL" dirty="0" err="1" smtClean="0"/>
              <a:t>biggest</a:t>
            </a:r>
            <a:r>
              <a:rPr lang="nl-NL" dirty="0" smtClean="0"/>
              <a:t> </a:t>
            </a:r>
            <a:r>
              <a:rPr lang="nl-NL" dirty="0" err="1" smtClean="0"/>
              <a:t>capital</a:t>
            </a:r>
            <a:r>
              <a:rPr lang="nl-NL" dirty="0" smtClean="0"/>
              <a:t> in the EU is…</a:t>
            </a:r>
          </a:p>
          <a:p>
            <a:pPr marL="0" indent="0">
              <a:buNone/>
            </a:pPr>
            <a:r>
              <a:rPr lang="nl-NL" dirty="0" smtClean="0"/>
              <a:t>A: </a:t>
            </a:r>
            <a:r>
              <a:rPr lang="nl-NL" dirty="0" smtClean="0">
                <a:hlinkClick r:id="rId2" action="ppaction://hlinksldjump"/>
              </a:rPr>
              <a:t>Paris?</a:t>
            </a:r>
            <a:endParaRPr lang="nl-NL" dirty="0" smtClean="0"/>
          </a:p>
          <a:p>
            <a:pPr marL="0" indent="0">
              <a:buNone/>
            </a:pPr>
            <a:r>
              <a:rPr lang="nl-NL" dirty="0" smtClean="0"/>
              <a:t>B: </a:t>
            </a:r>
            <a:r>
              <a:rPr lang="nl-NL" dirty="0" smtClean="0">
                <a:hlinkClick r:id="rId3" action="ppaction://hlinksldjump"/>
              </a:rPr>
              <a:t>Rome?</a:t>
            </a:r>
            <a:endParaRPr lang="nl-NL" dirty="0" smtClean="0"/>
          </a:p>
          <a:p>
            <a:pPr marL="0" indent="0">
              <a:buNone/>
            </a:pPr>
            <a:r>
              <a:rPr lang="nl-NL" dirty="0" smtClean="0"/>
              <a:t>C: </a:t>
            </a:r>
            <a:r>
              <a:rPr lang="nl-NL" dirty="0" smtClean="0">
                <a:hlinkClick r:id="rId4" action="ppaction://hlinksldjump"/>
              </a:rPr>
              <a:t>London?</a:t>
            </a:r>
            <a:endParaRPr lang="nl-NL" dirty="0"/>
          </a:p>
        </p:txBody>
      </p:sp>
    </p:spTree>
    <p:extLst>
      <p:ext uri="{BB962C8B-B14F-4D97-AF65-F5344CB8AC3E}">
        <p14:creationId xmlns:p14="http://schemas.microsoft.com/office/powerpoint/2010/main" val="2817848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London? </a:t>
            </a:r>
            <a:r>
              <a:rPr lang="nl-NL" dirty="0" err="1" smtClean="0"/>
              <a:t>This</a:t>
            </a:r>
            <a:r>
              <a:rPr lang="nl-NL" dirty="0" smtClean="0"/>
              <a:t> is a </a:t>
            </a:r>
            <a:r>
              <a:rPr lang="nl-NL" dirty="0" err="1" smtClean="0"/>
              <a:t>very</a:t>
            </a:r>
            <a:r>
              <a:rPr lang="nl-NL" dirty="0" smtClean="0"/>
              <a:t> big </a:t>
            </a:r>
            <a:r>
              <a:rPr lang="nl-NL" dirty="0" err="1" smtClean="0"/>
              <a:t>city</a:t>
            </a:r>
            <a:r>
              <a:rPr lang="nl-NL" dirty="0" smtClean="0"/>
              <a:t>, but NOT the </a:t>
            </a:r>
            <a:r>
              <a:rPr lang="nl-NL" dirty="0" err="1" smtClean="0"/>
              <a:t>biggest</a:t>
            </a:r>
            <a:r>
              <a:rPr lang="nl-NL" dirty="0" smtClean="0"/>
              <a:t> </a:t>
            </a:r>
            <a:r>
              <a:rPr lang="nl-NL" dirty="0" err="1" smtClean="0"/>
              <a:t>one</a:t>
            </a:r>
            <a:r>
              <a:rPr lang="nl-NL" dirty="0" smtClean="0"/>
              <a:t> in the EU. London has </a:t>
            </a:r>
            <a:r>
              <a:rPr lang="nl-NL" dirty="0" err="1" smtClean="0"/>
              <a:t>got</a:t>
            </a:r>
            <a:r>
              <a:rPr lang="nl-NL" dirty="0" smtClean="0"/>
              <a:t> </a:t>
            </a:r>
            <a:r>
              <a:rPr lang="nl-NL" dirty="0" err="1" smtClean="0"/>
              <a:t>about</a:t>
            </a:r>
            <a:r>
              <a:rPr lang="nl-NL" dirty="0" smtClean="0"/>
              <a:t> 7.500.000 </a:t>
            </a:r>
            <a:r>
              <a:rPr lang="nl-NL" dirty="0" err="1" smtClean="0"/>
              <a:t>inhabitants</a:t>
            </a:r>
            <a:r>
              <a:rPr lang="nl-NL" dirty="0" smtClean="0"/>
              <a:t>. </a:t>
            </a:r>
            <a:r>
              <a:rPr lang="nl-NL" dirty="0" err="1" smtClean="0"/>
              <a:t>Try</a:t>
            </a:r>
            <a:r>
              <a:rPr lang="nl-NL" dirty="0" smtClean="0"/>
              <a:t> </a:t>
            </a:r>
            <a:r>
              <a:rPr lang="nl-NL" dirty="0" err="1" smtClean="0"/>
              <a:t>another</a:t>
            </a:r>
            <a:r>
              <a:rPr lang="nl-NL" dirty="0" smtClean="0"/>
              <a:t> </a:t>
            </a:r>
            <a:r>
              <a:rPr lang="nl-NL" dirty="0" err="1" smtClean="0"/>
              <a:t>answer</a:t>
            </a:r>
            <a:r>
              <a:rPr lang="nl-NL" dirty="0" smtClean="0"/>
              <a:t>!</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lgn="r">
              <a:buNone/>
            </a:pPr>
            <a:r>
              <a:rPr lang="nl-NL" i="1" dirty="0" smtClean="0">
                <a:hlinkClick r:id="rId2" action="ppaction://hlinksldjump"/>
              </a:rPr>
              <a:t>Home</a:t>
            </a:r>
            <a:endParaRPr lang="nl-NL"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3" y="364502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153" y="3645024"/>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587285"/>
            <a:ext cx="2892921" cy="191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1907704" y="5661248"/>
            <a:ext cx="5184576" cy="369332"/>
          </a:xfrm>
          <a:prstGeom prst="rect">
            <a:avLst/>
          </a:prstGeom>
          <a:noFill/>
        </p:spPr>
        <p:txBody>
          <a:bodyPr wrap="square" rtlCol="0">
            <a:spAutoFit/>
          </a:bodyPr>
          <a:lstStyle/>
          <a:p>
            <a:pPr algn="ctr"/>
            <a:r>
              <a:rPr lang="nl-NL" dirty="0" smtClean="0"/>
              <a:t>The skyline of London</a:t>
            </a:r>
            <a:endParaRPr lang="nl-NL" dirty="0"/>
          </a:p>
        </p:txBody>
      </p:sp>
    </p:spTree>
    <p:extLst>
      <p:ext uri="{BB962C8B-B14F-4D97-AF65-F5344CB8AC3E}">
        <p14:creationId xmlns:p14="http://schemas.microsoft.com/office/powerpoint/2010/main" val="495787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sz="2800" dirty="0" smtClean="0"/>
              <a:t>Rome? Rome is </a:t>
            </a:r>
            <a:r>
              <a:rPr lang="nl-NL" sz="2800" dirty="0" err="1" smtClean="0"/>
              <a:t>very</a:t>
            </a:r>
            <a:r>
              <a:rPr lang="nl-NL" sz="2800" dirty="0" smtClean="0"/>
              <a:t> </a:t>
            </a:r>
            <a:r>
              <a:rPr lang="nl-NL" sz="2800" dirty="0" err="1" smtClean="0"/>
              <a:t>famous</a:t>
            </a:r>
            <a:r>
              <a:rPr lang="nl-NL" sz="2800" dirty="0" smtClean="0"/>
              <a:t> </a:t>
            </a:r>
            <a:r>
              <a:rPr lang="nl-NL" sz="2800" dirty="0" err="1" smtClean="0"/>
              <a:t>because</a:t>
            </a:r>
            <a:r>
              <a:rPr lang="nl-NL" sz="2800" dirty="0" smtClean="0"/>
              <a:t> of </a:t>
            </a:r>
            <a:r>
              <a:rPr lang="nl-NL" sz="2800" dirty="0" err="1" smtClean="0"/>
              <a:t>all</a:t>
            </a:r>
            <a:r>
              <a:rPr lang="nl-NL" sz="2800" dirty="0" smtClean="0"/>
              <a:t> the </a:t>
            </a:r>
            <a:r>
              <a:rPr lang="nl-NL" sz="2800" dirty="0" err="1" smtClean="0"/>
              <a:t>history</a:t>
            </a:r>
            <a:r>
              <a:rPr lang="nl-NL" sz="2800" dirty="0" smtClean="0"/>
              <a:t>, the </a:t>
            </a:r>
            <a:r>
              <a:rPr lang="nl-NL" sz="2800" dirty="0" err="1" smtClean="0"/>
              <a:t>ancient</a:t>
            </a:r>
            <a:r>
              <a:rPr lang="nl-NL" sz="2800" dirty="0" smtClean="0"/>
              <a:t> Romans, </a:t>
            </a:r>
            <a:r>
              <a:rPr lang="nl-NL" sz="2800" dirty="0" err="1" smtClean="0"/>
              <a:t>it’s</a:t>
            </a:r>
            <a:r>
              <a:rPr lang="nl-NL" sz="2800" dirty="0" smtClean="0"/>
              <a:t> </a:t>
            </a:r>
            <a:r>
              <a:rPr lang="nl-NL" sz="2800" dirty="0" err="1" smtClean="0"/>
              <a:t>famouis</a:t>
            </a:r>
            <a:r>
              <a:rPr lang="nl-NL" sz="2800" dirty="0" smtClean="0"/>
              <a:t> buildings. The </a:t>
            </a:r>
            <a:r>
              <a:rPr lang="nl-NL" sz="2800" dirty="0" err="1" smtClean="0"/>
              <a:t>city</a:t>
            </a:r>
            <a:r>
              <a:rPr lang="nl-NL" sz="2800" dirty="0" smtClean="0"/>
              <a:t> has </a:t>
            </a:r>
            <a:r>
              <a:rPr lang="nl-NL" sz="2800" dirty="0" err="1" smtClean="0"/>
              <a:t>got</a:t>
            </a:r>
            <a:r>
              <a:rPr lang="nl-NL" sz="2800" dirty="0" smtClean="0"/>
              <a:t> </a:t>
            </a:r>
            <a:r>
              <a:rPr lang="nl-NL" sz="2800" dirty="0" err="1" smtClean="0"/>
              <a:t>almost</a:t>
            </a:r>
            <a:r>
              <a:rPr lang="nl-NL" sz="2800" dirty="0" smtClean="0"/>
              <a:t> 3.000.000 </a:t>
            </a:r>
            <a:r>
              <a:rPr lang="nl-NL" sz="2800" dirty="0" err="1" smtClean="0"/>
              <a:t>inhabitants</a:t>
            </a:r>
            <a:r>
              <a:rPr lang="nl-NL" sz="2800" dirty="0" smtClean="0"/>
              <a:t> </a:t>
            </a:r>
            <a:r>
              <a:rPr lang="nl-NL" sz="2800" dirty="0" err="1" smtClean="0"/>
              <a:t>and</a:t>
            </a:r>
            <a:r>
              <a:rPr lang="nl-NL" sz="2800" dirty="0" smtClean="0"/>
              <a:t> </a:t>
            </a:r>
            <a:r>
              <a:rPr lang="nl-NL" sz="2800" dirty="0" err="1" smtClean="0"/>
              <a:t>it</a:t>
            </a:r>
            <a:r>
              <a:rPr lang="nl-NL" sz="2800" dirty="0" smtClean="0"/>
              <a:t> is </a:t>
            </a:r>
            <a:r>
              <a:rPr lang="nl-NL" sz="2800" dirty="0" err="1" smtClean="0"/>
              <a:t>not</a:t>
            </a:r>
            <a:r>
              <a:rPr lang="nl-NL" sz="2800" dirty="0" smtClean="0"/>
              <a:t> the </a:t>
            </a:r>
            <a:r>
              <a:rPr lang="nl-NL" sz="2800" dirty="0" err="1" smtClean="0"/>
              <a:t>biggest</a:t>
            </a:r>
            <a:r>
              <a:rPr lang="nl-NL" sz="2800" dirty="0" smtClean="0"/>
              <a:t> </a:t>
            </a:r>
            <a:r>
              <a:rPr lang="nl-NL" sz="2800" dirty="0" err="1" smtClean="0"/>
              <a:t>capital</a:t>
            </a:r>
            <a:r>
              <a:rPr lang="nl-NL" sz="2800" dirty="0" smtClean="0"/>
              <a:t> in the EU. </a:t>
            </a:r>
            <a:r>
              <a:rPr lang="nl-NL" sz="2800" dirty="0" err="1" smtClean="0"/>
              <a:t>So</a:t>
            </a:r>
            <a:r>
              <a:rPr lang="nl-NL" sz="2800" dirty="0" smtClean="0"/>
              <a:t>, </a:t>
            </a:r>
            <a:r>
              <a:rPr lang="nl-NL" sz="2800" dirty="0" err="1" smtClean="0"/>
              <a:t>try</a:t>
            </a:r>
            <a:r>
              <a:rPr lang="nl-NL" sz="2800" dirty="0" smtClean="0"/>
              <a:t> </a:t>
            </a:r>
            <a:r>
              <a:rPr lang="nl-NL" sz="2800" dirty="0" err="1" smtClean="0"/>
              <a:t>again</a:t>
            </a:r>
            <a:r>
              <a:rPr lang="nl-NL" sz="2800" dirty="0" smtClean="0"/>
              <a:t>.</a:t>
            </a:r>
          </a:p>
          <a:p>
            <a:pPr marL="0" indent="0">
              <a:buNone/>
            </a:pPr>
            <a:endParaRPr lang="nl-NL" dirty="0"/>
          </a:p>
          <a:p>
            <a:pPr marL="0" indent="0">
              <a:buNone/>
            </a:pPr>
            <a:endParaRPr lang="nl-NL" dirty="0" smtClean="0"/>
          </a:p>
          <a:p>
            <a:pPr marL="0" indent="0" algn="r">
              <a:buNone/>
            </a:pPr>
            <a:endParaRPr lang="nl-NL" dirty="0" smtClean="0">
              <a:hlinkClick r:id="rId2" action="ppaction://hlinksldjump"/>
            </a:endParaRPr>
          </a:p>
          <a:p>
            <a:pPr marL="0" indent="0" algn="r">
              <a:buNone/>
            </a:pPr>
            <a:endParaRPr lang="nl-NL" dirty="0" smtClean="0">
              <a:hlinkClick r:id="rId2" action="ppaction://hlinksldjump"/>
            </a:endParaRPr>
          </a:p>
          <a:p>
            <a:pPr marL="0" indent="0" algn="r">
              <a:buNone/>
            </a:pPr>
            <a:r>
              <a:rPr lang="nl-NL" dirty="0" smtClean="0">
                <a:hlinkClick r:id="rId2" action="ppaction://hlinksldjump"/>
              </a:rPr>
              <a:t>Home</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36" y="343882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686478"/>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610" y="3356992"/>
            <a:ext cx="2352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1547664" y="5589240"/>
            <a:ext cx="5544616" cy="369332"/>
          </a:xfrm>
          <a:prstGeom prst="rect">
            <a:avLst/>
          </a:prstGeom>
          <a:noFill/>
        </p:spPr>
        <p:txBody>
          <a:bodyPr wrap="square" rtlCol="0">
            <a:spAutoFit/>
          </a:bodyPr>
          <a:lstStyle/>
          <a:p>
            <a:pPr algn="ctr"/>
            <a:r>
              <a:rPr lang="nl-NL" dirty="0" smtClean="0"/>
              <a:t>The skyline of Rome</a:t>
            </a:r>
            <a:endParaRPr lang="nl-NL" dirty="0"/>
          </a:p>
        </p:txBody>
      </p:sp>
    </p:spTree>
    <p:extLst>
      <p:ext uri="{BB962C8B-B14F-4D97-AF65-F5344CB8AC3E}">
        <p14:creationId xmlns:p14="http://schemas.microsoft.com/office/powerpoint/2010/main" val="3823011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Paris in France: 11.175.000 </a:t>
            </a:r>
            <a:r>
              <a:rPr lang="nl-NL" dirty="0" err="1" smtClean="0"/>
              <a:t>inhabitants</a:t>
            </a:r>
            <a:r>
              <a:rPr lang="nl-NL" dirty="0" smtClean="0"/>
              <a:t>. CORRECT </a:t>
            </a:r>
            <a:r>
              <a:rPr lang="nl-NL" dirty="0" err="1" smtClean="0"/>
              <a:t>answer</a:t>
            </a:r>
            <a:r>
              <a:rPr lang="nl-NL" dirty="0" smtClean="0"/>
              <a:t>! </a:t>
            </a:r>
            <a:r>
              <a:rPr lang="nl-NL" dirty="0" err="1" smtClean="0"/>
              <a:t>Very</a:t>
            </a:r>
            <a:r>
              <a:rPr lang="nl-NL" dirty="0" smtClean="0"/>
              <a:t> </a:t>
            </a:r>
            <a:r>
              <a:rPr lang="nl-NL" dirty="0" err="1" smtClean="0"/>
              <a:t>good</a:t>
            </a:r>
            <a:r>
              <a:rPr lang="nl-NL" dirty="0" smtClean="0"/>
              <a:t>! Click “Home” </a:t>
            </a:r>
            <a:r>
              <a:rPr lang="nl-NL" dirty="0" err="1" smtClean="0"/>
              <a:t>for</a:t>
            </a:r>
            <a:r>
              <a:rPr lang="nl-NL" dirty="0" smtClean="0"/>
              <a:t> next question.</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lgn="ctr">
              <a:buNone/>
            </a:pPr>
            <a:r>
              <a:rPr lang="nl-NL" i="1" dirty="0" smtClean="0">
                <a:hlinkClick r:id="rId2" action="ppaction://hlinksldjump"/>
              </a:rPr>
              <a:t>Home</a:t>
            </a:r>
            <a:endParaRPr lang="nl-NL" i="1"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55270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799" y="255270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462" y="2420888"/>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12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a:xfrm>
            <a:off x="543554" y="1557857"/>
            <a:ext cx="8229600" cy="4525963"/>
          </a:xfrm>
        </p:spPr>
        <p:txBody>
          <a:bodyPr>
            <a:normAutofit/>
          </a:bodyPr>
          <a:lstStyle/>
          <a:p>
            <a:pPr marL="0" indent="0">
              <a:buNone/>
            </a:pPr>
            <a:r>
              <a:rPr lang="nl-NL" sz="2400" dirty="0" smtClean="0"/>
              <a:t>Germany is a </a:t>
            </a:r>
            <a:r>
              <a:rPr lang="nl-NL" sz="2400" dirty="0"/>
              <a:t>big country, 357.022 </a:t>
            </a:r>
            <a:r>
              <a:rPr lang="nl-NL" sz="2400" dirty="0" smtClean="0"/>
              <a:t>km², </a:t>
            </a:r>
            <a:r>
              <a:rPr lang="nl-NL" sz="2400" dirty="0" err="1" smtClean="0"/>
              <a:t>capital</a:t>
            </a:r>
            <a:r>
              <a:rPr lang="nl-NL" sz="2400" dirty="0" smtClean="0"/>
              <a:t> Berlin, </a:t>
            </a:r>
            <a:r>
              <a:rPr lang="nl-NL" sz="2400" dirty="0" err="1" smtClean="0"/>
              <a:t>German</a:t>
            </a:r>
            <a:r>
              <a:rPr lang="nl-NL" sz="2400" dirty="0"/>
              <a:t> </a:t>
            </a:r>
            <a:r>
              <a:rPr lang="nl-NL" sz="2400" dirty="0" smtClean="0"/>
              <a:t>name </a:t>
            </a:r>
            <a:r>
              <a:rPr lang="nl-NL" sz="2400" dirty="0" err="1" smtClean="0"/>
              <a:t>Bundesrepublik</a:t>
            </a:r>
            <a:r>
              <a:rPr lang="nl-NL" sz="2400" dirty="0" smtClean="0"/>
              <a:t> </a:t>
            </a:r>
            <a:r>
              <a:rPr lang="nl-NL" sz="2400" dirty="0"/>
              <a:t>Deutschland  </a:t>
            </a:r>
            <a:r>
              <a:rPr lang="nl-NL" sz="2400" dirty="0" smtClean="0"/>
              <a:t>but </a:t>
            </a:r>
            <a:r>
              <a:rPr lang="nl-NL" sz="2400" dirty="0" err="1" smtClean="0"/>
              <a:t>not</a:t>
            </a:r>
            <a:r>
              <a:rPr lang="nl-NL" sz="2400" dirty="0" smtClean="0"/>
              <a:t> the </a:t>
            </a:r>
            <a:r>
              <a:rPr lang="nl-NL" sz="2400" dirty="0" err="1" smtClean="0"/>
              <a:t>biggest</a:t>
            </a:r>
            <a:r>
              <a:rPr lang="nl-NL" sz="2400" dirty="0" smtClean="0"/>
              <a:t> country in the EU! </a:t>
            </a:r>
            <a:r>
              <a:rPr lang="nl-NL" sz="2400" dirty="0" err="1" smtClean="0"/>
              <a:t>So</a:t>
            </a:r>
            <a:r>
              <a:rPr lang="nl-NL" sz="2400" dirty="0" smtClean="0"/>
              <a:t>, </a:t>
            </a:r>
            <a:r>
              <a:rPr lang="nl-NL" sz="2400" dirty="0" err="1" smtClean="0"/>
              <a:t>try</a:t>
            </a:r>
            <a:r>
              <a:rPr lang="nl-NL" sz="2400" dirty="0" smtClean="0"/>
              <a:t> </a:t>
            </a:r>
            <a:r>
              <a:rPr lang="nl-NL" sz="2400" dirty="0" err="1" smtClean="0"/>
              <a:t>again</a:t>
            </a:r>
            <a:r>
              <a:rPr lang="nl-NL" sz="2400" dirty="0" smtClean="0"/>
              <a:t>!</a:t>
            </a:r>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r>
              <a:rPr lang="nl-NL" sz="2400" i="1" dirty="0"/>
              <a:t> </a:t>
            </a:r>
            <a:r>
              <a:rPr lang="nl-NL" sz="2400" i="1" dirty="0" smtClean="0"/>
              <a:t>                                                                              </a:t>
            </a:r>
            <a:r>
              <a:rPr lang="nl-NL" sz="2400" i="1" dirty="0" smtClean="0">
                <a:hlinkClick r:id="rId2" action="ppaction://hlinksldjump"/>
              </a:rPr>
              <a:t>HOME</a:t>
            </a:r>
            <a:endParaRPr lang="nl-NL" sz="2400"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996951"/>
            <a:ext cx="2873981" cy="308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996951"/>
            <a:ext cx="2497505" cy="149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3005857"/>
            <a:ext cx="8572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923928" y="4540385"/>
            <a:ext cx="1728192" cy="369332"/>
          </a:xfrm>
          <a:prstGeom prst="rect">
            <a:avLst/>
          </a:prstGeom>
          <a:noFill/>
        </p:spPr>
        <p:txBody>
          <a:bodyPr wrap="square" rtlCol="0">
            <a:spAutoFit/>
          </a:bodyPr>
          <a:lstStyle/>
          <a:p>
            <a:r>
              <a:rPr lang="nl-NL" dirty="0" err="1" smtClean="0"/>
              <a:t>Flag</a:t>
            </a:r>
            <a:endParaRPr lang="nl-NL" dirty="0"/>
          </a:p>
        </p:txBody>
      </p:sp>
      <p:sp>
        <p:nvSpPr>
          <p:cNvPr id="6" name="Tekstvak 5"/>
          <p:cNvSpPr txBox="1"/>
          <p:nvPr/>
        </p:nvSpPr>
        <p:spPr>
          <a:xfrm>
            <a:off x="6804248" y="4365104"/>
            <a:ext cx="1872208" cy="369332"/>
          </a:xfrm>
          <a:prstGeom prst="rect">
            <a:avLst/>
          </a:prstGeom>
          <a:noFill/>
        </p:spPr>
        <p:txBody>
          <a:bodyPr wrap="square" rtlCol="0">
            <a:spAutoFit/>
          </a:bodyPr>
          <a:lstStyle/>
          <a:p>
            <a:r>
              <a:rPr lang="nl-NL" dirty="0" smtClean="0"/>
              <a:t>Coat of arms</a:t>
            </a:r>
            <a:endParaRPr lang="nl-NL" dirty="0"/>
          </a:p>
        </p:txBody>
      </p:sp>
      <p:sp>
        <p:nvSpPr>
          <p:cNvPr id="7" name="Tekstvak 6"/>
          <p:cNvSpPr txBox="1"/>
          <p:nvPr/>
        </p:nvSpPr>
        <p:spPr>
          <a:xfrm>
            <a:off x="971600" y="6083820"/>
            <a:ext cx="2441933" cy="369332"/>
          </a:xfrm>
          <a:prstGeom prst="rect">
            <a:avLst/>
          </a:prstGeom>
          <a:noFill/>
        </p:spPr>
        <p:txBody>
          <a:bodyPr wrap="square" rtlCol="0">
            <a:spAutoFit/>
          </a:bodyPr>
          <a:lstStyle/>
          <a:p>
            <a:r>
              <a:rPr lang="nl-NL" dirty="0" smtClean="0"/>
              <a:t>Country</a:t>
            </a:r>
            <a:endParaRPr lang="nl-NL" dirty="0"/>
          </a:p>
        </p:txBody>
      </p:sp>
    </p:spTree>
    <p:extLst>
      <p:ext uri="{BB962C8B-B14F-4D97-AF65-F5344CB8AC3E}">
        <p14:creationId xmlns:p14="http://schemas.microsoft.com/office/powerpoint/2010/main" val="36954825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 </a:t>
            </a:r>
            <a:r>
              <a:rPr lang="nl-NL" dirty="0" err="1" smtClean="0"/>
              <a:t>smallest</a:t>
            </a:r>
            <a:r>
              <a:rPr lang="nl-NL" dirty="0" smtClean="0"/>
              <a:t> </a:t>
            </a:r>
            <a:r>
              <a:rPr lang="nl-NL" dirty="0" err="1" smtClean="0"/>
              <a:t>capital</a:t>
            </a:r>
            <a:r>
              <a:rPr lang="nl-NL" dirty="0" smtClean="0"/>
              <a:t> in the EU is…</a:t>
            </a:r>
          </a:p>
          <a:p>
            <a:pPr marL="0" indent="0">
              <a:buNone/>
            </a:pPr>
            <a:r>
              <a:rPr lang="nl-NL" dirty="0" smtClean="0"/>
              <a:t>A: </a:t>
            </a:r>
            <a:r>
              <a:rPr lang="nl-NL" dirty="0" smtClean="0">
                <a:hlinkClick r:id="rId2" action="ppaction://hlinksldjump"/>
              </a:rPr>
              <a:t>La </a:t>
            </a:r>
            <a:r>
              <a:rPr lang="nl-NL" dirty="0" err="1" smtClean="0">
                <a:hlinkClick r:id="rId2" action="ppaction://hlinksldjump"/>
              </a:rPr>
              <a:t>Valetta</a:t>
            </a:r>
            <a:endParaRPr lang="nl-NL" dirty="0" smtClean="0"/>
          </a:p>
          <a:p>
            <a:pPr marL="0" indent="0">
              <a:buNone/>
            </a:pPr>
            <a:r>
              <a:rPr lang="nl-NL" dirty="0" smtClean="0"/>
              <a:t>B: </a:t>
            </a:r>
            <a:r>
              <a:rPr lang="nl-NL" dirty="0" smtClean="0">
                <a:hlinkClick r:id="rId3" action="ppaction://hlinksldjump"/>
              </a:rPr>
              <a:t>Bratislava</a:t>
            </a:r>
            <a:endParaRPr lang="nl-NL" dirty="0" smtClean="0"/>
          </a:p>
          <a:p>
            <a:pPr marL="0" indent="0">
              <a:buNone/>
            </a:pPr>
            <a:r>
              <a:rPr lang="nl-NL" dirty="0" smtClean="0"/>
              <a:t>C: </a:t>
            </a:r>
            <a:r>
              <a:rPr lang="nl-NL" dirty="0" smtClean="0">
                <a:hlinkClick r:id="rId4" action="ppaction://hlinksldjump"/>
              </a:rPr>
              <a:t>Luxembourg</a:t>
            </a:r>
            <a:endParaRPr lang="nl-NL" dirty="0"/>
          </a:p>
        </p:txBody>
      </p:sp>
    </p:spTree>
    <p:extLst>
      <p:ext uri="{BB962C8B-B14F-4D97-AF65-F5344CB8AC3E}">
        <p14:creationId xmlns:p14="http://schemas.microsoft.com/office/powerpoint/2010/main" val="15732357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6" name="Tijdelijke aanduiding voor inhoud 5"/>
          <p:cNvSpPr>
            <a:spLocks noGrp="1"/>
          </p:cNvSpPr>
          <p:nvPr>
            <p:ph idx="1"/>
          </p:nvPr>
        </p:nvSpPr>
        <p:spPr/>
        <p:txBody>
          <a:bodyPr>
            <a:normAutofit lnSpcReduction="10000"/>
          </a:bodyPr>
          <a:lstStyle/>
          <a:p>
            <a:pPr marL="0" indent="0">
              <a:buNone/>
            </a:pPr>
            <a:r>
              <a:rPr lang="nl-NL" dirty="0" smtClean="0"/>
              <a:t>La </a:t>
            </a:r>
            <a:r>
              <a:rPr lang="nl-NL" dirty="0" err="1" smtClean="0"/>
              <a:t>Valetta</a:t>
            </a:r>
            <a:r>
              <a:rPr lang="nl-NL" dirty="0" smtClean="0"/>
              <a:t> in Malta: 7000 </a:t>
            </a:r>
            <a:r>
              <a:rPr lang="nl-NL" dirty="0" err="1" smtClean="0"/>
              <a:t>inhabitants</a:t>
            </a: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r>
              <a:rPr lang="nl-NL" sz="2400" dirty="0" smtClean="0"/>
              <a:t>The skyline of La </a:t>
            </a:r>
            <a:r>
              <a:rPr lang="nl-NL" sz="2400" dirty="0" err="1" smtClean="0"/>
              <a:t>Valetta</a:t>
            </a:r>
            <a:endParaRPr lang="nl-NL" sz="2400" dirty="0"/>
          </a:p>
          <a:p>
            <a:pPr marL="0" indent="0">
              <a:buNone/>
            </a:pPr>
            <a:endParaRPr lang="nl-NL" dirty="0" smtClean="0"/>
          </a:p>
          <a:p>
            <a:pPr marL="0" indent="0" algn="ctr">
              <a:buNone/>
            </a:pPr>
            <a:r>
              <a:rPr lang="nl-NL" i="1" dirty="0" smtClean="0">
                <a:hlinkClick r:id="rId2" action="ppaction://hlinksldjump"/>
              </a:rPr>
              <a:t>Home</a:t>
            </a:r>
            <a:endParaRPr lang="nl-NL" i="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89" y="2571750"/>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389701"/>
            <a:ext cx="3508648" cy="263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7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Luxembourg? </a:t>
            </a:r>
            <a:r>
              <a:rPr lang="nl-NL" dirty="0" err="1" smtClean="0"/>
              <a:t>This</a:t>
            </a:r>
            <a:r>
              <a:rPr lang="nl-NL" dirty="0" smtClean="0"/>
              <a:t> is the </a:t>
            </a:r>
            <a:r>
              <a:rPr lang="nl-NL" dirty="0" err="1" smtClean="0"/>
              <a:t>capital</a:t>
            </a:r>
            <a:r>
              <a:rPr lang="nl-NL" dirty="0" smtClean="0"/>
              <a:t> of the country Luxembourg. </a:t>
            </a:r>
            <a:r>
              <a:rPr lang="nl-NL" dirty="0" err="1" smtClean="0"/>
              <a:t>Number</a:t>
            </a:r>
            <a:r>
              <a:rPr lang="nl-NL" dirty="0" smtClean="0"/>
              <a:t> of </a:t>
            </a:r>
            <a:r>
              <a:rPr lang="nl-NL" dirty="0" err="1" smtClean="0"/>
              <a:t>inhabitants</a:t>
            </a:r>
            <a:r>
              <a:rPr lang="nl-NL" dirty="0"/>
              <a:t>? </a:t>
            </a:r>
            <a:r>
              <a:rPr lang="nl-NL" dirty="0" smtClean="0"/>
              <a:t>92.342. It is NOT the </a:t>
            </a:r>
            <a:r>
              <a:rPr lang="nl-NL" dirty="0" err="1" smtClean="0"/>
              <a:t>lowest</a:t>
            </a:r>
            <a:r>
              <a:rPr lang="nl-NL" dirty="0" smtClean="0"/>
              <a:t> </a:t>
            </a:r>
            <a:r>
              <a:rPr lang="nl-NL" dirty="0" err="1" smtClean="0"/>
              <a:t>number</a:t>
            </a:r>
            <a:r>
              <a:rPr lang="nl-NL" dirty="0"/>
              <a:t> </a:t>
            </a:r>
            <a:r>
              <a:rPr lang="nl-NL" dirty="0" smtClean="0"/>
              <a:t>in the EU, </a:t>
            </a:r>
            <a:r>
              <a:rPr lang="nl-NL" dirty="0" err="1" smtClean="0"/>
              <a:t>for</a:t>
            </a:r>
            <a:r>
              <a:rPr lang="nl-NL" dirty="0" smtClean="0"/>
              <a:t> </a:t>
            </a:r>
            <a:r>
              <a:rPr lang="nl-NL" dirty="0" err="1" smtClean="0"/>
              <a:t>capitals</a:t>
            </a:r>
            <a:r>
              <a:rPr lang="nl-NL" dirty="0" smtClean="0"/>
              <a:t>. </a:t>
            </a:r>
            <a:r>
              <a:rPr lang="nl-NL" dirty="0" err="1" smtClean="0"/>
              <a:t>So</a:t>
            </a:r>
            <a:r>
              <a:rPr lang="nl-NL" dirty="0" smtClean="0"/>
              <a:t>, </a:t>
            </a:r>
            <a:r>
              <a:rPr lang="nl-NL" dirty="0" err="1" smtClean="0"/>
              <a:t>another</a:t>
            </a:r>
            <a:r>
              <a:rPr lang="nl-NL" dirty="0" smtClean="0"/>
              <a:t> </a:t>
            </a:r>
            <a:r>
              <a:rPr lang="nl-NL" dirty="0" err="1" smtClean="0"/>
              <a:t>try</a:t>
            </a:r>
            <a:r>
              <a:rPr lang="nl-NL" dirty="0" smtClean="0"/>
              <a:t>!</a:t>
            </a:r>
          </a:p>
          <a:p>
            <a:pPr marL="0" indent="0">
              <a:buNone/>
            </a:pPr>
            <a:endParaRPr lang="nl-NL" dirty="0"/>
          </a:p>
          <a:p>
            <a:pPr marL="0" indent="0">
              <a:buNone/>
            </a:pPr>
            <a:endParaRPr lang="nl-NL" dirty="0" smtClean="0"/>
          </a:p>
          <a:p>
            <a:pPr marL="0" indent="0">
              <a:buNone/>
            </a:pPr>
            <a:endParaRPr lang="nl-NL" dirty="0"/>
          </a:p>
          <a:p>
            <a:pPr marL="0" indent="0" algn="r">
              <a:buNone/>
            </a:pPr>
            <a:r>
              <a:rPr lang="nl-NL" i="1" dirty="0" smtClean="0">
                <a:hlinkClick r:id="rId2" action="ppaction://hlinksldjump"/>
              </a:rPr>
              <a:t>HOME</a:t>
            </a:r>
            <a:endParaRPr lang="nl-NL"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3305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03783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516216" y="3717032"/>
            <a:ext cx="2016224" cy="646331"/>
          </a:xfrm>
          <a:prstGeom prst="rect">
            <a:avLst/>
          </a:prstGeom>
          <a:noFill/>
        </p:spPr>
        <p:txBody>
          <a:bodyPr wrap="square" rtlCol="0">
            <a:spAutoFit/>
          </a:bodyPr>
          <a:lstStyle/>
          <a:p>
            <a:r>
              <a:rPr lang="nl-NL" dirty="0" smtClean="0"/>
              <a:t>Skyline of Luxembourg</a:t>
            </a:r>
            <a:endParaRPr lang="nl-NL" dirty="0"/>
          </a:p>
        </p:txBody>
      </p:sp>
    </p:spTree>
    <p:extLst>
      <p:ext uri="{BB962C8B-B14F-4D97-AF65-F5344CB8AC3E}">
        <p14:creationId xmlns:p14="http://schemas.microsoft.com/office/powerpoint/2010/main" val="14932718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Europe in </a:t>
            </a:r>
            <a:r>
              <a:rPr lang="nl-NL" dirty="0" err="1" smtClean="0"/>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000" dirty="0" err="1" smtClean="0"/>
              <a:t>Maybe</a:t>
            </a:r>
            <a:r>
              <a:rPr lang="nl-NL" sz="2000" dirty="0" smtClean="0"/>
              <a:t> Bratislava? </a:t>
            </a:r>
            <a:r>
              <a:rPr lang="en-US" sz="2000" dirty="0" err="1" smtClean="0"/>
              <a:t>Itis</a:t>
            </a:r>
            <a:r>
              <a:rPr lang="en-US" sz="2000" dirty="0" smtClean="0"/>
              <a:t> </a:t>
            </a:r>
            <a:r>
              <a:rPr lang="en-US" sz="2000" dirty="0"/>
              <a:t>the capital of Slovakia and, with a population of about </a:t>
            </a:r>
            <a:r>
              <a:rPr lang="en-US" sz="2000" dirty="0" smtClean="0"/>
              <a:t>431.000</a:t>
            </a:r>
            <a:r>
              <a:rPr lang="en-US" sz="2000" dirty="0"/>
              <a:t>, also the country's largest city</a:t>
            </a:r>
            <a:r>
              <a:rPr lang="en-US" sz="2000" dirty="0" smtClean="0"/>
              <a:t>. </a:t>
            </a:r>
            <a:r>
              <a:rPr lang="en-US" sz="2000" dirty="0"/>
              <a:t>Bratislava is in southwestern Slovakia on both banks of the Danube </a:t>
            </a:r>
            <a:r>
              <a:rPr lang="en-US" sz="2000" dirty="0" smtClean="0"/>
              <a:t>River, bordering </a:t>
            </a:r>
            <a:r>
              <a:rPr lang="en-US" sz="2000" dirty="0"/>
              <a:t>Austria and </a:t>
            </a:r>
            <a:r>
              <a:rPr lang="en-US" sz="2000" dirty="0" smtClean="0"/>
              <a:t>Hungary. But in the EU there are smaller capitals! Try again.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r>
              <a:rPr lang="en-US" i="1" dirty="0" smtClean="0">
                <a:hlinkClick r:id="rId2" action="ppaction://hlinksldjump"/>
              </a:rPr>
              <a:t>Home</a:t>
            </a:r>
            <a:endParaRPr lang="nl-NL"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7901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53" y="3140968"/>
            <a:ext cx="33147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2195736" y="4725144"/>
            <a:ext cx="4464496" cy="369332"/>
          </a:xfrm>
          <a:prstGeom prst="rect">
            <a:avLst/>
          </a:prstGeom>
          <a:noFill/>
        </p:spPr>
        <p:txBody>
          <a:bodyPr wrap="square" rtlCol="0">
            <a:spAutoFit/>
          </a:bodyPr>
          <a:lstStyle/>
          <a:p>
            <a:pPr algn="ctr"/>
            <a:r>
              <a:rPr lang="nl-NL" dirty="0" smtClean="0"/>
              <a:t>Skyline of Bratislava</a:t>
            </a:r>
            <a:endParaRPr lang="nl-NL" dirty="0"/>
          </a:p>
        </p:txBody>
      </p:sp>
    </p:spTree>
    <p:extLst>
      <p:ext uri="{BB962C8B-B14F-4D97-AF65-F5344CB8AC3E}">
        <p14:creationId xmlns:p14="http://schemas.microsoft.com/office/powerpoint/2010/main" val="13318098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a:xfrm>
            <a:off x="467544" y="1700808"/>
            <a:ext cx="8229600" cy="4525963"/>
          </a:xfrm>
        </p:spPr>
        <p:txBody>
          <a:bodyPr>
            <a:normAutofit fontScale="92500" lnSpcReduction="10000"/>
          </a:bodyPr>
          <a:lstStyle/>
          <a:p>
            <a:pPr marL="0" indent="0">
              <a:buNone/>
            </a:pPr>
            <a:r>
              <a:rPr lang="nl-NL" dirty="0" err="1" smtClean="0"/>
              <a:t>Lowest</a:t>
            </a:r>
            <a:r>
              <a:rPr lang="nl-NL" dirty="0" smtClean="0"/>
              <a:t> point in the EU:  </a:t>
            </a:r>
            <a:r>
              <a:rPr lang="nl-NL" dirty="0"/>
              <a:t>Zuidplaspolder, </a:t>
            </a:r>
            <a:r>
              <a:rPr lang="nl-NL" dirty="0" smtClean="0"/>
              <a:t>The Netherlands  </a:t>
            </a:r>
          </a:p>
          <a:p>
            <a:pPr marL="0" indent="0">
              <a:buNone/>
            </a:pPr>
            <a:r>
              <a:rPr lang="nl-NL" dirty="0" smtClean="0"/>
              <a:t>-</a:t>
            </a:r>
            <a:r>
              <a:rPr lang="nl-NL" dirty="0"/>
              <a:t>6,76 </a:t>
            </a:r>
            <a:r>
              <a:rPr lang="nl-NL" dirty="0" smtClean="0"/>
              <a:t>meter below </a:t>
            </a:r>
            <a:r>
              <a:rPr lang="nl-NL" dirty="0" err="1" smtClean="0"/>
              <a:t>sea</a:t>
            </a:r>
            <a:r>
              <a:rPr lang="nl-NL" dirty="0" smtClean="0"/>
              <a:t> level</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lgn="ctr">
              <a:buNone/>
            </a:pPr>
            <a:r>
              <a:rPr lang="nl-NL" i="1" dirty="0" smtClean="0">
                <a:hlinkClick r:id="rId2" action="ppaction://hlinksldjump"/>
              </a:rPr>
              <a:t>Home</a:t>
            </a:r>
            <a:endParaRPr lang="nl-NL" i="1" dirty="0" smtClean="0"/>
          </a:p>
          <a:p>
            <a:endParaRPr lang="nl-NL" dirty="0"/>
          </a:p>
          <a:p>
            <a:endParaRPr lang="nl-NL"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687" y="314096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10199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9119" y="3284984"/>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1329105" y="5229200"/>
            <a:ext cx="6552728" cy="369332"/>
          </a:xfrm>
          <a:prstGeom prst="rect">
            <a:avLst/>
          </a:prstGeom>
          <a:noFill/>
        </p:spPr>
        <p:txBody>
          <a:bodyPr wrap="square" rtlCol="0">
            <a:spAutoFit/>
          </a:bodyPr>
          <a:lstStyle/>
          <a:p>
            <a:pPr algn="ctr"/>
            <a:r>
              <a:rPr lang="nl-NL" dirty="0" smtClean="0"/>
              <a:t>How </a:t>
            </a:r>
            <a:r>
              <a:rPr lang="nl-NL" dirty="0" err="1" smtClean="0"/>
              <a:t>people</a:t>
            </a:r>
            <a:r>
              <a:rPr lang="nl-NL" dirty="0" smtClean="0"/>
              <a:t> built a polder</a:t>
            </a:r>
            <a:endParaRPr lang="nl-NL" dirty="0"/>
          </a:p>
        </p:txBody>
      </p:sp>
    </p:spTree>
    <p:extLst>
      <p:ext uri="{BB962C8B-B14F-4D97-AF65-F5344CB8AC3E}">
        <p14:creationId xmlns:p14="http://schemas.microsoft.com/office/powerpoint/2010/main" val="20160903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 </a:t>
            </a:r>
            <a:r>
              <a:rPr lang="nl-NL" dirty="0" err="1" smtClean="0"/>
              <a:t>highest</a:t>
            </a:r>
            <a:r>
              <a:rPr lang="nl-NL" dirty="0" smtClean="0"/>
              <a:t> point in the EU is…</a:t>
            </a:r>
          </a:p>
          <a:p>
            <a:pPr marL="0" indent="0">
              <a:buNone/>
            </a:pPr>
            <a:endParaRPr lang="nl-NL" dirty="0"/>
          </a:p>
          <a:p>
            <a:pPr marL="0" indent="0">
              <a:buNone/>
            </a:pPr>
            <a:r>
              <a:rPr lang="nl-NL" dirty="0" smtClean="0"/>
              <a:t>A: </a:t>
            </a:r>
            <a:r>
              <a:rPr lang="nl-NL" dirty="0" smtClean="0">
                <a:hlinkClick r:id="rId2" action="ppaction://hlinksldjump"/>
              </a:rPr>
              <a:t>The Mont </a:t>
            </a:r>
            <a:r>
              <a:rPr lang="nl-NL" dirty="0" err="1" smtClean="0">
                <a:hlinkClick r:id="rId2" action="ppaction://hlinksldjump"/>
              </a:rPr>
              <a:t>Blanc</a:t>
            </a:r>
            <a:r>
              <a:rPr lang="nl-NL" dirty="0" smtClean="0">
                <a:hlinkClick r:id="rId2" action="ppaction://hlinksldjump"/>
              </a:rPr>
              <a:t> in France</a:t>
            </a:r>
            <a:endParaRPr lang="nl-NL" dirty="0" smtClean="0"/>
          </a:p>
          <a:p>
            <a:pPr marL="0" indent="0">
              <a:buNone/>
            </a:pPr>
            <a:r>
              <a:rPr lang="nl-NL" dirty="0" smtClean="0"/>
              <a:t>B: </a:t>
            </a:r>
            <a:r>
              <a:rPr lang="nl-NL" dirty="0" smtClean="0">
                <a:hlinkClick r:id="rId3" action="ppaction://hlinksldjump"/>
              </a:rPr>
              <a:t>The </a:t>
            </a:r>
            <a:r>
              <a:rPr lang="nl-NL" dirty="0" err="1" smtClean="0">
                <a:hlinkClick r:id="rId3" action="ppaction://hlinksldjump"/>
              </a:rPr>
              <a:t>Grossglockner</a:t>
            </a:r>
            <a:r>
              <a:rPr lang="nl-NL" dirty="0" smtClean="0">
                <a:hlinkClick r:id="rId3" action="ppaction://hlinksldjump"/>
              </a:rPr>
              <a:t> in Austria</a:t>
            </a:r>
            <a:endParaRPr lang="nl-NL" dirty="0" smtClean="0"/>
          </a:p>
          <a:p>
            <a:pPr marL="0" indent="0">
              <a:buNone/>
            </a:pPr>
            <a:r>
              <a:rPr lang="nl-NL" dirty="0" smtClean="0"/>
              <a:t>C: </a:t>
            </a:r>
            <a:r>
              <a:rPr lang="nl-NL" dirty="0" smtClean="0">
                <a:hlinkClick r:id="rId4" action="ppaction://hlinksldjump"/>
              </a:rPr>
              <a:t>The </a:t>
            </a:r>
            <a:r>
              <a:rPr lang="nl-NL" dirty="0" err="1" smtClean="0">
                <a:hlinkClick r:id="rId4" action="ppaction://hlinksldjump"/>
              </a:rPr>
              <a:t>Matterhorn</a:t>
            </a:r>
            <a:r>
              <a:rPr lang="nl-NL" dirty="0" smtClean="0">
                <a:hlinkClick r:id="rId4" action="ppaction://hlinksldjump"/>
              </a:rPr>
              <a:t> in Switzerland</a:t>
            </a:r>
            <a:endParaRPr lang="nl-NL" dirty="0"/>
          </a:p>
        </p:txBody>
      </p:sp>
    </p:spTree>
    <p:extLst>
      <p:ext uri="{BB962C8B-B14F-4D97-AF65-F5344CB8AC3E}">
        <p14:creationId xmlns:p14="http://schemas.microsoft.com/office/powerpoint/2010/main" val="30561451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The “</a:t>
            </a:r>
            <a:r>
              <a:rPr lang="nl-NL" sz="2400" dirty="0" err="1" smtClean="0"/>
              <a:t>Matterhorn</a:t>
            </a:r>
            <a:r>
              <a:rPr lang="nl-NL" sz="2400" dirty="0" smtClean="0"/>
              <a:t>” is </a:t>
            </a:r>
            <a:r>
              <a:rPr lang="nl-NL" sz="2400" dirty="0" err="1" smtClean="0"/>
              <a:t>one</a:t>
            </a:r>
            <a:r>
              <a:rPr lang="nl-NL" sz="2400" dirty="0" smtClean="0"/>
              <a:t> of the most </a:t>
            </a:r>
            <a:r>
              <a:rPr lang="nl-NL" sz="2400" dirty="0" err="1" smtClean="0"/>
              <a:t>famous</a:t>
            </a:r>
            <a:r>
              <a:rPr lang="nl-NL" sz="2400" dirty="0" smtClean="0"/>
              <a:t> </a:t>
            </a:r>
            <a:r>
              <a:rPr lang="nl-NL" sz="2400" dirty="0" err="1" smtClean="0"/>
              <a:t>mountains</a:t>
            </a:r>
            <a:r>
              <a:rPr lang="nl-NL" sz="2400" dirty="0" smtClean="0"/>
              <a:t> in Switzerland. It is </a:t>
            </a:r>
            <a:r>
              <a:rPr lang="nl-NL" sz="2400" dirty="0" err="1" smtClean="0"/>
              <a:t>situated</a:t>
            </a:r>
            <a:r>
              <a:rPr lang="nl-NL" sz="2400" dirty="0" smtClean="0"/>
              <a:t> </a:t>
            </a:r>
            <a:r>
              <a:rPr lang="nl-NL" sz="2400" dirty="0" err="1" smtClean="0"/>
              <a:t>near</a:t>
            </a:r>
            <a:r>
              <a:rPr lang="nl-NL" sz="2400" dirty="0" smtClean="0"/>
              <a:t> </a:t>
            </a:r>
            <a:r>
              <a:rPr lang="nl-NL" sz="2400" dirty="0" err="1" smtClean="0"/>
              <a:t>Zermatt</a:t>
            </a:r>
            <a:r>
              <a:rPr lang="nl-NL" sz="2400" dirty="0" smtClean="0"/>
              <a:t>, 4478 m. high. </a:t>
            </a:r>
            <a:r>
              <a:rPr lang="nl-NL" sz="2400" dirty="0" err="1" smtClean="0"/>
              <a:t>Whymper</a:t>
            </a:r>
            <a:r>
              <a:rPr lang="nl-NL" sz="2400" dirty="0" smtClean="0"/>
              <a:t> (England)  was the first </a:t>
            </a:r>
            <a:r>
              <a:rPr lang="nl-NL" sz="2400" dirty="0" err="1" smtClean="0"/>
              <a:t>who</a:t>
            </a:r>
            <a:r>
              <a:rPr lang="nl-NL" sz="2400" dirty="0" smtClean="0"/>
              <a:t> </a:t>
            </a:r>
            <a:r>
              <a:rPr lang="nl-NL" sz="2400" dirty="0" err="1" smtClean="0"/>
              <a:t>klimbed</a:t>
            </a:r>
            <a:r>
              <a:rPr lang="nl-NL" sz="2400" dirty="0" smtClean="0"/>
              <a:t> </a:t>
            </a:r>
            <a:r>
              <a:rPr lang="nl-NL" sz="2400" dirty="0" err="1" smtClean="0"/>
              <a:t>this</a:t>
            </a:r>
            <a:r>
              <a:rPr lang="nl-NL" sz="2400" dirty="0" smtClean="0"/>
              <a:t> </a:t>
            </a:r>
            <a:r>
              <a:rPr lang="nl-NL" sz="2400" dirty="0" err="1" smtClean="0"/>
              <a:t>mountain</a:t>
            </a:r>
            <a:r>
              <a:rPr lang="nl-NL" sz="2400" dirty="0" smtClean="0"/>
              <a:t>, in 1865. But…is </a:t>
            </a:r>
            <a:r>
              <a:rPr lang="nl-NL" sz="2400" dirty="0" err="1" smtClean="0"/>
              <a:t>this</a:t>
            </a:r>
            <a:r>
              <a:rPr lang="nl-NL" sz="2400" dirty="0" smtClean="0"/>
              <a:t> the </a:t>
            </a:r>
            <a:r>
              <a:rPr lang="nl-NL" sz="2400" dirty="0" err="1" smtClean="0"/>
              <a:t>highest</a:t>
            </a:r>
            <a:r>
              <a:rPr lang="nl-NL" sz="2400" dirty="0" smtClean="0"/>
              <a:t> </a:t>
            </a:r>
            <a:r>
              <a:rPr lang="nl-NL" sz="2400" dirty="0" err="1" smtClean="0"/>
              <a:t>mountain</a:t>
            </a:r>
            <a:r>
              <a:rPr lang="nl-NL" sz="2400" dirty="0" smtClean="0"/>
              <a:t> in the EU? No, </a:t>
            </a:r>
            <a:r>
              <a:rPr lang="nl-NL" sz="2400" dirty="0" err="1" smtClean="0"/>
              <a:t>it</a:t>
            </a:r>
            <a:r>
              <a:rPr lang="nl-NL" sz="2400" dirty="0" smtClean="0"/>
              <a:t> is </a:t>
            </a:r>
            <a:r>
              <a:rPr lang="nl-NL" sz="2400" dirty="0" err="1" smtClean="0"/>
              <a:t>not</a:t>
            </a:r>
            <a:r>
              <a:rPr lang="nl-NL" sz="2400" dirty="0" smtClean="0"/>
              <a:t>! </a:t>
            </a:r>
            <a:r>
              <a:rPr lang="nl-NL" sz="2400" dirty="0" err="1" smtClean="0"/>
              <a:t>So</a:t>
            </a:r>
            <a:r>
              <a:rPr lang="nl-NL" sz="2400" dirty="0" smtClean="0"/>
              <a:t> </a:t>
            </a:r>
            <a:r>
              <a:rPr lang="nl-NL" sz="2400" dirty="0" err="1" smtClean="0"/>
              <a:t>try</a:t>
            </a:r>
            <a:r>
              <a:rPr lang="nl-NL" sz="2400" dirty="0" smtClean="0"/>
              <a:t> </a:t>
            </a:r>
            <a:r>
              <a:rPr lang="nl-NL" sz="2400" dirty="0" err="1" smtClean="0"/>
              <a:t>again</a:t>
            </a:r>
            <a:r>
              <a:rPr lang="nl-NL" sz="2400" dirty="0" smtClean="0"/>
              <a:t>. </a:t>
            </a:r>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r>
              <a:rPr lang="nl-NL" sz="2400" dirty="0"/>
              <a:t> </a:t>
            </a:r>
            <a:r>
              <a:rPr lang="nl-NL" sz="2400" dirty="0" smtClean="0"/>
              <a:t>                                                                         </a:t>
            </a:r>
            <a:r>
              <a:rPr lang="nl-NL" sz="2400" i="1" dirty="0" smtClean="0">
                <a:hlinkClick r:id="rId2" action="ppaction://hlinksldjump"/>
              </a:rPr>
              <a:t>HOME</a:t>
            </a:r>
            <a:endParaRPr lang="nl-NL" sz="2400"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73016"/>
            <a:ext cx="3495874" cy="262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1877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a:xfrm>
            <a:off x="457200" y="1600200"/>
            <a:ext cx="8229600" cy="4853136"/>
          </a:xfrm>
        </p:spPr>
        <p:txBody>
          <a:bodyPr>
            <a:normAutofit fontScale="85000" lnSpcReduction="10000"/>
          </a:bodyPr>
          <a:lstStyle/>
          <a:p>
            <a:pPr marL="0" indent="0">
              <a:buNone/>
            </a:pPr>
            <a:r>
              <a:rPr lang="en-US" sz="2000" dirty="0" smtClean="0"/>
              <a:t>The </a:t>
            </a:r>
            <a:r>
              <a:rPr lang="en-US" sz="2000" b="1" u="sng" dirty="0" smtClean="0"/>
              <a:t>Mont </a:t>
            </a:r>
            <a:r>
              <a:rPr lang="en-US" sz="2000" b="1" u="sng" dirty="0"/>
              <a:t>Blanc </a:t>
            </a:r>
            <a:r>
              <a:rPr lang="en-US" sz="2000" dirty="0"/>
              <a:t>(French</a:t>
            </a:r>
            <a:r>
              <a:rPr lang="en-US" sz="2000" dirty="0" smtClean="0"/>
              <a:t>), meaning </a:t>
            </a:r>
            <a:r>
              <a:rPr lang="en-US" sz="2000" dirty="0"/>
              <a:t>"White Mountain", is the highest mountain in </a:t>
            </a:r>
            <a:r>
              <a:rPr lang="en-US" sz="2000" dirty="0" smtClean="0"/>
              <a:t>the Alps </a:t>
            </a:r>
            <a:r>
              <a:rPr lang="en-US" sz="2000" dirty="0"/>
              <a:t>and </a:t>
            </a:r>
            <a:r>
              <a:rPr lang="en-US" sz="2000" dirty="0" smtClean="0"/>
              <a:t>in the </a:t>
            </a:r>
            <a:r>
              <a:rPr lang="en-US" sz="2000" dirty="0"/>
              <a:t>European Union</a:t>
            </a:r>
            <a:r>
              <a:rPr lang="en-US" sz="2000" dirty="0" smtClean="0"/>
              <a:t>. It’s height is 4810,9 m. CORRECT answer! Click “Home”.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lgn="ctr">
              <a:buNone/>
            </a:pPr>
            <a:r>
              <a:rPr lang="en-US" sz="2600" i="1" dirty="0" smtClean="0"/>
              <a:t> </a:t>
            </a:r>
            <a:r>
              <a:rPr lang="en-US" sz="2600" i="1" dirty="0" smtClean="0">
                <a:hlinkClick r:id="rId2" action="ppaction://hlinksldjump"/>
              </a:rPr>
              <a:t>Home</a:t>
            </a:r>
            <a:endParaRPr lang="en-US" sz="2600" i="1" dirty="0" smtClean="0"/>
          </a:p>
          <a:p>
            <a:pPr marL="0" indent="0">
              <a:buNone/>
            </a:pP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71738"/>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53808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7069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a:xfrm>
            <a:off x="457200" y="1600200"/>
            <a:ext cx="8229600" cy="4853136"/>
          </a:xfrm>
        </p:spPr>
        <p:txBody>
          <a:bodyPr>
            <a:normAutofit fontScale="92500" lnSpcReduction="10000"/>
          </a:bodyPr>
          <a:lstStyle/>
          <a:p>
            <a:pPr marL="0" indent="0">
              <a:buNone/>
            </a:pPr>
            <a:r>
              <a:rPr lang="nl-NL" sz="2400" dirty="0" smtClean="0"/>
              <a:t>The “</a:t>
            </a:r>
            <a:r>
              <a:rPr lang="nl-NL" sz="2400" dirty="0" err="1" smtClean="0"/>
              <a:t>Grossglockner</a:t>
            </a:r>
            <a:r>
              <a:rPr lang="nl-NL" sz="2400" dirty="0" smtClean="0"/>
              <a:t>” is the most </a:t>
            </a:r>
            <a:r>
              <a:rPr lang="nl-NL" sz="2400" dirty="0" err="1" smtClean="0"/>
              <a:t>famous</a:t>
            </a:r>
            <a:r>
              <a:rPr lang="nl-NL" sz="2400" dirty="0" smtClean="0"/>
              <a:t> </a:t>
            </a:r>
            <a:r>
              <a:rPr lang="nl-NL" sz="2400" dirty="0" err="1" smtClean="0"/>
              <a:t>mountain</a:t>
            </a:r>
            <a:r>
              <a:rPr lang="nl-NL" sz="2400" dirty="0" smtClean="0"/>
              <a:t> in Austria, 3798 m. high. </a:t>
            </a:r>
            <a:r>
              <a:rPr lang="nl-NL" sz="2400" dirty="0" err="1" smtClean="0"/>
              <a:t>Very</a:t>
            </a:r>
            <a:r>
              <a:rPr lang="nl-NL" sz="2400" dirty="0" smtClean="0"/>
              <a:t> </a:t>
            </a:r>
            <a:r>
              <a:rPr lang="nl-NL" sz="2400" dirty="0" err="1" smtClean="0"/>
              <a:t>famous</a:t>
            </a:r>
            <a:r>
              <a:rPr lang="nl-NL" sz="2400" dirty="0" smtClean="0"/>
              <a:t> is the </a:t>
            </a:r>
            <a:r>
              <a:rPr lang="nl-NL" sz="2400" dirty="0" err="1" smtClean="0"/>
              <a:t>road</a:t>
            </a:r>
            <a:r>
              <a:rPr lang="nl-NL" sz="2400" dirty="0" smtClean="0"/>
              <a:t> </a:t>
            </a:r>
            <a:r>
              <a:rPr lang="nl-NL" sz="2400" dirty="0" err="1" smtClean="0"/>
              <a:t>called</a:t>
            </a:r>
            <a:r>
              <a:rPr lang="nl-NL" sz="2400" dirty="0" smtClean="0"/>
              <a:t> “</a:t>
            </a:r>
            <a:r>
              <a:rPr lang="nl-NL" sz="2400" dirty="0" err="1" smtClean="0"/>
              <a:t>Grossglockner</a:t>
            </a:r>
            <a:r>
              <a:rPr lang="nl-NL" sz="2400" dirty="0" smtClean="0"/>
              <a:t> </a:t>
            </a:r>
            <a:r>
              <a:rPr lang="nl-NL" sz="2400" dirty="0" err="1" smtClean="0"/>
              <a:t>Hochalpenstrasse</a:t>
            </a:r>
            <a:r>
              <a:rPr lang="nl-NL" sz="2400" dirty="0" smtClean="0"/>
              <a:t>”. But…..</a:t>
            </a:r>
            <a:r>
              <a:rPr lang="nl-NL" sz="2400" dirty="0" err="1" smtClean="0"/>
              <a:t>this</a:t>
            </a:r>
            <a:r>
              <a:rPr lang="nl-NL" sz="2400" dirty="0" smtClean="0"/>
              <a:t> </a:t>
            </a:r>
            <a:r>
              <a:rPr lang="nl-NL" sz="2400" dirty="0" err="1" smtClean="0"/>
              <a:t>mountain</a:t>
            </a:r>
            <a:r>
              <a:rPr lang="nl-NL" sz="2400" dirty="0" smtClean="0"/>
              <a:t> is </a:t>
            </a:r>
            <a:r>
              <a:rPr lang="nl-NL" sz="2400" dirty="0" err="1" smtClean="0"/>
              <a:t>not</a:t>
            </a:r>
            <a:r>
              <a:rPr lang="nl-NL" sz="2400" dirty="0" smtClean="0"/>
              <a:t> the </a:t>
            </a:r>
            <a:r>
              <a:rPr lang="nl-NL" sz="2400" dirty="0" err="1" smtClean="0"/>
              <a:t>highest</a:t>
            </a:r>
            <a:r>
              <a:rPr lang="nl-NL" sz="2400" dirty="0" smtClean="0"/>
              <a:t> </a:t>
            </a:r>
            <a:r>
              <a:rPr lang="nl-NL" sz="2400" dirty="0" err="1" smtClean="0"/>
              <a:t>mountain</a:t>
            </a:r>
            <a:r>
              <a:rPr lang="nl-NL" sz="2400" dirty="0" smtClean="0"/>
              <a:t> in the EU! </a:t>
            </a:r>
            <a:r>
              <a:rPr lang="nl-NL" sz="2400" dirty="0" err="1" smtClean="0"/>
              <a:t>So</a:t>
            </a:r>
            <a:r>
              <a:rPr lang="nl-NL" sz="2400" dirty="0" smtClean="0"/>
              <a:t>, </a:t>
            </a:r>
            <a:r>
              <a:rPr lang="nl-NL" sz="2400" dirty="0" err="1" smtClean="0"/>
              <a:t>try</a:t>
            </a:r>
            <a:r>
              <a:rPr lang="nl-NL" sz="2400" dirty="0" smtClean="0"/>
              <a:t> </a:t>
            </a:r>
            <a:r>
              <a:rPr lang="nl-NL" sz="2400" dirty="0" err="1" smtClean="0"/>
              <a:t>again</a:t>
            </a:r>
            <a:r>
              <a:rPr lang="nl-NL" sz="2400" dirty="0" smtClean="0"/>
              <a:t>!</a:t>
            </a:r>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r>
              <a:rPr lang="nl-NL" sz="2400" dirty="0"/>
              <a:t> </a:t>
            </a:r>
            <a:r>
              <a:rPr lang="nl-NL" sz="2400" dirty="0" smtClean="0"/>
              <a:t>                                       </a:t>
            </a:r>
          </a:p>
          <a:p>
            <a:pPr marL="0" indent="0">
              <a:buNone/>
            </a:pPr>
            <a:r>
              <a:rPr lang="nl-NL" sz="2400" dirty="0"/>
              <a:t> </a:t>
            </a:r>
            <a:r>
              <a:rPr lang="nl-NL" sz="2400" dirty="0" smtClean="0"/>
              <a:t>                                                          </a:t>
            </a:r>
          </a:p>
          <a:p>
            <a:pPr marL="0" indent="0" algn="ctr">
              <a:buNone/>
            </a:pPr>
            <a:r>
              <a:rPr lang="nl-NL" sz="2400" i="1" dirty="0" smtClean="0">
                <a:hlinkClick r:id="rId2" action="ppaction://hlinksldjump"/>
              </a:rPr>
              <a:t>HOME</a:t>
            </a:r>
            <a:endParaRPr lang="nl-NL" sz="2400" i="1" dirty="0" smtClean="0"/>
          </a:p>
          <a:p>
            <a:pPr marL="0" indent="0">
              <a:buNone/>
            </a:pPr>
            <a:endParaRPr lang="nl-NL"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68" y="3078119"/>
            <a:ext cx="3240360" cy="243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5668" y="3555066"/>
            <a:ext cx="3105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4545668" y="5301208"/>
            <a:ext cx="4058780" cy="369332"/>
          </a:xfrm>
          <a:prstGeom prst="rect">
            <a:avLst/>
          </a:prstGeom>
          <a:noFill/>
        </p:spPr>
        <p:txBody>
          <a:bodyPr wrap="square" rtlCol="0">
            <a:spAutoFit/>
          </a:bodyPr>
          <a:lstStyle/>
          <a:p>
            <a:r>
              <a:rPr lang="nl-NL" dirty="0" err="1"/>
              <a:t>Grossglockner</a:t>
            </a:r>
            <a:r>
              <a:rPr lang="nl-NL" dirty="0"/>
              <a:t> </a:t>
            </a:r>
            <a:r>
              <a:rPr lang="nl-NL" dirty="0" err="1"/>
              <a:t>Hochalpenstrasse</a:t>
            </a:r>
            <a:endParaRPr lang="nl-NL" dirty="0"/>
          </a:p>
        </p:txBody>
      </p:sp>
    </p:spTree>
    <p:extLst>
      <p:ext uri="{BB962C8B-B14F-4D97-AF65-F5344CB8AC3E}">
        <p14:creationId xmlns:p14="http://schemas.microsoft.com/office/powerpoint/2010/main" val="29365913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Europe in </a:t>
            </a:r>
            <a:r>
              <a:rPr lang="nl-NL" dirty="0" err="1"/>
              <a:t>numbers</a:t>
            </a:r>
            <a:r>
              <a:rPr lang="nl-NL" dirty="0"/>
              <a:t/>
            </a:r>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r>
              <a:rPr lang="nl-NL" dirty="0" smtClean="0"/>
              <a:t>The </a:t>
            </a:r>
            <a:r>
              <a:rPr lang="nl-NL" dirty="0" err="1" smtClean="0"/>
              <a:t>longest</a:t>
            </a:r>
            <a:r>
              <a:rPr lang="nl-NL" dirty="0" smtClean="0"/>
              <a:t> bridge in the EU is…</a:t>
            </a:r>
          </a:p>
          <a:p>
            <a:pPr marL="0" indent="0">
              <a:buNone/>
            </a:pPr>
            <a:r>
              <a:rPr lang="nl-NL" dirty="0" smtClean="0"/>
              <a:t>A: </a:t>
            </a:r>
            <a:r>
              <a:rPr lang="pt-BR" dirty="0">
                <a:hlinkClick r:id="rId2" action="ppaction://hlinksldjump"/>
              </a:rPr>
              <a:t>De Ponte Vasco Di Gama </a:t>
            </a:r>
            <a:r>
              <a:rPr lang="pt-BR" dirty="0" smtClean="0">
                <a:hlinkClick r:id="rId2" action="ppaction://hlinksldjump"/>
              </a:rPr>
              <a:t> Lissabon</a:t>
            </a:r>
            <a:endParaRPr lang="pt-BR" dirty="0" smtClean="0"/>
          </a:p>
          <a:p>
            <a:pPr marL="0" indent="0">
              <a:buNone/>
            </a:pPr>
            <a:r>
              <a:rPr lang="nl-NL" dirty="0" smtClean="0"/>
              <a:t>B: </a:t>
            </a:r>
            <a:r>
              <a:rPr lang="nl-NL" dirty="0" smtClean="0">
                <a:hlinkClick r:id="rId3" action="ppaction://hlinksldjump"/>
              </a:rPr>
              <a:t>The “Zeelandbrug” in </a:t>
            </a:r>
            <a:r>
              <a:rPr lang="nl-NL" dirty="0">
                <a:hlinkClick r:id="rId3" action="ppaction://hlinksldjump"/>
              </a:rPr>
              <a:t>The </a:t>
            </a:r>
            <a:r>
              <a:rPr lang="nl-NL" dirty="0" smtClean="0">
                <a:hlinkClick r:id="rId3" action="ppaction://hlinksldjump"/>
              </a:rPr>
              <a:t>Netherlands</a:t>
            </a:r>
            <a:endParaRPr lang="nl-NL" dirty="0" smtClean="0"/>
          </a:p>
          <a:p>
            <a:pPr marL="0" indent="0">
              <a:buNone/>
            </a:pPr>
            <a:r>
              <a:rPr lang="pt-BR" dirty="0"/>
              <a:t>C: </a:t>
            </a:r>
            <a:r>
              <a:rPr lang="pt-BR" dirty="0" smtClean="0">
                <a:hlinkClick r:id="rId4" action="ppaction://hlinksldjump"/>
              </a:rPr>
              <a:t>Øresundsbron Denmark-Sweden</a:t>
            </a:r>
            <a:endParaRPr lang="nl-NL" dirty="0"/>
          </a:p>
        </p:txBody>
      </p:sp>
    </p:spTree>
    <p:extLst>
      <p:ext uri="{BB962C8B-B14F-4D97-AF65-F5344CB8AC3E}">
        <p14:creationId xmlns:p14="http://schemas.microsoft.com/office/powerpoint/2010/main" val="3981131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Norway </a:t>
            </a:r>
            <a:r>
              <a:rPr lang="nl-NL" sz="2800" dirty="0" err="1" smtClean="0"/>
              <a:t>could</a:t>
            </a:r>
            <a:r>
              <a:rPr lang="nl-NL" sz="2800" dirty="0" smtClean="0"/>
              <a:t> </a:t>
            </a:r>
            <a:r>
              <a:rPr lang="nl-NL" sz="2800" dirty="0" err="1" smtClean="0"/>
              <a:t>be</a:t>
            </a:r>
            <a:r>
              <a:rPr lang="nl-NL" sz="2800" dirty="0" smtClean="0"/>
              <a:t> </a:t>
            </a:r>
            <a:r>
              <a:rPr lang="nl-NL" sz="2800" dirty="0" err="1" smtClean="0"/>
              <a:t>one</a:t>
            </a:r>
            <a:r>
              <a:rPr lang="nl-NL" sz="2800" dirty="0" smtClean="0"/>
              <a:t> of the </a:t>
            </a:r>
            <a:r>
              <a:rPr lang="nl-NL" sz="2800" dirty="0" err="1" smtClean="0"/>
              <a:t>longest</a:t>
            </a:r>
            <a:r>
              <a:rPr lang="nl-NL" sz="2800" dirty="0" smtClean="0"/>
              <a:t> </a:t>
            </a:r>
            <a:r>
              <a:rPr lang="nl-NL" sz="2800" dirty="0" err="1" smtClean="0"/>
              <a:t>countries</a:t>
            </a:r>
            <a:r>
              <a:rPr lang="nl-NL" sz="2800" dirty="0" smtClean="0"/>
              <a:t> in Europe. The </a:t>
            </a:r>
            <a:r>
              <a:rPr lang="nl-NL" sz="2800" dirty="0" err="1" smtClean="0"/>
              <a:t>capital</a:t>
            </a:r>
            <a:r>
              <a:rPr lang="nl-NL" sz="2800" dirty="0" smtClean="0"/>
              <a:t> is Oslo. It is in the </a:t>
            </a:r>
            <a:r>
              <a:rPr lang="nl-NL" sz="2800" dirty="0" err="1" smtClean="0"/>
              <a:t>north</a:t>
            </a:r>
            <a:r>
              <a:rPr lang="nl-NL" sz="2800" dirty="0" smtClean="0"/>
              <a:t> of Europe, but.. </a:t>
            </a:r>
            <a:r>
              <a:rPr lang="nl-NL" sz="2800" dirty="0" err="1" smtClean="0"/>
              <a:t>Not</a:t>
            </a:r>
            <a:r>
              <a:rPr lang="nl-NL" sz="2800" dirty="0" smtClean="0"/>
              <a:t> the </a:t>
            </a:r>
            <a:r>
              <a:rPr lang="nl-NL" sz="2800" dirty="0" err="1" smtClean="0"/>
              <a:t>biggest</a:t>
            </a:r>
            <a:r>
              <a:rPr lang="nl-NL" sz="2800" dirty="0" smtClean="0"/>
              <a:t> country in the EU. </a:t>
            </a:r>
            <a:r>
              <a:rPr lang="nl-NL" sz="2800" dirty="0" err="1" smtClean="0"/>
              <a:t>So</a:t>
            </a:r>
            <a:r>
              <a:rPr lang="nl-NL" sz="2800" dirty="0" smtClean="0"/>
              <a:t>, </a:t>
            </a:r>
            <a:r>
              <a:rPr lang="nl-NL" sz="2800" dirty="0" err="1" smtClean="0"/>
              <a:t>try</a:t>
            </a:r>
            <a:r>
              <a:rPr lang="nl-NL" sz="2800" dirty="0" smtClean="0"/>
              <a:t> </a:t>
            </a:r>
            <a:r>
              <a:rPr lang="nl-NL" sz="2800" dirty="0" err="1"/>
              <a:t>a</a:t>
            </a:r>
            <a:r>
              <a:rPr lang="nl-NL" sz="2800" dirty="0" err="1" smtClean="0"/>
              <a:t>nother</a:t>
            </a:r>
            <a:r>
              <a:rPr lang="nl-NL" sz="2800" dirty="0" smtClean="0"/>
              <a:t> </a:t>
            </a:r>
            <a:r>
              <a:rPr lang="nl-NL" sz="2800" dirty="0" err="1" smtClean="0"/>
              <a:t>one</a:t>
            </a:r>
            <a:r>
              <a:rPr lang="nl-NL" sz="2800" dirty="0" smtClean="0"/>
              <a:t>.</a:t>
            </a:r>
          </a:p>
          <a:p>
            <a:endParaRPr lang="nl-NL" sz="2800" dirty="0"/>
          </a:p>
          <a:p>
            <a:endParaRPr lang="nl-NL" sz="2800" dirty="0" smtClean="0"/>
          </a:p>
          <a:p>
            <a:endParaRPr lang="nl-NL" sz="2800" dirty="0"/>
          </a:p>
          <a:p>
            <a:pPr marL="0" indent="0">
              <a:buNone/>
            </a:pPr>
            <a:r>
              <a:rPr lang="nl-NL" sz="2800" dirty="0" smtClean="0"/>
              <a:t>                                                                         </a:t>
            </a:r>
            <a:r>
              <a:rPr lang="nl-NL" sz="2800" i="1" dirty="0" smtClean="0">
                <a:hlinkClick r:id="rId2" action="ppaction://hlinksldjump"/>
              </a:rPr>
              <a:t>HOME</a:t>
            </a:r>
            <a:endParaRPr lang="nl-NL" sz="2800"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396" y="3449026"/>
            <a:ext cx="11906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3419356"/>
            <a:ext cx="7620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3535512"/>
            <a:ext cx="4983673" cy="249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9868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Europe in </a:t>
            </a:r>
            <a:r>
              <a:rPr lang="nl-NL" dirty="0" err="1"/>
              <a:t>numbers</a:t>
            </a:r>
            <a:r>
              <a:rPr lang="nl-NL" dirty="0"/>
              <a:t/>
            </a:r>
            <a:br>
              <a:rPr lang="nl-NL" dirty="0"/>
            </a:br>
            <a:r>
              <a:rPr lang="nl-NL" dirty="0"/>
              <a:t> </a:t>
            </a:r>
          </a:p>
        </p:txBody>
      </p:sp>
      <p:sp>
        <p:nvSpPr>
          <p:cNvPr id="3" name="Tijdelijke aanduiding voor inhoud 2"/>
          <p:cNvSpPr>
            <a:spLocks noGrp="1"/>
          </p:cNvSpPr>
          <p:nvPr>
            <p:ph idx="1"/>
          </p:nvPr>
        </p:nvSpPr>
        <p:spPr/>
        <p:txBody>
          <a:bodyPr/>
          <a:lstStyle/>
          <a:p>
            <a:pPr marL="0" indent="0">
              <a:buNone/>
            </a:pPr>
            <a:r>
              <a:rPr lang="pt-BR" dirty="0"/>
              <a:t>De Ponte Vasco Di Gama  Lissabon, 17.2 Km long</a:t>
            </a:r>
          </a:p>
          <a:p>
            <a:pPr marL="0" indent="0">
              <a:buNone/>
            </a:pPr>
            <a:r>
              <a:rPr lang="nl-NL" dirty="0" err="1" smtClean="0"/>
              <a:t>This</a:t>
            </a:r>
            <a:r>
              <a:rPr lang="nl-NL" dirty="0" smtClean="0"/>
              <a:t> is the </a:t>
            </a:r>
            <a:r>
              <a:rPr lang="nl-NL" dirty="0" err="1" smtClean="0"/>
              <a:t>longest</a:t>
            </a:r>
            <a:r>
              <a:rPr lang="nl-NL" dirty="0" smtClean="0"/>
              <a:t> bridge in the EU. It is in Lissabon in Portugal </a:t>
            </a:r>
            <a:r>
              <a:rPr lang="nl-NL" dirty="0" err="1" smtClean="0"/>
              <a:t>and</a:t>
            </a:r>
            <a:r>
              <a:rPr lang="nl-NL" dirty="0" smtClean="0"/>
              <a:t> </a:t>
            </a:r>
            <a:r>
              <a:rPr lang="nl-NL" dirty="0" err="1" smtClean="0"/>
              <a:t>it</a:t>
            </a:r>
            <a:r>
              <a:rPr lang="nl-NL" dirty="0" smtClean="0"/>
              <a:t> crosses the </a:t>
            </a:r>
            <a:r>
              <a:rPr lang="nl-NL" dirty="0" err="1" smtClean="0"/>
              <a:t>river</a:t>
            </a:r>
            <a:r>
              <a:rPr lang="nl-NL" dirty="0" smtClean="0"/>
              <a:t> </a:t>
            </a:r>
            <a:r>
              <a:rPr lang="nl-NL" dirty="0" err="1" smtClean="0"/>
              <a:t>Tague</a:t>
            </a:r>
            <a:r>
              <a:rPr lang="nl-NL" dirty="0" smtClean="0"/>
              <a:t>. </a:t>
            </a:r>
            <a:r>
              <a:rPr lang="nl-NL" dirty="0" err="1" smtClean="0"/>
              <a:t>So</a:t>
            </a:r>
            <a:r>
              <a:rPr lang="nl-NL" dirty="0" smtClean="0"/>
              <a:t>: correct </a:t>
            </a:r>
            <a:r>
              <a:rPr lang="nl-NL" dirty="0" err="1" smtClean="0"/>
              <a:t>answer</a:t>
            </a:r>
            <a:r>
              <a:rPr lang="nl-NL" dirty="0" smtClean="0"/>
              <a:t>! “Home” </a:t>
            </a:r>
            <a:r>
              <a:rPr lang="nl-NL" dirty="0" err="1" smtClean="0"/>
              <a:t>for</a:t>
            </a:r>
            <a:r>
              <a:rPr lang="nl-NL" dirty="0" smtClean="0"/>
              <a:t> next question.</a:t>
            </a:r>
          </a:p>
          <a:p>
            <a:pPr marL="0" indent="0">
              <a:buNone/>
            </a:pPr>
            <a:endParaRPr lang="nl-NL" dirty="0"/>
          </a:p>
          <a:p>
            <a:pPr marL="0" indent="0">
              <a:buNone/>
            </a:pPr>
            <a:endParaRPr lang="nl-NL" dirty="0" smtClean="0"/>
          </a:p>
          <a:p>
            <a:pPr marL="0" indent="0" algn="r">
              <a:buNone/>
            </a:pPr>
            <a:r>
              <a:rPr lang="nl-NL" dirty="0" smtClean="0">
                <a:hlinkClick r:id="rId2" action="ppaction://hlinksldjump"/>
              </a:rPr>
              <a:t>HOME</a:t>
            </a:r>
            <a:endParaRPr lang="nl-N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221088"/>
            <a:ext cx="3048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525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sz="2000" dirty="0"/>
              <a:t>The Zeeland Bridge </a:t>
            </a:r>
            <a:r>
              <a:rPr lang="en-US" sz="2000" dirty="0" smtClean="0"/>
              <a:t>is </a:t>
            </a:r>
            <a:r>
              <a:rPr lang="en-US" sz="2000" dirty="0"/>
              <a:t>the longest bridge in the Netherlands. </a:t>
            </a:r>
            <a:r>
              <a:rPr lang="en-US" sz="2000" dirty="0" smtClean="0"/>
              <a:t>It </a:t>
            </a:r>
            <a:r>
              <a:rPr lang="en-US" sz="2000" dirty="0"/>
              <a:t>connects the islands of </a:t>
            </a:r>
            <a:r>
              <a:rPr lang="en-US" sz="2000" dirty="0" err="1"/>
              <a:t>Schouwen-Duiveland</a:t>
            </a:r>
            <a:r>
              <a:rPr lang="en-US" sz="2000" dirty="0"/>
              <a:t> and </a:t>
            </a:r>
            <a:r>
              <a:rPr lang="en-US" sz="2000" dirty="0" err="1"/>
              <a:t>Noord-Beveland</a:t>
            </a:r>
            <a:r>
              <a:rPr lang="en-US" sz="2000" dirty="0"/>
              <a:t> in the province of Zeeland</a:t>
            </a:r>
            <a:r>
              <a:rPr lang="en-US" sz="2000" dirty="0" smtClean="0"/>
              <a:t>.</a:t>
            </a:r>
            <a:endParaRPr lang="en-US" sz="2000" dirty="0"/>
          </a:p>
          <a:p>
            <a:pPr marL="0" indent="0">
              <a:buNone/>
            </a:pPr>
            <a:r>
              <a:rPr lang="en-US" sz="2000" dirty="0"/>
              <a:t>The Zeeland Bridge was built between 1963 and 1965. At the time of its completion, it was the longest bridge of Europe. It has a total length of </a:t>
            </a:r>
            <a:r>
              <a:rPr lang="en-US" sz="2000" dirty="0" smtClean="0"/>
              <a:t>5022 </a:t>
            </a:r>
            <a:r>
              <a:rPr lang="en-US" sz="2000" dirty="0" err="1" smtClean="0"/>
              <a:t>metres</a:t>
            </a:r>
            <a:r>
              <a:rPr lang="en-US" sz="2000" dirty="0" smtClean="0"/>
              <a:t>.</a:t>
            </a:r>
            <a:endParaRPr lang="en-US" sz="2000" dirty="0"/>
          </a:p>
          <a:p>
            <a:pPr marL="0" indent="0">
              <a:buNone/>
            </a:pPr>
            <a:r>
              <a:rPr lang="nl-NL" dirty="0" smtClean="0"/>
              <a:t>But </a:t>
            </a:r>
            <a:r>
              <a:rPr lang="nl-NL" dirty="0" err="1" smtClean="0"/>
              <a:t>it</a:t>
            </a:r>
            <a:r>
              <a:rPr lang="nl-NL" dirty="0" smtClean="0"/>
              <a:t> is </a:t>
            </a:r>
            <a:r>
              <a:rPr lang="nl-NL" dirty="0" err="1" smtClean="0"/>
              <a:t>not</a:t>
            </a:r>
            <a:r>
              <a:rPr lang="nl-NL" dirty="0" smtClean="0"/>
              <a:t> the </a:t>
            </a:r>
            <a:r>
              <a:rPr lang="nl-NL" dirty="0" err="1" smtClean="0"/>
              <a:t>longest</a:t>
            </a:r>
            <a:r>
              <a:rPr lang="nl-NL" dirty="0" smtClean="0"/>
              <a:t> bridge in the EU! </a:t>
            </a:r>
            <a:r>
              <a:rPr lang="nl-NL" dirty="0" err="1" smtClean="0"/>
              <a:t>So</a:t>
            </a:r>
            <a:r>
              <a:rPr lang="nl-NL" dirty="0" smtClean="0"/>
              <a:t> </a:t>
            </a:r>
            <a:r>
              <a:rPr lang="nl-NL" dirty="0" err="1" smtClean="0"/>
              <a:t>try</a:t>
            </a:r>
            <a:r>
              <a:rPr lang="nl-NL" dirty="0" smtClean="0"/>
              <a:t> </a:t>
            </a:r>
            <a:r>
              <a:rPr lang="nl-NL" dirty="0" err="1" smtClean="0"/>
              <a:t>again</a:t>
            </a:r>
            <a:r>
              <a:rPr lang="nl-NL" dirty="0" smtClean="0"/>
              <a:t> (“Home”)</a:t>
            </a:r>
          </a:p>
          <a:p>
            <a:pPr marL="0" indent="0">
              <a:buNone/>
            </a:pPr>
            <a:endParaRPr lang="nl-NL" dirty="0"/>
          </a:p>
          <a:p>
            <a:pPr marL="0" indent="0">
              <a:buNone/>
            </a:pPr>
            <a:endParaRPr lang="nl-NL" dirty="0" smtClean="0"/>
          </a:p>
          <a:p>
            <a:pPr marL="0" indent="0" algn="r">
              <a:buNone/>
            </a:pPr>
            <a:r>
              <a:rPr lang="nl-NL" dirty="0"/>
              <a:t> </a:t>
            </a:r>
            <a:r>
              <a:rPr lang="nl-NL" dirty="0" smtClean="0"/>
              <a:t>                                                                      </a:t>
            </a:r>
            <a:r>
              <a:rPr lang="nl-NL" i="1" dirty="0" smtClean="0">
                <a:hlinkClick r:id="rId2" action="ppaction://hlinksldjump"/>
              </a:rPr>
              <a:t>HOME</a:t>
            </a:r>
            <a:endParaRPr lang="nl-NL"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06" y="4365104"/>
            <a:ext cx="3246208" cy="216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573037"/>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759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en-US" dirty="0"/>
              <a:t>Oresund Bridge (</a:t>
            </a:r>
            <a:r>
              <a:rPr lang="en-US" dirty="0" err="1"/>
              <a:t>Øresundsbron</a:t>
            </a:r>
            <a:r>
              <a:rPr lang="en-US" dirty="0"/>
              <a:t>) – Connecting Denmark and </a:t>
            </a:r>
            <a:r>
              <a:rPr lang="en-US" dirty="0" smtClean="0"/>
              <a:t>Sweden – is 7845 m long, but NOT the longest bridge in the EU! Go “Home” for another try.</a:t>
            </a:r>
          </a:p>
          <a:p>
            <a:pPr marL="0" indent="0">
              <a:buNone/>
            </a:pPr>
            <a:endParaRPr lang="en-US" dirty="0"/>
          </a:p>
          <a:p>
            <a:pPr marL="0" indent="0">
              <a:buNone/>
            </a:pPr>
            <a:endParaRPr lang="en-US" dirty="0" smtClean="0"/>
          </a:p>
          <a:p>
            <a:pPr marL="0" indent="0">
              <a:buNone/>
            </a:pPr>
            <a:endParaRPr lang="en-US" dirty="0"/>
          </a:p>
          <a:p>
            <a:pPr marL="0" indent="0" algn="r">
              <a:buNone/>
            </a:pPr>
            <a:r>
              <a:rPr lang="en-US" dirty="0" smtClean="0"/>
              <a:t>                                                             </a:t>
            </a:r>
            <a:r>
              <a:rPr lang="en-US" i="1" dirty="0" smtClean="0">
                <a:hlinkClick r:id="rId2" action="ppaction://hlinksldjump"/>
              </a:rPr>
              <a:t>HOME</a:t>
            </a:r>
            <a:endParaRPr lang="nl-NL"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96513"/>
            <a:ext cx="2808312" cy="202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07667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553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In </a:t>
            </a:r>
            <a:r>
              <a:rPr lang="nl-NL" dirty="0" err="1" smtClean="0"/>
              <a:t>which</a:t>
            </a:r>
            <a:r>
              <a:rPr lang="nl-NL" dirty="0" smtClean="0"/>
              <a:t> country </a:t>
            </a:r>
            <a:r>
              <a:rPr lang="nl-NL" dirty="0" err="1" smtClean="0"/>
              <a:t>people</a:t>
            </a:r>
            <a:r>
              <a:rPr lang="nl-NL" dirty="0" smtClean="0"/>
              <a:t> </a:t>
            </a:r>
            <a:r>
              <a:rPr lang="nl-NL" dirty="0" err="1" smtClean="0"/>
              <a:t>use</a:t>
            </a:r>
            <a:r>
              <a:rPr lang="nl-NL" dirty="0" smtClean="0"/>
              <a:t> </a:t>
            </a:r>
            <a:r>
              <a:rPr lang="nl-NL" dirty="0" err="1" smtClean="0"/>
              <a:t>bicycles</a:t>
            </a:r>
            <a:r>
              <a:rPr lang="nl-NL" dirty="0" smtClean="0"/>
              <a:t> most of the time?</a:t>
            </a:r>
          </a:p>
          <a:p>
            <a:pPr marL="0" indent="0">
              <a:buNone/>
            </a:pPr>
            <a:r>
              <a:rPr lang="nl-NL" dirty="0" smtClean="0"/>
              <a:t>A: </a:t>
            </a:r>
            <a:r>
              <a:rPr lang="nl-NL" dirty="0" smtClean="0">
                <a:hlinkClick r:id="rId2" action="ppaction://hlinksldjump"/>
              </a:rPr>
              <a:t>The Netherlands</a:t>
            </a:r>
            <a:endParaRPr lang="nl-NL" dirty="0" smtClean="0"/>
          </a:p>
          <a:p>
            <a:pPr marL="0" indent="0">
              <a:buNone/>
            </a:pPr>
            <a:r>
              <a:rPr lang="nl-NL" dirty="0" smtClean="0"/>
              <a:t>B: </a:t>
            </a:r>
            <a:r>
              <a:rPr lang="nl-NL" dirty="0" smtClean="0">
                <a:hlinkClick r:id="rId3" action="ppaction://hlinksldjump"/>
              </a:rPr>
              <a:t>Belgium</a:t>
            </a:r>
            <a:endParaRPr lang="nl-NL" dirty="0" smtClean="0"/>
          </a:p>
          <a:p>
            <a:pPr marL="0" indent="0">
              <a:buNone/>
            </a:pPr>
            <a:r>
              <a:rPr lang="nl-NL" dirty="0" smtClean="0"/>
              <a:t>C: </a:t>
            </a:r>
            <a:r>
              <a:rPr lang="nl-NL" dirty="0" smtClean="0">
                <a:hlinkClick r:id="rId4" action="ppaction://hlinksldjump"/>
              </a:rPr>
              <a:t>Cyprus</a:t>
            </a:r>
            <a:endParaRPr lang="nl-NL" dirty="0"/>
          </a:p>
        </p:txBody>
      </p:sp>
    </p:spTree>
    <p:extLst>
      <p:ext uri="{BB962C8B-B14F-4D97-AF65-F5344CB8AC3E}">
        <p14:creationId xmlns:p14="http://schemas.microsoft.com/office/powerpoint/2010/main" val="14726104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Belgium? The </a:t>
            </a:r>
            <a:r>
              <a:rPr lang="nl-NL" sz="2800" dirty="0" err="1" smtClean="0"/>
              <a:t>like</a:t>
            </a:r>
            <a:r>
              <a:rPr lang="nl-NL" sz="2800" dirty="0" smtClean="0"/>
              <a:t> </a:t>
            </a:r>
            <a:r>
              <a:rPr lang="nl-NL" sz="2800" dirty="0" err="1" smtClean="0"/>
              <a:t>to</a:t>
            </a:r>
            <a:r>
              <a:rPr lang="nl-NL" sz="2800" dirty="0" smtClean="0"/>
              <a:t> </a:t>
            </a:r>
            <a:r>
              <a:rPr lang="nl-NL" sz="2800" dirty="0" err="1" smtClean="0"/>
              <a:t>ride</a:t>
            </a:r>
            <a:r>
              <a:rPr lang="nl-NL" sz="2800" dirty="0" smtClean="0"/>
              <a:t> a </a:t>
            </a:r>
            <a:r>
              <a:rPr lang="nl-NL" sz="2800" dirty="0" err="1" smtClean="0"/>
              <a:t>bicycle</a:t>
            </a:r>
            <a:r>
              <a:rPr lang="nl-NL" sz="2800" dirty="0" smtClean="0"/>
              <a:t>, but </a:t>
            </a:r>
            <a:r>
              <a:rPr lang="nl-NL" sz="2800" dirty="0" err="1" smtClean="0"/>
              <a:t>espacially</a:t>
            </a:r>
            <a:r>
              <a:rPr lang="nl-NL" sz="2800" dirty="0" smtClean="0"/>
              <a:t> </a:t>
            </a:r>
            <a:r>
              <a:rPr lang="nl-NL" sz="2800" dirty="0" err="1" smtClean="0"/>
              <a:t>for</a:t>
            </a:r>
            <a:r>
              <a:rPr lang="nl-NL" sz="2800" dirty="0" smtClean="0"/>
              <a:t> sports </a:t>
            </a:r>
            <a:r>
              <a:rPr lang="nl-NL" sz="2800" dirty="0" err="1" smtClean="0"/>
              <a:t>and</a:t>
            </a:r>
            <a:r>
              <a:rPr lang="nl-NL" sz="2800" dirty="0" smtClean="0"/>
              <a:t> cyclocross. But the </a:t>
            </a:r>
            <a:r>
              <a:rPr lang="nl-NL" sz="2800" dirty="0" err="1" smtClean="0"/>
              <a:t>biggest</a:t>
            </a:r>
            <a:r>
              <a:rPr lang="nl-NL" sz="2800" dirty="0" smtClean="0"/>
              <a:t> </a:t>
            </a:r>
            <a:r>
              <a:rPr lang="nl-NL" sz="2800" dirty="0" err="1" smtClean="0"/>
              <a:t>number</a:t>
            </a:r>
            <a:r>
              <a:rPr lang="nl-NL" sz="2800" dirty="0" smtClean="0"/>
              <a:t> of </a:t>
            </a:r>
            <a:r>
              <a:rPr lang="nl-NL" sz="2800" dirty="0" err="1" smtClean="0"/>
              <a:t>bicycles</a:t>
            </a:r>
            <a:r>
              <a:rPr lang="nl-NL" sz="2800" dirty="0" smtClean="0"/>
              <a:t>? NO, </a:t>
            </a:r>
            <a:r>
              <a:rPr lang="nl-NL" sz="2800" dirty="0" err="1" smtClean="0"/>
              <a:t>try</a:t>
            </a:r>
            <a:r>
              <a:rPr lang="nl-NL" sz="2800" dirty="0" smtClean="0"/>
              <a:t> </a:t>
            </a:r>
            <a:r>
              <a:rPr lang="nl-NL" sz="2800" dirty="0" err="1" smtClean="0"/>
              <a:t>again</a:t>
            </a:r>
            <a:r>
              <a:rPr lang="nl-NL" sz="2800" dirty="0" smtClean="0"/>
              <a:t>.</a:t>
            </a:r>
          </a:p>
          <a:p>
            <a:pPr marL="0" indent="0">
              <a:buNone/>
            </a:pPr>
            <a:endParaRPr lang="nl-NL" dirty="0"/>
          </a:p>
          <a:p>
            <a:pPr marL="0" indent="0">
              <a:buNone/>
            </a:pPr>
            <a:r>
              <a:rPr lang="nl-NL" sz="2000" dirty="0" err="1" smtClean="0"/>
              <a:t>By</a:t>
            </a:r>
            <a:r>
              <a:rPr lang="nl-NL" sz="2000" dirty="0" smtClean="0"/>
              <a:t> the way: </a:t>
            </a:r>
            <a:r>
              <a:rPr lang="nl-NL" sz="2000" dirty="0" err="1" smtClean="0"/>
              <a:t>did</a:t>
            </a:r>
            <a:r>
              <a:rPr lang="nl-NL" sz="2000" dirty="0" smtClean="0"/>
              <a:t> </a:t>
            </a:r>
            <a:r>
              <a:rPr lang="nl-NL" sz="2000" dirty="0" err="1" smtClean="0"/>
              <a:t>you</a:t>
            </a:r>
            <a:r>
              <a:rPr lang="nl-NL" sz="2000" dirty="0" smtClean="0"/>
              <a:t> </a:t>
            </a:r>
            <a:r>
              <a:rPr lang="nl-NL" sz="2000" dirty="0" err="1" smtClean="0"/>
              <a:t>know</a:t>
            </a:r>
            <a:r>
              <a:rPr lang="nl-NL" sz="2000" dirty="0" smtClean="0"/>
              <a:t> </a:t>
            </a:r>
            <a:r>
              <a:rPr lang="nl-NL" sz="2000" dirty="0" err="1" smtClean="0"/>
              <a:t>that</a:t>
            </a:r>
            <a:r>
              <a:rPr lang="nl-NL" sz="2000" dirty="0" smtClean="0"/>
              <a:t> the </a:t>
            </a:r>
            <a:r>
              <a:rPr lang="nl-NL" sz="2000" dirty="0" err="1" smtClean="0"/>
              <a:t>inventor</a:t>
            </a:r>
            <a:r>
              <a:rPr lang="nl-NL" sz="2000" dirty="0" smtClean="0"/>
              <a:t> of the first</a:t>
            </a:r>
          </a:p>
          <a:p>
            <a:pPr marL="0" indent="0">
              <a:buNone/>
            </a:pPr>
            <a:r>
              <a:rPr lang="nl-NL" sz="2000" dirty="0" err="1" smtClean="0"/>
              <a:t>bicycle</a:t>
            </a:r>
            <a:r>
              <a:rPr lang="nl-NL" sz="2000" dirty="0" smtClean="0"/>
              <a:t> was </a:t>
            </a:r>
            <a:r>
              <a:rPr lang="nl-NL" sz="2000" dirty="0" err="1" smtClean="0"/>
              <a:t>Drais</a:t>
            </a:r>
            <a:r>
              <a:rPr lang="nl-NL" sz="2000" dirty="0" smtClean="0"/>
              <a:t> </a:t>
            </a:r>
            <a:r>
              <a:rPr lang="nl-NL" sz="2000" dirty="0" err="1" smtClean="0"/>
              <a:t>von</a:t>
            </a:r>
            <a:r>
              <a:rPr lang="nl-NL" sz="2000" dirty="0" smtClean="0"/>
              <a:t> </a:t>
            </a:r>
            <a:r>
              <a:rPr lang="nl-NL" sz="2000" dirty="0" err="1" smtClean="0"/>
              <a:t>Sauerbron</a:t>
            </a:r>
            <a:r>
              <a:rPr lang="nl-NL" sz="2000" dirty="0" smtClean="0"/>
              <a:t> (Germany)? He </a:t>
            </a:r>
            <a:r>
              <a:rPr lang="nl-NL" sz="2000" dirty="0" err="1" smtClean="0"/>
              <a:t>created</a:t>
            </a:r>
            <a:r>
              <a:rPr lang="nl-NL" sz="2000" dirty="0" smtClean="0"/>
              <a:t> </a:t>
            </a:r>
            <a:endParaRPr lang="nl-NL" sz="2000" dirty="0"/>
          </a:p>
          <a:p>
            <a:pPr marL="0" indent="0">
              <a:buNone/>
            </a:pPr>
            <a:r>
              <a:rPr lang="en-US" sz="2000" dirty="0" smtClean="0"/>
              <a:t>The “</a:t>
            </a:r>
            <a:r>
              <a:rPr lang="en-US" sz="2000" dirty="0" err="1" smtClean="0"/>
              <a:t>Laufmaschine</a:t>
            </a:r>
            <a:r>
              <a:rPr lang="en-US" sz="2000" dirty="0" smtClean="0"/>
              <a:t>”, </a:t>
            </a:r>
            <a:r>
              <a:rPr lang="en-US" sz="2000" dirty="0"/>
              <a:t>or velocipede, the earliest form </a:t>
            </a:r>
            <a:endParaRPr lang="en-US" sz="2000" dirty="0" smtClean="0"/>
          </a:p>
          <a:p>
            <a:pPr marL="0" indent="0">
              <a:buNone/>
            </a:pPr>
            <a:r>
              <a:rPr lang="en-US" sz="2000" dirty="0" smtClean="0"/>
              <a:t>of </a:t>
            </a:r>
            <a:r>
              <a:rPr lang="en-US" sz="2000" dirty="0"/>
              <a:t>a bicycle, yet without </a:t>
            </a:r>
            <a:r>
              <a:rPr lang="en-US" sz="2000" dirty="0" smtClean="0"/>
              <a:t>pedals (1871).</a:t>
            </a:r>
          </a:p>
          <a:p>
            <a:pPr marL="0" indent="0">
              <a:buNone/>
            </a:pPr>
            <a:r>
              <a:rPr lang="en-US" sz="2000" dirty="0" smtClean="0"/>
              <a:t>It was called “The </a:t>
            </a:r>
            <a:r>
              <a:rPr lang="en-US" sz="2000" dirty="0" err="1" smtClean="0"/>
              <a:t>draisine</a:t>
            </a:r>
            <a:r>
              <a:rPr lang="en-US" sz="2000" dirty="0" smtClean="0"/>
              <a:t>”, </a:t>
            </a:r>
            <a:endParaRPr lang="nl-NL" sz="2000" dirty="0" smtClean="0"/>
          </a:p>
          <a:p>
            <a:pPr marL="0" indent="0" algn="r">
              <a:buNone/>
            </a:pPr>
            <a:r>
              <a:rPr lang="nl-NL" i="1" dirty="0" smtClean="0">
                <a:hlinkClick r:id="rId2" action="ppaction://hlinksldjump"/>
              </a:rPr>
              <a:t>Home</a:t>
            </a:r>
            <a:endParaRPr lang="nl-NL"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780928"/>
            <a:ext cx="19812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237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Cyprus? No, </a:t>
            </a:r>
            <a:r>
              <a:rPr lang="nl-NL" dirty="0" err="1" smtClean="0"/>
              <a:t>almost</a:t>
            </a:r>
            <a:r>
              <a:rPr lang="nl-NL" dirty="0" smtClean="0"/>
              <a:t> </a:t>
            </a:r>
            <a:r>
              <a:rPr lang="nl-NL" dirty="0" err="1" smtClean="0"/>
              <a:t>nobody</a:t>
            </a:r>
            <a:r>
              <a:rPr lang="nl-NL" dirty="0" smtClean="0"/>
              <a:t> </a:t>
            </a:r>
            <a:r>
              <a:rPr lang="nl-NL" dirty="0" err="1" smtClean="0"/>
              <a:t>uses</a:t>
            </a:r>
            <a:r>
              <a:rPr lang="nl-NL" dirty="0" smtClean="0"/>
              <a:t> a bike. </a:t>
            </a:r>
            <a:r>
              <a:rPr lang="nl-NL" dirty="0" err="1" smtClean="0"/>
              <a:t>They</a:t>
            </a:r>
            <a:r>
              <a:rPr lang="nl-NL" dirty="0" smtClean="0"/>
              <a:t> </a:t>
            </a:r>
            <a:r>
              <a:rPr lang="nl-NL" dirty="0" err="1" smtClean="0"/>
              <a:t>all</a:t>
            </a:r>
            <a:r>
              <a:rPr lang="nl-NL" dirty="0" smtClean="0"/>
              <a:t> go </a:t>
            </a:r>
            <a:r>
              <a:rPr lang="nl-NL" dirty="0" err="1" smtClean="0"/>
              <a:t>by</a:t>
            </a:r>
            <a:r>
              <a:rPr lang="nl-NL" dirty="0" smtClean="0"/>
              <a:t> </a:t>
            </a:r>
            <a:r>
              <a:rPr lang="nl-NL" dirty="0" err="1" smtClean="0"/>
              <a:t>car</a:t>
            </a:r>
            <a:r>
              <a:rPr lang="nl-NL" dirty="0" smtClean="0"/>
              <a:t>! </a:t>
            </a:r>
            <a:r>
              <a:rPr lang="nl-NL" dirty="0" err="1" smtClean="0"/>
              <a:t>So</a:t>
            </a:r>
            <a:r>
              <a:rPr lang="nl-NL" dirty="0" smtClean="0"/>
              <a:t>, wrong </a:t>
            </a:r>
            <a:r>
              <a:rPr lang="nl-NL" dirty="0" err="1" smtClean="0"/>
              <a:t>answer</a:t>
            </a:r>
            <a:r>
              <a:rPr lang="nl-NL" dirty="0" smtClean="0"/>
              <a:t>! </a:t>
            </a:r>
            <a:r>
              <a:rPr lang="nl-NL" dirty="0" err="1" smtClean="0"/>
              <a:t>Try</a:t>
            </a:r>
            <a:r>
              <a:rPr lang="nl-NL" dirty="0" smtClean="0"/>
              <a:t> </a:t>
            </a:r>
            <a:r>
              <a:rPr lang="nl-NL" dirty="0" err="1" smtClean="0"/>
              <a:t>again</a:t>
            </a:r>
            <a:r>
              <a:rPr lang="nl-NL" dirty="0" smtClean="0"/>
              <a:t> (“Home”)</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lgn="r">
              <a:buNone/>
            </a:pPr>
            <a:r>
              <a:rPr lang="nl-NL" i="1" dirty="0" smtClean="0">
                <a:hlinkClick r:id="rId2" action="ppaction://hlinksldjump"/>
              </a:rPr>
              <a:t>Home</a:t>
            </a:r>
            <a:endParaRPr lang="nl-NL"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15265"/>
            <a:ext cx="13525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719304" y="3646119"/>
            <a:ext cx="1699989" cy="369332"/>
          </a:xfrm>
          <a:prstGeom prst="rect">
            <a:avLst/>
          </a:prstGeom>
          <a:noFill/>
        </p:spPr>
        <p:txBody>
          <a:bodyPr wrap="square" rtlCol="0">
            <a:spAutoFit/>
          </a:bodyPr>
          <a:lstStyle/>
          <a:p>
            <a:r>
              <a:rPr lang="nl-NL" dirty="0" err="1" smtClean="0"/>
              <a:t>Aphrodite’s</a:t>
            </a:r>
            <a:r>
              <a:rPr lang="nl-NL" dirty="0" smtClean="0"/>
              <a:t> rock</a:t>
            </a:r>
            <a:endParaRPr lang="nl-NL"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667663"/>
            <a:ext cx="3600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059832" y="5517232"/>
            <a:ext cx="3528442" cy="369332"/>
          </a:xfrm>
          <a:prstGeom prst="rect">
            <a:avLst/>
          </a:prstGeom>
          <a:noFill/>
        </p:spPr>
        <p:txBody>
          <a:bodyPr wrap="square" rtlCol="0">
            <a:spAutoFit/>
          </a:bodyPr>
          <a:lstStyle/>
          <a:p>
            <a:r>
              <a:rPr lang="nl-NL" dirty="0" smtClean="0"/>
              <a:t>No </a:t>
            </a:r>
            <a:r>
              <a:rPr lang="nl-NL" dirty="0" err="1" smtClean="0"/>
              <a:t>bicycles</a:t>
            </a:r>
            <a:r>
              <a:rPr lang="nl-NL" dirty="0" smtClean="0"/>
              <a:t> in </a:t>
            </a:r>
            <a:r>
              <a:rPr lang="nl-NL" dirty="0" err="1" smtClean="0"/>
              <a:t>Limassol</a:t>
            </a:r>
            <a:r>
              <a:rPr lang="nl-NL" dirty="0" smtClean="0"/>
              <a:t>…</a:t>
            </a:r>
            <a:endParaRPr lang="nl-NL" dirty="0"/>
          </a:p>
        </p:txBody>
      </p:sp>
    </p:spTree>
    <p:extLst>
      <p:ext uri="{BB962C8B-B14F-4D97-AF65-F5344CB8AC3E}">
        <p14:creationId xmlns:p14="http://schemas.microsoft.com/office/powerpoint/2010/main" val="14081647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The </a:t>
            </a:r>
            <a:r>
              <a:rPr lang="nl-NL" dirty="0" err="1" smtClean="0"/>
              <a:t>average</a:t>
            </a:r>
            <a:r>
              <a:rPr lang="nl-NL" dirty="0" smtClean="0"/>
              <a:t> </a:t>
            </a:r>
            <a:r>
              <a:rPr lang="nl-NL" dirty="0" err="1" smtClean="0"/>
              <a:t>number</a:t>
            </a:r>
            <a:r>
              <a:rPr lang="nl-NL" dirty="0" smtClean="0"/>
              <a:t> of </a:t>
            </a:r>
            <a:r>
              <a:rPr lang="nl-NL" dirty="0" err="1" smtClean="0"/>
              <a:t>bicycles</a:t>
            </a:r>
            <a:r>
              <a:rPr lang="nl-NL" dirty="0" smtClean="0"/>
              <a:t> in som Eu-</a:t>
            </a:r>
            <a:r>
              <a:rPr lang="nl-NL" dirty="0" err="1" smtClean="0"/>
              <a:t>countries</a:t>
            </a:r>
            <a:r>
              <a:rPr lang="nl-NL" dirty="0" smtClean="0"/>
              <a:t>:?</a:t>
            </a:r>
          </a:p>
          <a:p>
            <a:r>
              <a:rPr lang="nl-NL" sz="1800" dirty="0" smtClean="0"/>
              <a:t>In the Netherlands 1,1 p.p. </a:t>
            </a:r>
            <a:r>
              <a:rPr lang="nl-NL" sz="1800" dirty="0" err="1" smtClean="0"/>
              <a:t>all</a:t>
            </a:r>
            <a:r>
              <a:rPr lang="nl-NL" sz="1800" dirty="0" smtClean="0"/>
              <a:t> </a:t>
            </a:r>
            <a:r>
              <a:rPr lang="nl-NL" sz="1800" dirty="0" err="1" smtClean="0"/>
              <a:t>together</a:t>
            </a:r>
            <a:r>
              <a:rPr lang="nl-NL" sz="1800" dirty="0" smtClean="0"/>
              <a:t> </a:t>
            </a:r>
            <a:r>
              <a:rPr lang="nl-NL" sz="1800" dirty="0" err="1" smtClean="0"/>
              <a:t>about</a:t>
            </a:r>
            <a:r>
              <a:rPr lang="nl-NL" sz="1800" dirty="0" smtClean="0"/>
              <a:t> 17.600.000 </a:t>
            </a:r>
          </a:p>
          <a:p>
            <a:pPr marL="0" indent="0">
              <a:buNone/>
            </a:pPr>
            <a:r>
              <a:rPr lang="nl-NL" sz="1800" dirty="0" smtClean="0"/>
              <a:t>       (more </a:t>
            </a:r>
            <a:r>
              <a:rPr lang="nl-NL" sz="1800" dirty="0" err="1" smtClean="0"/>
              <a:t>bicycles</a:t>
            </a:r>
            <a:r>
              <a:rPr lang="nl-NL" sz="1800" dirty="0" smtClean="0"/>
              <a:t> </a:t>
            </a:r>
            <a:r>
              <a:rPr lang="nl-NL" sz="1800" dirty="0" err="1" smtClean="0"/>
              <a:t>then</a:t>
            </a:r>
            <a:r>
              <a:rPr lang="nl-NL" sz="1800" dirty="0" smtClean="0"/>
              <a:t> </a:t>
            </a:r>
            <a:r>
              <a:rPr lang="nl-NL" sz="1800" dirty="0" err="1" smtClean="0"/>
              <a:t>inhabitants</a:t>
            </a:r>
            <a:r>
              <a:rPr lang="nl-NL" sz="1800" dirty="0" smtClean="0"/>
              <a:t>!)</a:t>
            </a:r>
            <a:endParaRPr lang="nl-NL" sz="1800" dirty="0"/>
          </a:p>
          <a:p>
            <a:r>
              <a:rPr lang="nl-NL" sz="1800" dirty="0" smtClean="0"/>
              <a:t>Denmark 0,8 in </a:t>
            </a:r>
            <a:r>
              <a:rPr lang="nl-NL" sz="1800" dirty="0" err="1" smtClean="0"/>
              <a:t>all</a:t>
            </a:r>
            <a:r>
              <a:rPr lang="nl-NL" sz="1800" dirty="0" smtClean="0"/>
              <a:t> 4.500.000</a:t>
            </a:r>
            <a:endParaRPr lang="nl-NL" sz="1800" dirty="0"/>
          </a:p>
          <a:p>
            <a:r>
              <a:rPr lang="nl-NL" sz="1800" dirty="0" smtClean="0"/>
              <a:t>Germany 0,8 in </a:t>
            </a:r>
            <a:r>
              <a:rPr lang="nl-NL" sz="1800" dirty="0" err="1" smtClean="0"/>
              <a:t>all</a:t>
            </a:r>
            <a:r>
              <a:rPr lang="nl-NL" sz="1800" dirty="0" smtClean="0"/>
              <a:t> 65.000.000, </a:t>
            </a:r>
            <a:r>
              <a:rPr lang="nl-NL" sz="1800" dirty="0" err="1" smtClean="0"/>
              <a:t>so</a:t>
            </a:r>
            <a:r>
              <a:rPr lang="nl-NL" sz="1800" dirty="0" smtClean="0"/>
              <a:t> </a:t>
            </a:r>
            <a:r>
              <a:rPr lang="nl-NL" sz="1800" dirty="0" err="1" smtClean="0"/>
              <a:t>here</a:t>
            </a:r>
            <a:r>
              <a:rPr lang="nl-NL" sz="1800" dirty="0" smtClean="0"/>
              <a:t> are the most </a:t>
            </a:r>
            <a:r>
              <a:rPr lang="nl-NL" sz="1800" dirty="0" err="1" smtClean="0"/>
              <a:t>bicycles</a:t>
            </a:r>
            <a:r>
              <a:rPr lang="nl-NL" sz="1800" dirty="0" smtClean="0"/>
              <a:t>!!!!!!</a:t>
            </a:r>
            <a:endParaRPr lang="nl-NL" sz="1800" dirty="0"/>
          </a:p>
          <a:p>
            <a:r>
              <a:rPr lang="nl-NL" sz="1800" dirty="0" smtClean="0"/>
              <a:t>Belgium 0,5 in </a:t>
            </a:r>
            <a:r>
              <a:rPr lang="nl-NL" sz="1800" dirty="0" err="1" smtClean="0"/>
              <a:t>all</a:t>
            </a:r>
            <a:r>
              <a:rPr lang="nl-NL" sz="1800" dirty="0" smtClean="0"/>
              <a:t>  5.000.000</a:t>
            </a:r>
            <a:endParaRPr lang="nl-NL" sz="1800" dirty="0"/>
          </a:p>
          <a:p>
            <a:r>
              <a:rPr lang="nl-NL" sz="1800" dirty="0" smtClean="0"/>
              <a:t>Italy 0,5 in </a:t>
            </a:r>
            <a:r>
              <a:rPr lang="nl-NL" sz="1800" dirty="0" err="1" smtClean="0"/>
              <a:t>all</a:t>
            </a:r>
            <a:r>
              <a:rPr lang="nl-NL" sz="1800" dirty="0" smtClean="0"/>
              <a:t> 30.000.000</a:t>
            </a:r>
            <a:endParaRPr lang="nl-NL" sz="1800" dirty="0"/>
          </a:p>
          <a:p>
            <a:r>
              <a:rPr lang="nl-NL" sz="1800" dirty="0" smtClean="0"/>
              <a:t>Austria 0,4 in </a:t>
            </a:r>
            <a:r>
              <a:rPr lang="nl-NL" sz="1800" dirty="0" err="1" smtClean="0"/>
              <a:t>all</a:t>
            </a:r>
            <a:r>
              <a:rPr lang="nl-NL" sz="1800" dirty="0" smtClean="0"/>
              <a:t> 3.000.000</a:t>
            </a:r>
            <a:endParaRPr lang="nl-NL" sz="1800" dirty="0"/>
          </a:p>
          <a:p>
            <a:r>
              <a:rPr lang="nl-NL" sz="1800" dirty="0" smtClean="0"/>
              <a:t>Great </a:t>
            </a:r>
            <a:r>
              <a:rPr lang="nl-NL" sz="1800" dirty="0" err="1" smtClean="0"/>
              <a:t>Brittain</a:t>
            </a:r>
            <a:r>
              <a:rPr lang="nl-NL" sz="1800" dirty="0" smtClean="0"/>
              <a:t> 0,4 in </a:t>
            </a:r>
            <a:r>
              <a:rPr lang="nl-NL" sz="1800" dirty="0" err="1" smtClean="0"/>
              <a:t>all</a:t>
            </a:r>
            <a:r>
              <a:rPr lang="nl-NL" sz="1800" dirty="0" smtClean="0"/>
              <a:t> 25.000.000</a:t>
            </a:r>
            <a:endParaRPr lang="nl-NL" sz="1800" dirty="0"/>
          </a:p>
          <a:p>
            <a:r>
              <a:rPr lang="nl-NL" sz="1800" dirty="0" smtClean="0"/>
              <a:t>Spain 0,2 in 9.000.000</a:t>
            </a:r>
          </a:p>
          <a:p>
            <a:pPr marL="0" indent="0">
              <a:buNone/>
            </a:pPr>
            <a:r>
              <a:rPr lang="nl-NL" sz="1800" b="1" i="1" dirty="0" err="1" smtClean="0">
                <a:solidFill>
                  <a:srgbClr val="FF0000"/>
                </a:solidFill>
              </a:rPr>
              <a:t>Concerning</a:t>
            </a:r>
            <a:r>
              <a:rPr lang="nl-NL" sz="1800" b="1" i="1" dirty="0" smtClean="0">
                <a:solidFill>
                  <a:srgbClr val="FF0000"/>
                </a:solidFill>
              </a:rPr>
              <a:t> the </a:t>
            </a:r>
            <a:r>
              <a:rPr lang="nl-NL" sz="1800" b="1" i="1" dirty="0" err="1" smtClean="0">
                <a:solidFill>
                  <a:srgbClr val="FF0000"/>
                </a:solidFill>
              </a:rPr>
              <a:t>little</a:t>
            </a:r>
            <a:r>
              <a:rPr lang="nl-NL" sz="1800" b="1" i="1" dirty="0" smtClean="0">
                <a:solidFill>
                  <a:srgbClr val="FF0000"/>
                </a:solidFill>
              </a:rPr>
              <a:t> </a:t>
            </a:r>
            <a:r>
              <a:rPr lang="nl-NL" sz="1800" b="1" i="1" dirty="0" err="1" smtClean="0">
                <a:solidFill>
                  <a:srgbClr val="FF0000"/>
                </a:solidFill>
              </a:rPr>
              <a:t>surface</a:t>
            </a:r>
            <a:r>
              <a:rPr lang="nl-NL" sz="1800" b="1" i="1" dirty="0" smtClean="0">
                <a:solidFill>
                  <a:srgbClr val="FF0000"/>
                </a:solidFill>
              </a:rPr>
              <a:t> </a:t>
            </a:r>
            <a:r>
              <a:rPr lang="nl-NL" sz="1800" b="1" i="1" dirty="0" err="1" smtClean="0">
                <a:solidFill>
                  <a:srgbClr val="FF0000"/>
                </a:solidFill>
              </a:rPr>
              <a:t>and</a:t>
            </a:r>
            <a:r>
              <a:rPr lang="nl-NL" sz="1800" b="1" i="1" dirty="0" smtClean="0">
                <a:solidFill>
                  <a:srgbClr val="FF0000"/>
                </a:solidFill>
              </a:rPr>
              <a:t> the high </a:t>
            </a:r>
            <a:r>
              <a:rPr lang="nl-NL" sz="1800" b="1" i="1" dirty="0" err="1" smtClean="0">
                <a:solidFill>
                  <a:srgbClr val="FF0000"/>
                </a:solidFill>
              </a:rPr>
              <a:t>average</a:t>
            </a:r>
            <a:r>
              <a:rPr lang="nl-NL" sz="1800" b="1" i="1" dirty="0" smtClean="0">
                <a:solidFill>
                  <a:srgbClr val="FF0000"/>
                </a:solidFill>
              </a:rPr>
              <a:t> the Dutch are the </a:t>
            </a:r>
            <a:r>
              <a:rPr lang="nl-NL" sz="1800" b="1" i="1" dirty="0" err="1" smtClean="0">
                <a:solidFill>
                  <a:srgbClr val="FF0000"/>
                </a:solidFill>
              </a:rPr>
              <a:t>champions</a:t>
            </a:r>
            <a:r>
              <a:rPr lang="nl-NL" sz="1800" b="1" i="1" dirty="0" smtClean="0">
                <a:solidFill>
                  <a:srgbClr val="FF0000"/>
                </a:solidFill>
              </a:rPr>
              <a:t> in </a:t>
            </a:r>
            <a:r>
              <a:rPr lang="nl-NL" sz="1800" b="1" i="1" dirty="0">
                <a:solidFill>
                  <a:srgbClr val="FF0000"/>
                </a:solidFill>
              </a:rPr>
              <a:t> </a:t>
            </a:r>
            <a:r>
              <a:rPr lang="nl-NL" sz="1800" b="1" i="1" dirty="0" smtClean="0">
                <a:solidFill>
                  <a:srgbClr val="FF0000"/>
                </a:solidFill>
              </a:rPr>
              <a:t>Europe in </a:t>
            </a:r>
            <a:r>
              <a:rPr lang="nl-NL" sz="1800" b="1" i="1" dirty="0" err="1" smtClean="0">
                <a:solidFill>
                  <a:srgbClr val="FF0000"/>
                </a:solidFill>
              </a:rPr>
              <a:t>cycling</a:t>
            </a:r>
            <a:r>
              <a:rPr lang="nl-NL" sz="1800" b="1" i="1" dirty="0" smtClean="0">
                <a:solidFill>
                  <a:srgbClr val="FF0000"/>
                </a:solidFill>
              </a:rPr>
              <a:t>!</a:t>
            </a:r>
          </a:p>
          <a:p>
            <a:pPr marL="0" indent="0" algn="ctr">
              <a:buNone/>
            </a:pPr>
            <a:r>
              <a:rPr lang="nl-NL" sz="1800" i="1" dirty="0" smtClean="0">
                <a:hlinkClick r:id="rId2" action="ppaction://hlinksldjump"/>
              </a:rPr>
              <a:t>Home</a:t>
            </a:r>
            <a:endParaRPr lang="nl-NL" sz="1800" i="1" dirty="0"/>
          </a:p>
          <a:p>
            <a:pPr marL="0" indent="0">
              <a:buNone/>
            </a:pPr>
            <a:endParaRPr lang="nl-NL"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175120"/>
            <a:ext cx="1877194" cy="128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289" y="3789040"/>
            <a:ext cx="1602879" cy="12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9879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Under the same sky</a:t>
            </a:r>
            <a:br>
              <a:rPr lang="en-US" dirty="0"/>
            </a:br>
            <a:r>
              <a:rPr lang="en-US" dirty="0"/>
              <a:t>Europe in numbers</a:t>
            </a:r>
            <a:endParaRPr lang="nl-NL" dirty="0"/>
          </a:p>
        </p:txBody>
      </p:sp>
      <p:sp>
        <p:nvSpPr>
          <p:cNvPr id="3" name="Tijdelijke aanduiding voor inhoud 2"/>
          <p:cNvSpPr>
            <a:spLocks noGrp="1"/>
          </p:cNvSpPr>
          <p:nvPr>
            <p:ph idx="1"/>
          </p:nvPr>
        </p:nvSpPr>
        <p:spPr/>
        <p:txBody>
          <a:bodyPr/>
          <a:lstStyle/>
          <a:p>
            <a:pPr marL="0" indent="0" algn="ctr">
              <a:buNone/>
            </a:pPr>
            <a:r>
              <a:rPr lang="nl-NL" dirty="0" err="1" smtClean="0"/>
              <a:t>Some</a:t>
            </a:r>
            <a:r>
              <a:rPr lang="nl-NL" dirty="0" smtClean="0"/>
              <a:t> </a:t>
            </a:r>
            <a:r>
              <a:rPr lang="nl-NL" dirty="0" err="1" smtClean="0"/>
              <a:t>interesting</a:t>
            </a:r>
            <a:r>
              <a:rPr lang="nl-NL" dirty="0" smtClean="0"/>
              <a:t> </a:t>
            </a:r>
            <a:r>
              <a:rPr lang="nl-NL" dirty="0" err="1" smtClean="0"/>
              <a:t>facts</a:t>
            </a:r>
            <a:r>
              <a:rPr lang="nl-NL" dirty="0" smtClean="0"/>
              <a:t> in the EU. </a:t>
            </a:r>
            <a:r>
              <a:rPr lang="nl-NL" dirty="0" err="1" smtClean="0"/>
              <a:t>Did</a:t>
            </a:r>
            <a:r>
              <a:rPr lang="nl-NL" dirty="0" smtClean="0"/>
              <a:t> </a:t>
            </a:r>
            <a:r>
              <a:rPr lang="nl-NL" dirty="0" err="1" smtClean="0"/>
              <a:t>you</a:t>
            </a:r>
            <a:r>
              <a:rPr lang="nl-NL" dirty="0" smtClean="0"/>
              <a:t> </a:t>
            </a:r>
            <a:r>
              <a:rPr lang="nl-NL" dirty="0" err="1" smtClean="0"/>
              <a:t>like</a:t>
            </a:r>
            <a:r>
              <a:rPr lang="nl-NL" dirty="0" smtClean="0"/>
              <a:t> </a:t>
            </a:r>
            <a:r>
              <a:rPr lang="nl-NL" dirty="0" err="1" smtClean="0"/>
              <a:t>it</a:t>
            </a:r>
            <a:r>
              <a:rPr lang="nl-NL" dirty="0" smtClean="0"/>
              <a:t>? Pupils of form 8 in </a:t>
            </a:r>
            <a:r>
              <a:rPr lang="nl-NL" dirty="0" err="1" smtClean="0"/>
              <a:t>Primary</a:t>
            </a:r>
            <a:r>
              <a:rPr lang="nl-NL" dirty="0" smtClean="0"/>
              <a:t> School </a:t>
            </a:r>
          </a:p>
          <a:p>
            <a:pPr marL="0" indent="0" algn="ctr">
              <a:buNone/>
            </a:pPr>
            <a:r>
              <a:rPr lang="nl-NL" dirty="0" smtClean="0"/>
              <a:t>“De </a:t>
            </a:r>
            <a:r>
              <a:rPr lang="nl-NL" dirty="0" err="1" smtClean="0"/>
              <a:t>Weijerhof</a:t>
            </a:r>
            <a:r>
              <a:rPr lang="nl-NL" dirty="0" smtClean="0"/>
              <a:t>” </a:t>
            </a:r>
          </a:p>
          <a:p>
            <a:pPr marL="0" indent="0" algn="ctr">
              <a:buNone/>
            </a:pPr>
            <a:r>
              <a:rPr lang="nl-NL" dirty="0" smtClean="0"/>
              <a:t>in Boxmeer </a:t>
            </a:r>
            <a:r>
              <a:rPr lang="nl-NL" dirty="0" err="1" smtClean="0"/>
              <a:t>examined</a:t>
            </a:r>
            <a:r>
              <a:rPr lang="nl-NL" dirty="0" smtClean="0"/>
              <a:t> the EU </a:t>
            </a:r>
            <a:r>
              <a:rPr lang="nl-NL" dirty="0" err="1" smtClean="0"/>
              <a:t>with</a:t>
            </a:r>
            <a:r>
              <a:rPr lang="nl-NL" dirty="0" smtClean="0"/>
              <a:t> </a:t>
            </a:r>
            <a:r>
              <a:rPr lang="nl-NL" dirty="0" err="1" smtClean="0"/>
              <a:t>great</a:t>
            </a:r>
            <a:r>
              <a:rPr lang="nl-NL" dirty="0" smtClean="0"/>
              <a:t> enthousiasme.</a:t>
            </a:r>
          </a:p>
          <a:p>
            <a:pPr marL="0" indent="0" algn="ctr">
              <a:buNone/>
            </a:pPr>
            <a:endParaRPr lang="nl-NL" dirty="0"/>
          </a:p>
          <a:p>
            <a:pPr marL="0" indent="0" algn="ctr">
              <a:buNone/>
            </a:pPr>
            <a:r>
              <a:rPr lang="nl-NL" sz="5400" i="1" dirty="0" smtClean="0">
                <a:hlinkClick r:id="rId2" action="ppaction://hlinksldjump"/>
              </a:rPr>
              <a:t>Home</a:t>
            </a:r>
            <a:endParaRPr lang="nl-NL" sz="5400" i="1" dirty="0"/>
          </a:p>
        </p:txBody>
      </p:sp>
    </p:spTree>
    <p:extLst>
      <p:ext uri="{BB962C8B-B14F-4D97-AF65-F5344CB8AC3E}">
        <p14:creationId xmlns:p14="http://schemas.microsoft.com/office/powerpoint/2010/main" val="3131979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 in </a:t>
            </a:r>
            <a:r>
              <a:rPr lang="nl-NL" dirty="0" err="1"/>
              <a:t>numbers</a:t>
            </a:r>
            <a:endParaRPr lang="nl-NL" dirty="0"/>
          </a:p>
        </p:txBody>
      </p:sp>
      <p:sp>
        <p:nvSpPr>
          <p:cNvPr id="3" name="Tijdelijke aanduiding voor inhoud 2"/>
          <p:cNvSpPr>
            <a:spLocks noGrp="1"/>
          </p:cNvSpPr>
          <p:nvPr>
            <p:ph idx="1"/>
          </p:nvPr>
        </p:nvSpPr>
        <p:spPr/>
        <p:txBody>
          <a:bodyPr/>
          <a:lstStyle/>
          <a:p>
            <a:pPr marL="0" indent="0">
              <a:buNone/>
            </a:pPr>
            <a:r>
              <a:rPr lang="nl-NL" dirty="0" smtClean="0"/>
              <a:t>The </a:t>
            </a:r>
            <a:r>
              <a:rPr lang="nl-NL" dirty="0" err="1" smtClean="0"/>
              <a:t>smallest</a:t>
            </a:r>
            <a:r>
              <a:rPr lang="nl-NL" dirty="0" smtClean="0"/>
              <a:t> country in the EU is…</a:t>
            </a:r>
          </a:p>
          <a:p>
            <a:pPr marL="0" indent="0">
              <a:buNone/>
            </a:pPr>
            <a:endParaRPr lang="nl-NL" dirty="0"/>
          </a:p>
          <a:p>
            <a:pPr marL="0" indent="0">
              <a:buNone/>
            </a:pPr>
            <a:r>
              <a:rPr lang="nl-NL" dirty="0" smtClean="0"/>
              <a:t>A: </a:t>
            </a:r>
            <a:r>
              <a:rPr lang="nl-NL" dirty="0" smtClean="0">
                <a:hlinkClick r:id="rId2" action="ppaction://hlinksldjump"/>
              </a:rPr>
              <a:t>Luxemburg</a:t>
            </a:r>
            <a:endParaRPr lang="nl-NL" dirty="0" smtClean="0"/>
          </a:p>
          <a:p>
            <a:pPr marL="0" indent="0">
              <a:buNone/>
            </a:pPr>
            <a:r>
              <a:rPr lang="nl-NL" dirty="0" smtClean="0"/>
              <a:t>B: </a:t>
            </a:r>
            <a:r>
              <a:rPr lang="nl-NL" dirty="0" smtClean="0">
                <a:hlinkClick r:id="rId3" action="ppaction://hlinksldjump"/>
              </a:rPr>
              <a:t>Malta</a:t>
            </a:r>
            <a:endParaRPr lang="nl-NL" dirty="0" smtClean="0"/>
          </a:p>
          <a:p>
            <a:pPr marL="0" indent="0">
              <a:buNone/>
            </a:pPr>
            <a:r>
              <a:rPr lang="nl-NL" dirty="0" smtClean="0"/>
              <a:t>C: </a:t>
            </a:r>
            <a:r>
              <a:rPr lang="nl-NL" dirty="0" smtClean="0">
                <a:hlinkClick r:id="rId4" action="ppaction://hlinksldjump"/>
              </a:rPr>
              <a:t>Belgium</a:t>
            </a:r>
            <a:endParaRPr lang="nl-NL" dirty="0"/>
          </a:p>
        </p:txBody>
      </p:sp>
    </p:spTree>
    <p:extLst>
      <p:ext uri="{BB962C8B-B14F-4D97-AF65-F5344CB8AC3E}">
        <p14:creationId xmlns:p14="http://schemas.microsoft.com/office/powerpoint/2010/main" val="143566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Under the same sky</a:t>
            </a:r>
            <a:br>
              <a:rPr lang="en-US" dirty="0" smtClean="0"/>
            </a:br>
            <a:r>
              <a:rPr lang="en-US" dirty="0" smtClean="0"/>
              <a:t>Europe in numbers</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Malta 315 km². Correct! Click “Home” </a:t>
            </a:r>
            <a:r>
              <a:rPr lang="nl-NL" dirty="0" err="1" smtClean="0"/>
              <a:t>for</a:t>
            </a:r>
            <a:r>
              <a:rPr lang="nl-NL" dirty="0" smtClean="0"/>
              <a:t> the next question.</a:t>
            </a:r>
          </a:p>
          <a:p>
            <a:endParaRPr lang="nl-NL" dirty="0"/>
          </a:p>
          <a:p>
            <a:endParaRPr lang="nl-NL" dirty="0" smtClean="0"/>
          </a:p>
          <a:p>
            <a:endParaRPr lang="nl-NL" dirty="0"/>
          </a:p>
          <a:p>
            <a:endParaRPr lang="nl-NL" dirty="0" smtClean="0"/>
          </a:p>
          <a:p>
            <a:endParaRPr lang="nl-NL" dirty="0"/>
          </a:p>
          <a:p>
            <a:pPr marL="0" indent="0">
              <a:buNone/>
            </a:pPr>
            <a:r>
              <a:rPr lang="nl-NL" dirty="0" err="1" smtClean="0"/>
              <a:t>Capital</a:t>
            </a:r>
            <a:r>
              <a:rPr lang="nl-NL" dirty="0" smtClean="0"/>
              <a:t>: La </a:t>
            </a:r>
            <a:r>
              <a:rPr lang="nl-NL" dirty="0" err="1" smtClean="0"/>
              <a:t>Valetta</a:t>
            </a:r>
            <a:endParaRPr lang="nl-NL" dirty="0" smtClean="0"/>
          </a:p>
          <a:p>
            <a:pPr marL="0" indent="0" algn="ctr">
              <a:buNone/>
            </a:pPr>
            <a:r>
              <a:rPr lang="nl-NL" i="1" dirty="0" smtClean="0">
                <a:hlinkClick r:id="rId2" action="ppaction://hlinksldjump"/>
              </a:rPr>
              <a:t>Home</a:t>
            </a:r>
            <a:endParaRPr lang="nl-NL"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552020"/>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548073"/>
            <a:ext cx="2600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9811" y="260024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574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3341</Words>
  <Application>Microsoft Office PowerPoint</Application>
  <PresentationFormat>Diavoorstelling (4:3)</PresentationFormat>
  <Paragraphs>630</Paragraphs>
  <Slides>77</Slides>
  <Notes>1</Notes>
  <HiddenSlides>0</HiddenSlides>
  <MMClips>0</MMClips>
  <ScaleCrop>false</ScaleCrop>
  <HeadingPairs>
    <vt:vector size="4" baseType="variant">
      <vt:variant>
        <vt:lpstr>Thema</vt:lpstr>
      </vt:variant>
      <vt:variant>
        <vt:i4>1</vt:i4>
      </vt:variant>
      <vt:variant>
        <vt:lpstr>Diatitels</vt:lpstr>
      </vt:variant>
      <vt:variant>
        <vt:i4>77</vt:i4>
      </vt:variant>
    </vt:vector>
  </HeadingPairs>
  <TitlesOfParts>
    <vt:vector size="78" baseType="lpstr">
      <vt:lpstr>Kantoorthema</vt:lpstr>
      <vt:lpstr>Under the same sky</vt:lpstr>
      <vt:lpstr>Europe in numbers</vt:lpstr>
      <vt:lpstr>Europe in numbers</vt:lpstr>
      <vt:lpstr>Europe in numbers</vt:lpstr>
      <vt:lpstr>Under the same sky Europe in numbers</vt:lpstr>
      <vt:lpstr>Europe in numbers</vt:lpstr>
      <vt:lpstr>Europe in numbers</vt:lpstr>
      <vt:lpstr>Europe in numbers</vt:lpstr>
      <vt:lpstr>Under the same sky Europe in numbers</vt:lpstr>
      <vt:lpstr>Europe in numbers</vt:lpstr>
      <vt:lpstr>Europe in numbers</vt:lpstr>
      <vt:lpstr>Europe in numbers</vt:lpstr>
      <vt:lpstr>Europe in numbers</vt:lpstr>
      <vt:lpstr>Europe in numbers</vt:lpstr>
      <vt:lpstr>Under the same sky Europe in numbers</vt:lpstr>
      <vt:lpstr>Europe in numbers</vt:lpstr>
      <vt:lpstr>Europe in numbers</vt:lpstr>
      <vt:lpstr>Europe in numbers</vt:lpstr>
      <vt:lpstr>Under the same sky Europe in numbers</vt:lpstr>
      <vt:lpstr>Europe in numbers</vt:lpstr>
      <vt:lpstr>Europe in numbers</vt:lpstr>
      <vt:lpstr>Europe in numbers</vt:lpstr>
      <vt:lpstr>Under the same sky Europe in numbers</vt:lpstr>
      <vt:lpstr>Europe in numbers</vt:lpstr>
      <vt:lpstr>Europe in numbers</vt:lpstr>
      <vt:lpstr>Under the same sky Europe in numbers</vt:lpstr>
      <vt:lpstr>Europe in numbers</vt:lpstr>
      <vt:lpstr>Under the same sky Europe in numbers</vt:lpstr>
      <vt:lpstr>Under the same sky Europe in numbers</vt:lpstr>
      <vt:lpstr>Europe in numbers</vt:lpstr>
      <vt:lpstr>Europe in numbers</vt:lpstr>
      <vt:lpstr>Europe in numbers</vt:lpstr>
      <vt:lpstr>Europe in numbers</vt:lpstr>
      <vt:lpstr>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Under the same sky Europe in numbers</vt:lpstr>
      <vt:lpstr>Europe in numbers</vt:lpstr>
      <vt:lpstr>Under the same sky Europe in numbers</vt:lpstr>
      <vt:lpstr>Europe in numbers</vt:lpstr>
      <vt:lpstr>Europe in numbers</vt:lpstr>
      <vt:lpstr>Under the same sky Europe in numbers</vt:lpstr>
      <vt:lpstr>Under the same sky Europe in numbers</vt:lpstr>
      <vt:lpstr>Under the same sky Europe in numbers</vt:lpstr>
      <vt:lpstr>Under the same sky Europe in numbers</vt:lpstr>
      <vt:lpstr>Europe in numbers</vt:lpstr>
      <vt:lpstr>Under the same sky Europe in numbers</vt:lpstr>
      <vt:lpstr>Europe in numbers</vt:lpstr>
      <vt:lpstr>Europe in numbers</vt:lpstr>
      <vt:lpstr>Under the same sky Europe in numbers</vt:lpstr>
      <vt:lpstr>Europe in numbers</vt:lpstr>
      <vt:lpstr>Europe in numbers</vt:lpstr>
      <vt:lpstr>Under the same sky Europe in numbers</vt:lpstr>
      <vt:lpstr>Europe in numbers</vt:lpstr>
      <vt:lpstr>Europe in numbers  </vt:lpstr>
      <vt:lpstr>Europe in numbers  </vt:lpstr>
      <vt:lpstr>Europe in numbers</vt:lpstr>
      <vt:lpstr>Europe in numbers</vt:lpstr>
      <vt:lpstr>Europe in numbers</vt:lpstr>
      <vt:lpstr>Europe in numbers</vt:lpstr>
      <vt:lpstr>Europe in numbers</vt:lpstr>
      <vt:lpstr>Under the same sky Europe in numbers</vt:lpstr>
      <vt:lpstr>Under the same sky Europe in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 the same sky</dc:title>
  <dc:creator>Huub</dc:creator>
  <cp:lastModifiedBy>Huub</cp:lastModifiedBy>
  <cp:revision>115</cp:revision>
  <dcterms:created xsi:type="dcterms:W3CDTF">2011-09-12T07:05:44Z</dcterms:created>
  <dcterms:modified xsi:type="dcterms:W3CDTF">2011-11-24T18:36:28Z</dcterms:modified>
</cp:coreProperties>
</file>