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1" r:id="rId5"/>
    <p:sldId id="259" r:id="rId6"/>
    <p:sldId id="260" r:id="rId7"/>
    <p:sldId id="264" r:id="rId8"/>
    <p:sldId id="271" r:id="rId9"/>
    <p:sldId id="265" r:id="rId10"/>
    <p:sldId id="266" r:id="rId11"/>
    <p:sldId id="267" r:id="rId12"/>
    <p:sldId id="268" r:id="rId13"/>
    <p:sldId id="269" r:id="rId14"/>
    <p:sldId id="270" r:id="rId15"/>
    <p:sldId id="263" r:id="rId16"/>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29" autoAdjust="0"/>
    <p:restoredTop sz="94660"/>
  </p:normalViewPr>
  <p:slideViewPr>
    <p:cSldViewPr snapToGrid="0">
      <p:cViewPr varScale="1">
        <p:scale>
          <a:sx n="70" d="100"/>
          <a:sy n="70" d="100"/>
        </p:scale>
        <p:origin x="-102" y="-552"/>
      </p:cViewPr>
      <p:guideLst>
        <p:guide orient="horz" pos="2160"/>
        <p:guide pos="3840"/>
      </p:guideLst>
    </p:cSldViewPr>
  </p:slideViewPr>
  <p:notesTextViewPr>
    <p:cViewPr>
      <p:scale>
        <a:sx n="1" d="1"/>
        <a:sy n="1" d="1"/>
      </p:scale>
      <p:origin x="0" y="0"/>
    </p:cViewPr>
  </p:notesTextViewPr>
  <p:sorterViewPr>
    <p:cViewPr>
      <p:scale>
        <a:sx n="100" d="100"/>
        <a:sy n="100" d="100"/>
      </p:scale>
      <p:origin x="0" y="-699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ink/ink1.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7-10-02T10:51:43.482"/>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DA548374-BFB8-4CE4-88B6-B843E3A5FEA6}" emma:medium="tactile" emma:mode="ink">
          <msink:context xmlns:msink="http://schemas.microsoft.com/ink/2010/main" type="writingRegion" rotatedBoundingBox="17005,2712 17048,2712 17048,2970 17005,2970"/>
        </emma:interpretation>
      </emma:emma>
    </inkml:annotationXML>
    <inkml:traceGroup>
      <inkml:annotationXML>
        <emma:emma xmlns:emma="http://www.w3.org/2003/04/emma" version="1.0">
          <emma:interpretation id="{B3EC9F12-250A-4B57-B768-307C7F33F31A}" emma:medium="tactile" emma:mode="ink">
            <msink:context xmlns:msink="http://schemas.microsoft.com/ink/2010/main" type="paragraph" rotatedBoundingBox="17005,2712 17048,2712 17048,2970 17005,2970" alignmentLevel="1"/>
          </emma:interpretation>
        </emma:emma>
      </inkml:annotationXML>
      <inkml:traceGroup>
        <inkml:annotationXML>
          <emma:emma xmlns:emma="http://www.w3.org/2003/04/emma" version="1.0">
            <emma:interpretation id="{0A06880B-8542-4C5C-8EAE-4F9D8C9A3F5C}" emma:medium="tactile" emma:mode="ink">
              <msink:context xmlns:msink="http://schemas.microsoft.com/ink/2010/main" type="line" rotatedBoundingBox="17005,2712 17048,2712 17048,2970 17005,2970"/>
            </emma:interpretation>
          </emma:emma>
        </inkml:annotationXML>
        <inkml:traceGroup>
          <inkml:annotationXML>
            <emma:emma xmlns:emma="http://www.w3.org/2003/04/emma" version="1.0">
              <emma:interpretation id="{4C9359FE-6AD1-491D-8A53-CBFC0A6A0F2D}" emma:medium="tactile" emma:mode="ink">
                <msink:context xmlns:msink="http://schemas.microsoft.com/ink/2010/main" type="inkWord" rotatedBoundingBox="17005,2712 17048,2712 17048,2970 17005,2970"/>
              </emma:interpretation>
              <emma:one-of disjunction-type="recognition" id="oneOf0">
                <emma:interpretation id="interp0" emma:lang="" emma:confidence="0">
                  <emma:literal>1</emma:literal>
                </emma:interpretation>
                <emma:interpretation id="interp1" emma:lang="" emma:confidence="0">
                  <emma:literal>l</emma:literal>
                </emma:interpretation>
                <emma:interpretation id="interp2" emma:lang="" emma:confidence="0">
                  <emma:literal>I</emma:literal>
                </emma:interpretation>
                <emma:interpretation id="interp3" emma:lang="" emma:confidence="0">
                  <emma:literal>'</emma:literal>
                </emma:interpretation>
                <emma:interpretation id="interp4" emma:lang="" emma:confidence="0">
                  <emma:literal>.</emma:literal>
                </emma:interpretation>
              </emma:one-of>
            </emma:emma>
          </inkml:annotationXML>
          <inkml:trace contextRef="#ctx0" brushRef="#br0">8 0 0,'0'0'78,"0"43"-62,0 0-16,0 0 16,0-43-16,0 86 15,0-86 1,0 43-1,0-43-15,43 0 16</inkml:trace>
        </inkml:traceGroup>
      </inkml:traceGroup>
    </inkml:traceGroup>
  </inkml:traceGroup>
</inkml:ink>
</file>

<file path=ppt/ink/ink2.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7-10-02T10:51:45.838"/>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761806FE-89F3-4A74-9B35-A3EAE58406D0}" emma:medium="tactile" emma:mode="ink">
          <msink:context xmlns:msink="http://schemas.microsoft.com/ink/2010/main" type="writingRegion" rotatedBoundingBox="26088,-3400 26103,-3400 26103,-3385 26088,-3385"/>
        </emma:interpretation>
      </emma:emma>
    </inkml:annotationXML>
    <inkml:traceGroup>
      <inkml:annotationXML>
        <emma:emma xmlns:emma="http://www.w3.org/2003/04/emma" version="1.0">
          <emma:interpretation id="{AF6CDDDA-7411-403A-8302-001CE2561C32}" emma:medium="tactile" emma:mode="ink">
            <msink:context xmlns:msink="http://schemas.microsoft.com/ink/2010/main" type="paragraph" rotatedBoundingBox="26088,-3400 26103,-3400 26103,-3385 26088,-3385" alignmentLevel="1"/>
          </emma:interpretation>
        </emma:emma>
      </inkml:annotationXML>
      <inkml:traceGroup>
        <inkml:annotationXML>
          <emma:emma xmlns:emma="http://www.w3.org/2003/04/emma" version="1.0">
            <emma:interpretation id="{7F4140B4-CFA1-4BA3-9530-71F39F53C683}" emma:medium="tactile" emma:mode="ink">
              <msink:context xmlns:msink="http://schemas.microsoft.com/ink/2010/main" type="line" rotatedBoundingBox="26088,-3400 26103,-3400 26103,-3385 26088,-3385"/>
            </emma:interpretation>
          </emma:emma>
        </inkml:annotationXML>
        <inkml:traceGroup>
          <inkml:annotationXML>
            <emma:emma xmlns:emma="http://www.w3.org/2003/04/emma" version="1.0">
              <emma:interpretation id="{DD73386C-4B54-4AA4-8C9E-CC5F455EB62B}" emma:medium="tactile" emma:mode="ink">
                <msink:context xmlns:msink="http://schemas.microsoft.com/ink/2010/main" type="inkWord" rotatedBoundingBox="26088,-3400 26103,-3400 26103,-3385 26088,-3385"/>
              </emma:interpretation>
              <emma:one-of disjunction-type="recognition" id="oneOf0">
                <emma:interpretation id="interp0" emma:lang="" emma:confidence="0">
                  <emma:literal>.</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ó</emma:literal>
                </emma:interpretation>
              </emma:one-of>
            </emma:emma>
          </inkml:annotationXML>
          <inkml:trace contextRef="#ctx0" brushRef="#br0">0 0 0</inkml:trace>
        </inkml:traceGroup>
      </inkml:traceGroup>
    </inkml:traceGroup>
  </inkml:traceGroup>
</inkml:ink>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nl-NL"/>
              <a:t>Klik om de stijl te bewerken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nl-NL"/>
              <a:t>Klik om de stijl te bewerken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10/31/2017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nl-NL"/>
              <a:t>Klik om de stijl te bewerken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10/31/2017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nl-NL"/>
              <a:t>Klik om de stijl te bewerken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10/31/2017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nl-NL"/>
              <a:t>Klik om de stijl te bewerken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10/31/2017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nl-NL"/>
              <a:t>Klik om de stijl te bewerken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3" name="Date Placeholder 2"/>
          <p:cNvSpPr>
            <a:spLocks noGrp="1"/>
          </p:cNvSpPr>
          <p:nvPr>
            <p:ph type="dt" sz="half" idx="10"/>
          </p:nvPr>
        </p:nvSpPr>
        <p:spPr/>
        <p:txBody>
          <a:bodyPr/>
          <a:lstStyle/>
          <a:p>
            <a:fld id="{48A87A34-81AB-432B-8DAE-1953F412C126}" type="datetimeFigureOut">
              <a:rPr lang="en-US" dirty="0"/>
              <a:t>10/31/2017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nl-NL"/>
              <a:t>Klik om de stijl te bewerken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3" name="Date Placeholder 2"/>
          <p:cNvSpPr>
            <a:spLocks noGrp="1"/>
          </p:cNvSpPr>
          <p:nvPr>
            <p:ph type="dt" sz="half" idx="10"/>
          </p:nvPr>
        </p:nvSpPr>
        <p:spPr/>
        <p:txBody>
          <a:bodyPr/>
          <a:lstStyle/>
          <a:p>
            <a:fld id="{48A87A34-81AB-432B-8DAE-1953F412C126}" type="datetimeFigureOut">
              <a:rPr lang="en-US" dirty="0"/>
              <a:t>10/31/2017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nl-NL"/>
              <a:t>Klik om de stijl te bewerken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nl-NL"/>
              <a:t>Klik om de stijl te bewerken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nl-NL"/>
              <a:t>Klik om de stijl te bewerken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nl-NL"/>
              <a:t>Klik om de stijl te bewerken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48A87A34-81AB-432B-8DAE-1953F412C126}" type="datetimeFigureOut">
              <a:rPr lang="en-US" dirty="0"/>
              <a:t>10/31/2017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nl-NL"/>
              <a:t>Klik om de stijl te bewerken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nl-NL"/>
              <a:t>Klik om de stijl te bewerken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2" name="Content Placeholder 3"/>
          <p:cNvSpPr>
            <a:spLocks noGrp="1"/>
          </p:cNvSpPr>
          <p:nvPr>
            <p:ph sz="quarter" idx="13"/>
          </p:nvPr>
        </p:nvSpPr>
        <p:spPr>
          <a:xfrm>
            <a:off x="913774" y="3051012"/>
            <a:ext cx="5106027" cy="274018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3" name="Content Placeholder 5"/>
          <p:cNvSpPr>
            <a:spLocks noGrp="1"/>
          </p:cNvSpPr>
          <p:nvPr>
            <p:ph sz="quarter" idx="14"/>
          </p:nvPr>
        </p:nvSpPr>
        <p:spPr>
          <a:xfrm>
            <a:off x="6172200" y="3051012"/>
            <a:ext cx="5105401" cy="274018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10/31/2017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10/31/2017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10/31/2017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nl-NL"/>
              <a:t>Klik om de stijl te bewerken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10/31/2017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nl-NL"/>
              <a:t>Klik om de stijl te bewerken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10/31/2017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10/31/2017</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customXml" Target="../ink/ink1.xml"/><Relationship Id="rId7"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13.emf"/><Relationship Id="rId11" Type="http://schemas.openxmlformats.org/officeDocument/2006/relationships/image" Target="../media/image18.png"/><Relationship Id="rId5" Type="http://schemas.openxmlformats.org/officeDocument/2006/relationships/customXml" Target="../ink/ink2.xml"/><Relationship Id="rId10" Type="http://schemas.openxmlformats.org/officeDocument/2006/relationships/image" Target="../media/image17.png"/><Relationship Id="rId4" Type="http://schemas.openxmlformats.org/officeDocument/2006/relationships/image" Target="../media/image12.emf"/><Relationship Id="rId9"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Water </a:t>
            </a:r>
            <a:r>
              <a:rPr lang="nl-NL" dirty="0" err="1"/>
              <a:t>presentation</a:t>
            </a:r>
            <a:r>
              <a:rPr lang="nl-NL" dirty="0"/>
              <a:t/>
            </a:r>
            <a:br>
              <a:rPr lang="nl-NL" dirty="0"/>
            </a:br>
            <a:r>
              <a:rPr lang="nl-NL" dirty="0"/>
              <a:t>the </a:t>
            </a:r>
            <a:r>
              <a:rPr lang="nl-NL" dirty="0" err="1"/>
              <a:t>netherlands</a:t>
            </a:r>
            <a:endParaRPr lang="nl-NL" dirty="0"/>
          </a:p>
        </p:txBody>
      </p:sp>
      <p:sp>
        <p:nvSpPr>
          <p:cNvPr id="3" name="Ondertitel 2"/>
          <p:cNvSpPr>
            <a:spLocks noGrp="1"/>
          </p:cNvSpPr>
          <p:nvPr>
            <p:ph type="subTitle" idx="1"/>
          </p:nvPr>
        </p:nvSpPr>
        <p:spPr/>
        <p:txBody>
          <a:bodyPr/>
          <a:lstStyle/>
          <a:p>
            <a:r>
              <a:rPr lang="nl-NL" dirty="0" err="1"/>
              <a:t>Sluice</a:t>
            </a:r>
            <a:r>
              <a:rPr lang="nl-NL" dirty="0"/>
              <a:t>, </a:t>
            </a:r>
            <a:r>
              <a:rPr lang="nl-NL" dirty="0" err="1"/>
              <a:t>deltaworks</a:t>
            </a:r>
            <a:r>
              <a:rPr lang="nl-NL" dirty="0"/>
              <a:t> </a:t>
            </a:r>
            <a:r>
              <a:rPr lang="nl-NL" dirty="0" err="1"/>
              <a:t>and</a:t>
            </a:r>
            <a:r>
              <a:rPr lang="nl-NL" dirty="0"/>
              <a:t> </a:t>
            </a:r>
            <a:r>
              <a:rPr lang="nl-NL" dirty="0" err="1"/>
              <a:t>dikes</a:t>
            </a:r>
            <a:endParaRPr lang="nl-NL" dirty="0"/>
          </a:p>
          <a:p>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9560" y="0"/>
            <a:ext cx="3440624" cy="1911457"/>
          </a:xfrm>
          <a:prstGeom prst="rect">
            <a:avLst/>
          </a:prstGeom>
        </p:spPr>
      </p:pic>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7250" y="4591050"/>
            <a:ext cx="2857500" cy="2266950"/>
          </a:xfrm>
          <a:prstGeom prst="rect">
            <a:avLst/>
          </a:prstGeom>
        </p:spPr>
      </p:pic>
    </p:spTree>
    <p:extLst>
      <p:ext uri="{BB962C8B-B14F-4D97-AF65-F5344CB8AC3E}">
        <p14:creationId xmlns:p14="http://schemas.microsoft.com/office/powerpoint/2010/main" val="41701369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Water </a:t>
            </a:r>
            <a:r>
              <a:rPr lang="nl-NL" dirty="0" err="1"/>
              <a:t>safety</a:t>
            </a:r>
            <a:endParaRPr lang="nl-NL" dirty="0"/>
          </a:p>
        </p:txBody>
      </p:sp>
      <p:sp>
        <p:nvSpPr>
          <p:cNvPr id="3" name="Tijdelijke aanduiding voor inhoud 2"/>
          <p:cNvSpPr>
            <a:spLocks noGrp="1"/>
          </p:cNvSpPr>
          <p:nvPr>
            <p:ph sz="quarter" idx="13"/>
          </p:nvPr>
        </p:nvSpPr>
        <p:spPr/>
        <p:txBody>
          <a:bodyPr/>
          <a:lstStyle/>
          <a:p>
            <a:pPr lvl="0"/>
            <a:r>
              <a:rPr lang="nl-NL" dirty="0" err="1">
                <a:solidFill>
                  <a:prstClr val="black"/>
                </a:solidFill>
              </a:rPr>
              <a:t>About</a:t>
            </a:r>
            <a:r>
              <a:rPr lang="nl-NL" dirty="0">
                <a:solidFill>
                  <a:prstClr val="black"/>
                </a:solidFill>
              </a:rPr>
              <a:t> 60% of the </a:t>
            </a:r>
            <a:r>
              <a:rPr lang="nl-NL" dirty="0" err="1">
                <a:solidFill>
                  <a:prstClr val="black"/>
                </a:solidFill>
              </a:rPr>
              <a:t>netherlands</a:t>
            </a:r>
            <a:r>
              <a:rPr lang="nl-NL" dirty="0">
                <a:solidFill>
                  <a:prstClr val="black"/>
                </a:solidFill>
              </a:rPr>
              <a:t> is </a:t>
            </a:r>
            <a:r>
              <a:rPr lang="nl-NL" dirty="0" err="1">
                <a:solidFill>
                  <a:prstClr val="black"/>
                </a:solidFill>
              </a:rPr>
              <a:t>so</a:t>
            </a:r>
            <a:r>
              <a:rPr lang="nl-NL" dirty="0">
                <a:solidFill>
                  <a:prstClr val="black"/>
                </a:solidFill>
              </a:rPr>
              <a:t> </a:t>
            </a:r>
            <a:r>
              <a:rPr lang="nl-NL" dirty="0" smtClean="0">
                <a:solidFill>
                  <a:prstClr val="black"/>
                </a:solidFill>
              </a:rPr>
              <a:t>low, below </a:t>
            </a:r>
            <a:r>
              <a:rPr lang="nl-NL" dirty="0" err="1" smtClean="0">
                <a:solidFill>
                  <a:prstClr val="black"/>
                </a:solidFill>
              </a:rPr>
              <a:t>sea</a:t>
            </a:r>
            <a:r>
              <a:rPr lang="nl-NL" dirty="0" smtClean="0">
                <a:solidFill>
                  <a:prstClr val="black"/>
                </a:solidFill>
              </a:rPr>
              <a:t> level,  </a:t>
            </a:r>
            <a:r>
              <a:rPr lang="nl-NL" dirty="0" err="1">
                <a:solidFill>
                  <a:prstClr val="black"/>
                </a:solidFill>
              </a:rPr>
              <a:t>that</a:t>
            </a:r>
            <a:r>
              <a:rPr lang="nl-NL" dirty="0">
                <a:solidFill>
                  <a:prstClr val="black"/>
                </a:solidFill>
              </a:rPr>
              <a:t> </a:t>
            </a:r>
            <a:r>
              <a:rPr lang="nl-NL" dirty="0" err="1">
                <a:solidFill>
                  <a:prstClr val="black"/>
                </a:solidFill>
              </a:rPr>
              <a:t>it</a:t>
            </a:r>
            <a:r>
              <a:rPr lang="nl-NL" dirty="0">
                <a:solidFill>
                  <a:prstClr val="black"/>
                </a:solidFill>
              </a:rPr>
              <a:t> is </a:t>
            </a:r>
            <a:r>
              <a:rPr lang="nl-NL" dirty="0" err="1">
                <a:solidFill>
                  <a:prstClr val="black"/>
                </a:solidFill>
              </a:rPr>
              <a:t>vulnerable</a:t>
            </a:r>
            <a:r>
              <a:rPr lang="nl-NL" dirty="0">
                <a:solidFill>
                  <a:prstClr val="black"/>
                </a:solidFill>
              </a:rPr>
              <a:t> </a:t>
            </a:r>
            <a:r>
              <a:rPr lang="nl-NL" dirty="0" err="1">
                <a:solidFill>
                  <a:prstClr val="black"/>
                </a:solidFill>
              </a:rPr>
              <a:t>to</a:t>
            </a:r>
            <a:r>
              <a:rPr lang="nl-NL" dirty="0">
                <a:solidFill>
                  <a:prstClr val="black"/>
                </a:solidFill>
              </a:rPr>
              <a:t> </a:t>
            </a:r>
            <a:r>
              <a:rPr lang="nl-NL" dirty="0" err="1">
                <a:solidFill>
                  <a:prstClr val="black"/>
                </a:solidFill>
              </a:rPr>
              <a:t>floods</a:t>
            </a:r>
            <a:r>
              <a:rPr lang="nl-NL" dirty="0">
                <a:solidFill>
                  <a:prstClr val="black"/>
                </a:solidFill>
              </a:rPr>
              <a:t> </a:t>
            </a:r>
            <a:endParaRPr lang="nl-NL" dirty="0" smtClean="0">
              <a:solidFill>
                <a:prstClr val="black"/>
              </a:solidFill>
            </a:endParaRPr>
          </a:p>
          <a:p>
            <a:pPr lvl="0"/>
            <a:r>
              <a:rPr lang="nl-NL" dirty="0" err="1" smtClean="0">
                <a:solidFill>
                  <a:prstClr val="black"/>
                </a:solidFill>
              </a:rPr>
              <a:t>nine</a:t>
            </a:r>
            <a:r>
              <a:rPr lang="nl-NL" dirty="0" smtClean="0">
                <a:solidFill>
                  <a:prstClr val="black"/>
                </a:solidFill>
              </a:rPr>
              <a:t> </a:t>
            </a:r>
            <a:r>
              <a:rPr lang="nl-NL" dirty="0" err="1">
                <a:solidFill>
                  <a:prstClr val="black"/>
                </a:solidFill>
              </a:rPr>
              <a:t>milion</a:t>
            </a:r>
            <a:r>
              <a:rPr lang="nl-NL" dirty="0">
                <a:solidFill>
                  <a:prstClr val="black"/>
                </a:solidFill>
              </a:rPr>
              <a:t> </a:t>
            </a:r>
            <a:r>
              <a:rPr lang="nl-NL" dirty="0" err="1">
                <a:solidFill>
                  <a:prstClr val="black"/>
                </a:solidFill>
              </a:rPr>
              <a:t>people</a:t>
            </a:r>
            <a:r>
              <a:rPr lang="nl-NL" dirty="0">
                <a:solidFill>
                  <a:prstClr val="black"/>
                </a:solidFill>
              </a:rPr>
              <a:t> live in </a:t>
            </a:r>
            <a:r>
              <a:rPr lang="nl-NL" dirty="0" err="1">
                <a:solidFill>
                  <a:prstClr val="black"/>
                </a:solidFill>
              </a:rPr>
              <a:t>areas</a:t>
            </a:r>
            <a:r>
              <a:rPr lang="nl-NL" dirty="0">
                <a:solidFill>
                  <a:prstClr val="black"/>
                </a:solidFill>
              </a:rPr>
              <a:t> </a:t>
            </a:r>
            <a:r>
              <a:rPr lang="nl-NL" dirty="0" err="1">
                <a:solidFill>
                  <a:prstClr val="black"/>
                </a:solidFill>
              </a:rPr>
              <a:t>that</a:t>
            </a:r>
            <a:r>
              <a:rPr lang="nl-NL" dirty="0">
                <a:solidFill>
                  <a:prstClr val="black"/>
                </a:solidFill>
              </a:rPr>
              <a:t> </a:t>
            </a:r>
            <a:r>
              <a:rPr lang="nl-NL" dirty="0" err="1">
                <a:solidFill>
                  <a:prstClr val="black"/>
                </a:solidFill>
              </a:rPr>
              <a:t>can</a:t>
            </a:r>
            <a:r>
              <a:rPr lang="nl-NL" dirty="0">
                <a:solidFill>
                  <a:prstClr val="black"/>
                </a:solidFill>
              </a:rPr>
              <a:t> </a:t>
            </a:r>
            <a:r>
              <a:rPr lang="nl-NL" dirty="0" err="1" smtClean="0">
                <a:solidFill>
                  <a:prstClr val="black"/>
                </a:solidFill>
              </a:rPr>
              <a:t>be</a:t>
            </a:r>
            <a:r>
              <a:rPr lang="nl-NL" dirty="0" smtClean="0">
                <a:solidFill>
                  <a:prstClr val="black"/>
                </a:solidFill>
              </a:rPr>
              <a:t> </a:t>
            </a:r>
            <a:r>
              <a:rPr lang="nl-NL" dirty="0" err="1" smtClean="0">
                <a:solidFill>
                  <a:prstClr val="black"/>
                </a:solidFill>
              </a:rPr>
              <a:t>flood</a:t>
            </a:r>
            <a:r>
              <a:rPr lang="nl-NL" dirty="0" smtClean="0">
                <a:solidFill>
                  <a:prstClr val="black"/>
                </a:solidFill>
              </a:rPr>
              <a:t> </a:t>
            </a:r>
            <a:r>
              <a:rPr lang="nl-NL" dirty="0" err="1" smtClean="0">
                <a:solidFill>
                  <a:prstClr val="black"/>
                </a:solidFill>
              </a:rPr>
              <a:t>by</a:t>
            </a:r>
            <a:r>
              <a:rPr lang="nl-NL" dirty="0" smtClean="0">
                <a:solidFill>
                  <a:prstClr val="black"/>
                </a:solidFill>
              </a:rPr>
              <a:t> </a:t>
            </a:r>
            <a:r>
              <a:rPr lang="nl-NL" dirty="0" err="1" smtClean="0">
                <a:solidFill>
                  <a:prstClr val="black"/>
                </a:solidFill>
              </a:rPr>
              <a:t>the</a:t>
            </a:r>
            <a:r>
              <a:rPr lang="nl-NL" dirty="0" smtClean="0">
                <a:solidFill>
                  <a:prstClr val="black"/>
                </a:solidFill>
              </a:rPr>
              <a:t> </a:t>
            </a:r>
            <a:r>
              <a:rPr lang="nl-NL" dirty="0" err="1">
                <a:solidFill>
                  <a:prstClr val="black"/>
                </a:solidFill>
              </a:rPr>
              <a:t>great</a:t>
            </a:r>
            <a:r>
              <a:rPr lang="nl-NL" dirty="0">
                <a:solidFill>
                  <a:prstClr val="black"/>
                </a:solidFill>
              </a:rPr>
              <a:t> </a:t>
            </a:r>
            <a:r>
              <a:rPr lang="nl-NL" dirty="0" err="1">
                <a:solidFill>
                  <a:prstClr val="black"/>
                </a:solidFill>
              </a:rPr>
              <a:t>rivers</a:t>
            </a:r>
            <a:r>
              <a:rPr lang="nl-NL" dirty="0">
                <a:solidFill>
                  <a:prstClr val="black"/>
                </a:solidFill>
              </a:rPr>
              <a:t> </a:t>
            </a:r>
            <a:r>
              <a:rPr lang="nl-NL" dirty="0" smtClean="0">
                <a:solidFill>
                  <a:prstClr val="black"/>
                </a:solidFill>
              </a:rPr>
              <a:t>or large </a:t>
            </a:r>
            <a:r>
              <a:rPr lang="nl-NL" dirty="0" err="1">
                <a:solidFill>
                  <a:prstClr val="black"/>
                </a:solidFill>
              </a:rPr>
              <a:t>by</a:t>
            </a:r>
            <a:r>
              <a:rPr lang="nl-NL" dirty="0">
                <a:solidFill>
                  <a:prstClr val="black"/>
                </a:solidFill>
              </a:rPr>
              <a:t> the </a:t>
            </a:r>
            <a:r>
              <a:rPr lang="nl-NL" dirty="0" err="1">
                <a:solidFill>
                  <a:prstClr val="black"/>
                </a:solidFill>
              </a:rPr>
              <a:t>sea</a:t>
            </a:r>
            <a:endParaRPr lang="nl-NL" dirty="0"/>
          </a:p>
          <a:p>
            <a:endParaRPr lang="nl-NL" dirty="0"/>
          </a:p>
        </p:txBody>
      </p:sp>
      <p:pic>
        <p:nvPicPr>
          <p:cNvPr id="4" name="Afbeelding 3"/>
          <p:cNvPicPr>
            <a:picLocks noChangeAspect="1"/>
          </p:cNvPicPr>
          <p:nvPr/>
        </p:nvPicPr>
        <p:blipFill>
          <a:blip r:embed="rId2"/>
          <a:stretch>
            <a:fillRect/>
          </a:stretch>
        </p:blipFill>
        <p:spPr>
          <a:xfrm>
            <a:off x="2793774" y="3822188"/>
            <a:ext cx="5998176" cy="2359671"/>
          </a:xfrm>
          <a:prstGeom prst="rect">
            <a:avLst/>
          </a:prstGeom>
        </p:spPr>
      </p:pic>
      <p:sp>
        <p:nvSpPr>
          <p:cNvPr id="5" name="Tekstvak 4"/>
          <p:cNvSpPr txBox="1"/>
          <p:nvPr/>
        </p:nvSpPr>
        <p:spPr>
          <a:xfrm>
            <a:off x="8791950" y="4667034"/>
            <a:ext cx="2871989" cy="369332"/>
          </a:xfrm>
          <a:prstGeom prst="rect">
            <a:avLst/>
          </a:prstGeom>
          <a:noFill/>
        </p:spPr>
        <p:txBody>
          <a:bodyPr wrap="square" rtlCol="0">
            <a:spAutoFit/>
          </a:bodyPr>
          <a:lstStyle/>
          <a:p>
            <a:r>
              <a:rPr lang="nl-NL" dirty="0" err="1" smtClean="0"/>
              <a:t>Flood</a:t>
            </a:r>
            <a:r>
              <a:rPr lang="nl-NL" dirty="0" smtClean="0"/>
              <a:t> in 1995 in Boxmeer</a:t>
            </a:r>
            <a:endParaRPr lang="nl-NL" dirty="0"/>
          </a:p>
        </p:txBody>
      </p:sp>
    </p:spTree>
    <p:extLst>
      <p:ext uri="{BB962C8B-B14F-4D97-AF65-F5344CB8AC3E}">
        <p14:creationId xmlns:p14="http://schemas.microsoft.com/office/powerpoint/2010/main" val="21150801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dike</a:t>
            </a:r>
            <a:r>
              <a:rPr lang="nl-NL" dirty="0"/>
              <a:t> </a:t>
            </a:r>
            <a:r>
              <a:rPr lang="nl-NL" dirty="0" err="1"/>
              <a:t>depression</a:t>
            </a:r>
            <a:r>
              <a:rPr lang="nl-NL" dirty="0" smtClean="0"/>
              <a:t> </a:t>
            </a:r>
            <a:endParaRPr lang="nl-NL" dirty="0"/>
          </a:p>
        </p:txBody>
      </p:sp>
      <p:sp>
        <p:nvSpPr>
          <p:cNvPr id="3" name="Tijdelijke aanduiding voor inhoud 2"/>
          <p:cNvSpPr>
            <a:spLocks noGrp="1"/>
          </p:cNvSpPr>
          <p:nvPr>
            <p:ph sz="quarter" idx="13"/>
          </p:nvPr>
        </p:nvSpPr>
        <p:spPr/>
        <p:txBody>
          <a:bodyPr/>
          <a:lstStyle/>
          <a:p>
            <a:r>
              <a:rPr lang="nl-NL" dirty="0"/>
              <a:t>For </a:t>
            </a:r>
            <a:r>
              <a:rPr lang="nl-NL" dirty="0" err="1"/>
              <a:t>dykes</a:t>
            </a:r>
            <a:r>
              <a:rPr lang="nl-NL" dirty="0"/>
              <a:t> the </a:t>
            </a:r>
            <a:r>
              <a:rPr lang="nl-NL" dirty="0" err="1"/>
              <a:t>lining</a:t>
            </a:r>
            <a:r>
              <a:rPr lang="nl-NL" dirty="0"/>
              <a:t> must </a:t>
            </a:r>
            <a:r>
              <a:rPr lang="nl-NL" dirty="0" err="1"/>
              <a:t>be</a:t>
            </a:r>
            <a:r>
              <a:rPr lang="nl-NL" dirty="0"/>
              <a:t> </a:t>
            </a:r>
            <a:r>
              <a:rPr lang="nl-NL" dirty="0" err="1"/>
              <a:t>replaced</a:t>
            </a:r>
            <a:r>
              <a:rPr lang="nl-NL" dirty="0"/>
              <a:t> over time </a:t>
            </a:r>
            <a:r>
              <a:rPr lang="nl-NL" dirty="0" err="1"/>
              <a:t>depending</a:t>
            </a:r>
            <a:r>
              <a:rPr lang="nl-NL" dirty="0"/>
              <a:t> on the type of </a:t>
            </a:r>
            <a:r>
              <a:rPr lang="nl-NL" dirty="0" err="1"/>
              <a:t>lining</a:t>
            </a:r>
            <a:r>
              <a:rPr lang="nl-NL" dirty="0"/>
              <a:t> </a:t>
            </a:r>
            <a:r>
              <a:rPr lang="nl-NL" dirty="0" err="1"/>
              <a:t>and</a:t>
            </a:r>
            <a:r>
              <a:rPr lang="nl-NL" dirty="0"/>
              <a:t> the load </a:t>
            </a:r>
            <a:r>
              <a:rPr lang="nl-NL" dirty="0" err="1"/>
              <a:t>that</a:t>
            </a:r>
            <a:r>
              <a:rPr lang="nl-NL" dirty="0"/>
              <a:t> the </a:t>
            </a:r>
            <a:r>
              <a:rPr lang="nl-NL" dirty="0" err="1"/>
              <a:t>denses</a:t>
            </a:r>
            <a:r>
              <a:rPr lang="nl-NL" dirty="0"/>
              <a:t> </a:t>
            </a:r>
            <a:r>
              <a:rPr lang="nl-NL" dirty="0" err="1"/>
              <a:t>will</a:t>
            </a:r>
            <a:r>
              <a:rPr lang="nl-NL" dirty="0"/>
              <a:t> </a:t>
            </a:r>
            <a:r>
              <a:rPr lang="nl-NL" dirty="0" err="1"/>
              <a:t>wear</a:t>
            </a:r>
            <a:r>
              <a:rPr lang="nl-NL" dirty="0"/>
              <a:t> </a:t>
            </a:r>
            <a:r>
              <a:rPr lang="nl-NL" dirty="0" err="1"/>
              <a:t>when</a:t>
            </a:r>
            <a:r>
              <a:rPr lang="nl-NL" dirty="0"/>
              <a:t> the </a:t>
            </a:r>
            <a:r>
              <a:rPr lang="nl-NL" dirty="0" err="1"/>
              <a:t>liner</a:t>
            </a:r>
            <a:r>
              <a:rPr lang="nl-NL" dirty="0"/>
              <a:t> is </a:t>
            </a:r>
            <a:r>
              <a:rPr lang="nl-NL" dirty="0" err="1"/>
              <a:t>damaged</a:t>
            </a:r>
            <a:r>
              <a:rPr lang="nl-NL" dirty="0"/>
              <a:t> </a:t>
            </a:r>
            <a:r>
              <a:rPr lang="nl-NL" dirty="0" err="1"/>
              <a:t>too</a:t>
            </a:r>
            <a:r>
              <a:rPr lang="nl-NL" dirty="0"/>
              <a:t> </a:t>
            </a:r>
            <a:r>
              <a:rPr lang="nl-NL" dirty="0" err="1"/>
              <a:t>much</a:t>
            </a:r>
            <a:r>
              <a:rPr lang="nl-NL" dirty="0"/>
              <a:t> </a:t>
            </a:r>
            <a:r>
              <a:rPr lang="nl-NL" dirty="0" err="1"/>
              <a:t>easier</a:t>
            </a:r>
            <a:r>
              <a:rPr lang="nl-NL" dirty="0"/>
              <a:t> water </a:t>
            </a:r>
            <a:r>
              <a:rPr lang="nl-NL" dirty="0" err="1"/>
              <a:t>can</a:t>
            </a:r>
            <a:r>
              <a:rPr lang="nl-NL" dirty="0"/>
              <a:t> flow</a:t>
            </a:r>
          </a:p>
          <a:p>
            <a:endParaRPr lang="nl-NL" dirty="0"/>
          </a:p>
        </p:txBody>
      </p:sp>
      <p:pic>
        <p:nvPicPr>
          <p:cNvPr id="4" name="Afbeelding 3"/>
          <p:cNvPicPr>
            <a:picLocks noChangeAspect="1"/>
          </p:cNvPicPr>
          <p:nvPr/>
        </p:nvPicPr>
        <p:blipFill>
          <a:blip r:embed="rId2"/>
          <a:stretch>
            <a:fillRect/>
          </a:stretch>
        </p:blipFill>
        <p:spPr>
          <a:xfrm>
            <a:off x="5211475" y="3565875"/>
            <a:ext cx="6980525" cy="3292125"/>
          </a:xfrm>
          <a:prstGeom prst="rect">
            <a:avLst/>
          </a:prstGeom>
        </p:spPr>
      </p:pic>
    </p:spTree>
    <p:extLst>
      <p:ext uri="{BB962C8B-B14F-4D97-AF65-F5344CB8AC3E}">
        <p14:creationId xmlns:p14="http://schemas.microsoft.com/office/powerpoint/2010/main" val="50045800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Netherlands editing</a:t>
            </a:r>
          </a:p>
        </p:txBody>
      </p:sp>
      <p:sp>
        <p:nvSpPr>
          <p:cNvPr id="3" name="Tijdelijke aanduiding voor inhoud 2"/>
          <p:cNvSpPr>
            <a:spLocks noGrp="1"/>
          </p:cNvSpPr>
          <p:nvPr>
            <p:ph sz="quarter" idx="13"/>
          </p:nvPr>
        </p:nvSpPr>
        <p:spPr/>
        <p:txBody>
          <a:bodyPr/>
          <a:lstStyle/>
          <a:p>
            <a:pPr marL="0" indent="0">
              <a:buNone/>
            </a:pPr>
            <a:r>
              <a:rPr lang="nl-NL" dirty="0" err="1"/>
              <a:t>About</a:t>
            </a:r>
            <a:r>
              <a:rPr lang="nl-NL" dirty="0"/>
              <a:t> </a:t>
            </a:r>
            <a:r>
              <a:rPr lang="nl-NL" dirty="0" smtClean="0"/>
              <a:t>1000 </a:t>
            </a:r>
            <a:r>
              <a:rPr lang="nl-NL" dirty="0" err="1"/>
              <a:t>years</a:t>
            </a:r>
            <a:r>
              <a:rPr lang="nl-NL" dirty="0"/>
              <a:t> </a:t>
            </a:r>
            <a:r>
              <a:rPr lang="nl-NL" dirty="0" err="1"/>
              <a:t>ago</a:t>
            </a:r>
            <a:r>
              <a:rPr lang="nl-NL" dirty="0"/>
              <a:t> the </a:t>
            </a:r>
            <a:r>
              <a:rPr lang="nl-NL" dirty="0" err="1"/>
              <a:t>coast</a:t>
            </a:r>
            <a:r>
              <a:rPr lang="nl-NL" dirty="0"/>
              <a:t> of the </a:t>
            </a:r>
            <a:r>
              <a:rPr lang="nl-NL" dirty="0" err="1"/>
              <a:t>netherlands</a:t>
            </a:r>
            <a:r>
              <a:rPr lang="nl-NL" dirty="0"/>
              <a:t> </a:t>
            </a:r>
            <a:r>
              <a:rPr lang="nl-NL" dirty="0" err="1"/>
              <a:t>and</a:t>
            </a:r>
            <a:r>
              <a:rPr lang="nl-NL" dirty="0"/>
              <a:t> </a:t>
            </a:r>
            <a:r>
              <a:rPr lang="nl-NL" dirty="0" err="1"/>
              <a:t>belgium</a:t>
            </a:r>
            <a:r>
              <a:rPr lang="nl-NL" dirty="0"/>
              <a:t> was </a:t>
            </a:r>
            <a:r>
              <a:rPr lang="nl-NL" dirty="0" err="1" smtClean="0"/>
              <a:t>covered</a:t>
            </a:r>
            <a:r>
              <a:rPr lang="nl-NL" dirty="0" smtClean="0"/>
              <a:t> </a:t>
            </a:r>
            <a:r>
              <a:rPr lang="nl-NL" dirty="0" err="1"/>
              <a:t>from</a:t>
            </a:r>
            <a:r>
              <a:rPr lang="nl-NL" dirty="0"/>
              <a:t> a </a:t>
            </a:r>
            <a:r>
              <a:rPr lang="nl-NL" dirty="0" err="1" smtClean="0"/>
              <a:t>wide</a:t>
            </a:r>
            <a:r>
              <a:rPr lang="nl-NL" dirty="0" smtClean="0"/>
              <a:t> </a:t>
            </a:r>
            <a:r>
              <a:rPr lang="nl-NL" dirty="0" err="1" smtClean="0"/>
              <a:t>row</a:t>
            </a:r>
            <a:r>
              <a:rPr lang="nl-NL" dirty="0" smtClean="0"/>
              <a:t> of </a:t>
            </a:r>
            <a:r>
              <a:rPr lang="nl-NL" dirty="0" err="1" smtClean="0"/>
              <a:t>dunes</a:t>
            </a:r>
            <a:r>
              <a:rPr lang="nl-NL" dirty="0" smtClean="0"/>
              <a:t>.</a:t>
            </a:r>
            <a:br>
              <a:rPr lang="nl-NL" dirty="0" smtClean="0"/>
            </a:br>
            <a:r>
              <a:rPr lang="nl-NL" dirty="0" err="1" smtClean="0"/>
              <a:t>here</a:t>
            </a:r>
            <a:r>
              <a:rPr lang="nl-NL" dirty="0" smtClean="0"/>
              <a:t> </a:t>
            </a:r>
            <a:r>
              <a:rPr lang="nl-NL" dirty="0" err="1"/>
              <a:t>and</a:t>
            </a:r>
            <a:r>
              <a:rPr lang="nl-NL" dirty="0"/>
              <a:t> </a:t>
            </a:r>
            <a:r>
              <a:rPr lang="nl-NL" dirty="0" err="1" smtClean="0"/>
              <a:t>there</a:t>
            </a:r>
            <a:r>
              <a:rPr lang="nl-NL" dirty="0" smtClean="0"/>
              <a:t> </a:t>
            </a:r>
            <a:r>
              <a:rPr lang="nl-NL" dirty="0" err="1" smtClean="0"/>
              <a:t>seawater</a:t>
            </a:r>
            <a:r>
              <a:rPr lang="nl-NL" dirty="0" smtClean="0"/>
              <a:t> </a:t>
            </a:r>
            <a:r>
              <a:rPr lang="nl-NL" dirty="0" err="1" smtClean="0"/>
              <a:t>behind</a:t>
            </a:r>
            <a:r>
              <a:rPr lang="nl-NL" dirty="0" smtClean="0"/>
              <a:t> </a:t>
            </a:r>
            <a:r>
              <a:rPr lang="nl-NL" dirty="0"/>
              <a:t>the </a:t>
            </a:r>
            <a:r>
              <a:rPr lang="nl-NL" dirty="0" err="1"/>
              <a:t>dune</a:t>
            </a:r>
            <a:r>
              <a:rPr lang="nl-NL" dirty="0"/>
              <a:t> </a:t>
            </a:r>
            <a:r>
              <a:rPr lang="nl-NL" dirty="0" err="1"/>
              <a:t>row</a:t>
            </a:r>
            <a:r>
              <a:rPr lang="nl-NL" dirty="0"/>
              <a:t> </a:t>
            </a:r>
            <a:r>
              <a:rPr lang="nl-NL" dirty="0" err="1" smtClean="0"/>
              <a:t>created</a:t>
            </a:r>
            <a:r>
              <a:rPr lang="nl-NL" dirty="0" smtClean="0"/>
              <a:t> a </a:t>
            </a:r>
            <a:r>
              <a:rPr lang="nl-NL" dirty="0" err="1" smtClean="0"/>
              <a:t>swamp</a:t>
            </a:r>
            <a:r>
              <a:rPr lang="nl-NL" dirty="0" smtClean="0"/>
              <a:t> </a:t>
            </a:r>
            <a:r>
              <a:rPr lang="nl-NL" dirty="0"/>
              <a:t>landscape </a:t>
            </a:r>
            <a:r>
              <a:rPr lang="nl-NL" dirty="0" err="1"/>
              <a:t>c</a:t>
            </a:r>
            <a:r>
              <a:rPr lang="nl-NL" dirty="0" err="1" smtClean="0"/>
              <a:t>onsisting</a:t>
            </a:r>
            <a:r>
              <a:rPr lang="nl-NL" dirty="0" smtClean="0"/>
              <a:t> </a:t>
            </a:r>
            <a:r>
              <a:rPr lang="nl-NL" dirty="0"/>
              <a:t>of wet </a:t>
            </a:r>
            <a:r>
              <a:rPr lang="nl-NL" dirty="0" err="1"/>
              <a:t>clay</a:t>
            </a:r>
            <a:r>
              <a:rPr lang="nl-NL" dirty="0"/>
              <a:t> </a:t>
            </a:r>
          </a:p>
        </p:txBody>
      </p:sp>
      <p:pic>
        <p:nvPicPr>
          <p:cNvPr id="4" name="Afbeelding 3"/>
          <p:cNvPicPr>
            <a:picLocks noChangeAspect="1"/>
          </p:cNvPicPr>
          <p:nvPr/>
        </p:nvPicPr>
        <p:blipFill>
          <a:blip r:embed="rId2"/>
          <a:stretch>
            <a:fillRect/>
          </a:stretch>
        </p:blipFill>
        <p:spPr>
          <a:xfrm>
            <a:off x="3837904" y="3980190"/>
            <a:ext cx="6078828" cy="2094028"/>
          </a:xfrm>
          <a:prstGeom prst="rect">
            <a:avLst/>
          </a:prstGeom>
        </p:spPr>
      </p:pic>
    </p:spTree>
    <p:extLst>
      <p:ext uri="{BB962C8B-B14F-4D97-AF65-F5344CB8AC3E}">
        <p14:creationId xmlns:p14="http://schemas.microsoft.com/office/powerpoint/2010/main" val="373669538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Sheet </a:t>
            </a:r>
            <a:r>
              <a:rPr lang="nl-NL" dirty="0" err="1"/>
              <a:t>walls</a:t>
            </a:r>
            <a:endParaRPr lang="nl-NL" dirty="0"/>
          </a:p>
        </p:txBody>
      </p:sp>
      <p:sp>
        <p:nvSpPr>
          <p:cNvPr id="3" name="Tijdelijke aanduiding voor inhoud 2"/>
          <p:cNvSpPr>
            <a:spLocks noGrp="1"/>
          </p:cNvSpPr>
          <p:nvPr>
            <p:ph sz="quarter" idx="13"/>
          </p:nvPr>
        </p:nvSpPr>
        <p:spPr/>
        <p:txBody>
          <a:bodyPr/>
          <a:lstStyle/>
          <a:p>
            <a:r>
              <a:rPr lang="nl-NL" dirty="0" err="1"/>
              <a:t>Dikes</a:t>
            </a:r>
            <a:r>
              <a:rPr lang="nl-NL" dirty="0"/>
              <a:t> </a:t>
            </a:r>
            <a:r>
              <a:rPr lang="nl-NL" dirty="0" err="1"/>
              <a:t>can</a:t>
            </a:r>
            <a:r>
              <a:rPr lang="nl-NL" dirty="0"/>
              <a:t> </a:t>
            </a:r>
            <a:r>
              <a:rPr lang="nl-NL" dirty="0" err="1"/>
              <a:t>be</a:t>
            </a:r>
            <a:r>
              <a:rPr lang="nl-NL" dirty="0"/>
              <a:t> </a:t>
            </a:r>
            <a:r>
              <a:rPr lang="nl-NL" dirty="0" smtClean="0"/>
              <a:t>re-</a:t>
            </a:r>
            <a:r>
              <a:rPr lang="nl-NL" dirty="0" err="1" smtClean="0"/>
              <a:t>inforced</a:t>
            </a:r>
            <a:r>
              <a:rPr lang="nl-NL" dirty="0" smtClean="0"/>
              <a:t> </a:t>
            </a:r>
            <a:r>
              <a:rPr lang="nl-NL" dirty="0" err="1"/>
              <a:t>by</a:t>
            </a:r>
            <a:r>
              <a:rPr lang="nl-NL" dirty="0"/>
              <a:t> </a:t>
            </a:r>
            <a:r>
              <a:rPr lang="nl-NL" dirty="0" smtClean="0"/>
              <a:t>a sheet </a:t>
            </a:r>
            <a:r>
              <a:rPr lang="nl-NL" dirty="0" err="1"/>
              <a:t>pile</a:t>
            </a:r>
            <a:r>
              <a:rPr lang="nl-NL" dirty="0"/>
              <a:t> </a:t>
            </a:r>
            <a:r>
              <a:rPr lang="nl-NL" dirty="0" err="1"/>
              <a:t>which</a:t>
            </a:r>
            <a:r>
              <a:rPr lang="nl-NL" dirty="0"/>
              <a:t> </a:t>
            </a:r>
            <a:r>
              <a:rPr lang="nl-NL" dirty="0" err="1"/>
              <a:t>makes</a:t>
            </a:r>
            <a:r>
              <a:rPr lang="nl-NL" dirty="0"/>
              <a:t> </a:t>
            </a:r>
            <a:r>
              <a:rPr lang="nl-NL" dirty="0" err="1"/>
              <a:t>them</a:t>
            </a:r>
            <a:r>
              <a:rPr lang="nl-NL" dirty="0"/>
              <a:t> more </a:t>
            </a:r>
            <a:r>
              <a:rPr lang="nl-NL" dirty="0" smtClean="0"/>
              <a:t>waterproof</a:t>
            </a:r>
            <a:endParaRPr lang="nl-NL" dirty="0"/>
          </a:p>
          <a:p>
            <a:r>
              <a:rPr lang="nl-NL" dirty="0" err="1" smtClean="0"/>
              <a:t>the</a:t>
            </a:r>
            <a:r>
              <a:rPr lang="nl-NL" dirty="0" smtClean="0"/>
              <a:t> </a:t>
            </a:r>
            <a:r>
              <a:rPr lang="nl-NL" dirty="0"/>
              <a:t>dam </a:t>
            </a:r>
            <a:r>
              <a:rPr lang="nl-NL" dirty="0" err="1" smtClean="0"/>
              <a:t>walls</a:t>
            </a:r>
            <a:r>
              <a:rPr lang="nl-NL" dirty="0" smtClean="0"/>
              <a:t> </a:t>
            </a:r>
            <a:r>
              <a:rPr lang="nl-NL" dirty="0" err="1"/>
              <a:t>also</a:t>
            </a:r>
            <a:r>
              <a:rPr lang="nl-NL" dirty="0"/>
              <a:t> make the </a:t>
            </a:r>
            <a:r>
              <a:rPr lang="nl-NL" dirty="0" err="1"/>
              <a:t>dike</a:t>
            </a:r>
            <a:r>
              <a:rPr lang="nl-NL" dirty="0"/>
              <a:t> more </a:t>
            </a:r>
            <a:r>
              <a:rPr lang="nl-NL" dirty="0" err="1"/>
              <a:t>stable</a:t>
            </a:r>
            <a:r>
              <a:rPr lang="nl-NL" dirty="0"/>
              <a:t>  </a:t>
            </a:r>
          </a:p>
          <a:p>
            <a:endParaRPr lang="nl-NL" dirty="0"/>
          </a:p>
        </p:txBody>
      </p:sp>
      <p:pic>
        <p:nvPicPr>
          <p:cNvPr id="4" name="Afbeelding 3"/>
          <p:cNvPicPr>
            <a:picLocks noChangeAspect="1"/>
          </p:cNvPicPr>
          <p:nvPr/>
        </p:nvPicPr>
        <p:blipFill>
          <a:blip r:embed="rId2"/>
          <a:stretch>
            <a:fillRect/>
          </a:stretch>
        </p:blipFill>
        <p:spPr>
          <a:xfrm>
            <a:off x="5331854" y="3846490"/>
            <a:ext cx="5057104" cy="2895599"/>
          </a:xfrm>
          <a:prstGeom prst="rect">
            <a:avLst/>
          </a:prstGeom>
        </p:spPr>
      </p:pic>
    </p:spTree>
    <p:extLst>
      <p:ext uri="{BB962C8B-B14F-4D97-AF65-F5344CB8AC3E}">
        <p14:creationId xmlns:p14="http://schemas.microsoft.com/office/powerpoint/2010/main" val="4148494595"/>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Landscape </a:t>
            </a:r>
          </a:p>
        </p:txBody>
      </p:sp>
      <p:sp>
        <p:nvSpPr>
          <p:cNvPr id="3" name="Tijdelijke aanduiding voor inhoud 2"/>
          <p:cNvSpPr>
            <a:spLocks noGrp="1"/>
          </p:cNvSpPr>
          <p:nvPr>
            <p:ph sz="quarter" idx="13"/>
          </p:nvPr>
        </p:nvSpPr>
        <p:spPr/>
        <p:txBody>
          <a:bodyPr/>
          <a:lstStyle/>
          <a:p>
            <a:r>
              <a:rPr lang="nl-NL" dirty="0" err="1"/>
              <a:t>Due</a:t>
            </a:r>
            <a:r>
              <a:rPr lang="nl-NL" dirty="0"/>
              <a:t> </a:t>
            </a:r>
            <a:r>
              <a:rPr lang="nl-NL" dirty="0" err="1"/>
              <a:t>to</a:t>
            </a:r>
            <a:r>
              <a:rPr lang="nl-NL" dirty="0"/>
              <a:t> the </a:t>
            </a:r>
            <a:r>
              <a:rPr lang="nl-NL" dirty="0" err="1"/>
              <a:t>construction</a:t>
            </a:r>
            <a:r>
              <a:rPr lang="nl-NL" dirty="0"/>
              <a:t> of </a:t>
            </a:r>
            <a:r>
              <a:rPr lang="nl-NL" dirty="0" err="1"/>
              <a:t>dikes</a:t>
            </a:r>
            <a:r>
              <a:rPr lang="nl-NL" dirty="0"/>
              <a:t> </a:t>
            </a:r>
            <a:r>
              <a:rPr lang="nl-NL" dirty="0" err="1"/>
              <a:t>there</a:t>
            </a:r>
            <a:r>
              <a:rPr lang="nl-NL" dirty="0"/>
              <a:t> are special </a:t>
            </a:r>
            <a:r>
              <a:rPr lang="nl-NL" dirty="0" smtClean="0"/>
              <a:t>landscapes</a:t>
            </a:r>
          </a:p>
          <a:p>
            <a:r>
              <a:rPr lang="nl-NL" dirty="0" smtClean="0"/>
              <a:t>Water is </a:t>
            </a:r>
            <a:r>
              <a:rPr lang="nl-NL" dirty="0" err="1"/>
              <a:t>often</a:t>
            </a:r>
            <a:r>
              <a:rPr lang="nl-NL" dirty="0"/>
              <a:t> </a:t>
            </a:r>
            <a:r>
              <a:rPr lang="nl-NL" dirty="0" err="1"/>
              <a:t>seen</a:t>
            </a:r>
            <a:r>
              <a:rPr lang="nl-NL" dirty="0"/>
              <a:t> as </a:t>
            </a:r>
            <a:r>
              <a:rPr lang="nl-NL" dirty="0" err="1"/>
              <a:t>characteristic</a:t>
            </a:r>
            <a:r>
              <a:rPr lang="nl-NL" dirty="0"/>
              <a:t> </a:t>
            </a:r>
            <a:r>
              <a:rPr lang="nl-NL" dirty="0" err="1"/>
              <a:t>and</a:t>
            </a:r>
            <a:r>
              <a:rPr lang="nl-NL" dirty="0"/>
              <a:t> </a:t>
            </a:r>
            <a:r>
              <a:rPr lang="nl-NL" dirty="0" err="1"/>
              <a:t>cultural</a:t>
            </a:r>
            <a:r>
              <a:rPr lang="nl-NL" dirty="0"/>
              <a:t> </a:t>
            </a:r>
            <a:r>
              <a:rPr lang="nl-NL" dirty="0" err="1"/>
              <a:t>history</a:t>
            </a:r>
            <a:r>
              <a:rPr lang="nl-NL" dirty="0"/>
              <a:t> important landscape element </a:t>
            </a:r>
          </a:p>
          <a:p>
            <a:endParaRPr lang="nl-NL" dirty="0"/>
          </a:p>
        </p:txBody>
      </p:sp>
      <p:pic>
        <p:nvPicPr>
          <p:cNvPr id="4" name="Picture 2" descr="Afbeeldingsresultaat voor landschap dijk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167" y="3374070"/>
            <a:ext cx="6047264" cy="2711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336791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12192000" cy="2294637"/>
          </a:xfrm>
        </p:spPr>
        <p:txBody>
          <a:bodyPr/>
          <a:lstStyle/>
          <a:p>
            <a:r>
              <a:rPr lang="nl-NL" dirty="0"/>
              <a:t>the end ,konec fine ,</a:t>
            </a:r>
            <a:r>
              <a:rPr lang="nl-NL" dirty="0" err="1"/>
              <a:t>beigas</a:t>
            </a:r>
            <a:r>
              <a:rPr lang="nl-NL" dirty="0"/>
              <a:t> ,koniec ,einde</a:t>
            </a:r>
          </a:p>
        </p:txBody>
      </p:sp>
      <p:pic>
        <p:nvPicPr>
          <p:cNvPr id="4" name="Tijdelijke aanduiding voor inhoud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980782" y="1558862"/>
            <a:ext cx="4565649" cy="3424237"/>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t 4"/>
              <p14:cNvContentPartPr/>
              <p14:nvPr/>
            </p14:nvContentPartPr>
            <p14:xfrm>
              <a:off x="6119079" y="976344"/>
              <a:ext cx="18720" cy="93240"/>
            </p14:xfrm>
          </p:contentPart>
        </mc:Choice>
        <mc:Fallback xmlns="">
          <p:pic>
            <p:nvPicPr>
              <p:cNvPr id="5" name="Inkt 4"/>
              <p:cNvPicPr/>
              <p:nvPr/>
            </p:nvPicPr>
            <p:blipFill>
              <a:blip r:embed="rId4"/>
              <a:stretch>
                <a:fillRect/>
              </a:stretch>
            </p:blipFill>
            <p:spPr>
              <a:xfrm>
                <a:off x="6107199" y="964464"/>
                <a:ext cx="424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t 6"/>
              <p14:cNvContentPartPr/>
              <p14:nvPr/>
            </p14:nvContentPartPr>
            <p14:xfrm>
              <a:off x="9391839" y="-1224336"/>
              <a:ext cx="360" cy="360"/>
            </p14:xfrm>
          </p:contentPart>
        </mc:Choice>
        <mc:Fallback xmlns="">
          <p:pic>
            <p:nvPicPr>
              <p:cNvPr id="7" name="Inkt 6"/>
              <p:cNvPicPr/>
              <p:nvPr/>
            </p:nvPicPr>
            <p:blipFill>
              <a:blip r:embed="rId6"/>
              <a:stretch>
                <a:fillRect/>
              </a:stretch>
            </p:blipFill>
            <p:spPr>
              <a:xfrm>
                <a:off x="9379959" y="-1236216"/>
                <a:ext cx="24120" cy="24120"/>
              </a:xfrm>
              <a:prstGeom prst="rect">
                <a:avLst/>
              </a:prstGeom>
            </p:spPr>
          </p:pic>
        </mc:Fallback>
      </mc:AlternateContent>
      <p:pic>
        <p:nvPicPr>
          <p:cNvPr id="3" name="Afbeelding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718874"/>
            <a:ext cx="2278251" cy="1139126"/>
          </a:xfrm>
          <a:prstGeom prst="rect">
            <a:avLst/>
          </a:prstGeom>
        </p:spPr>
      </p:pic>
      <p:pic>
        <p:nvPicPr>
          <p:cNvPr id="6" name="Afbeelding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16850" y="5718874"/>
            <a:ext cx="2416096" cy="1139126"/>
          </a:xfrm>
          <a:prstGeom prst="rect">
            <a:avLst/>
          </a:prstGeom>
        </p:spPr>
      </p:pic>
      <p:pic>
        <p:nvPicPr>
          <p:cNvPr id="8" name="Afbeelding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32946" y="5718874"/>
            <a:ext cx="2356790" cy="1139126"/>
          </a:xfrm>
          <a:prstGeom prst="rect">
            <a:avLst/>
          </a:prstGeom>
        </p:spPr>
      </p:pic>
      <p:pic>
        <p:nvPicPr>
          <p:cNvPr id="9" name="Afbeelding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989736" y="5718874"/>
            <a:ext cx="2377172" cy="1139126"/>
          </a:xfrm>
          <a:prstGeom prst="rect">
            <a:avLst/>
          </a:prstGeom>
        </p:spPr>
      </p:pic>
      <p:pic>
        <p:nvPicPr>
          <p:cNvPr id="12" name="Afbeelding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346526" y="5718874"/>
            <a:ext cx="2845474" cy="1139126"/>
          </a:xfrm>
          <a:prstGeom prst="rect">
            <a:avLst/>
          </a:prstGeom>
        </p:spPr>
      </p:pic>
    </p:spTree>
    <p:extLst>
      <p:ext uri="{BB962C8B-B14F-4D97-AF65-F5344CB8AC3E}">
        <p14:creationId xmlns:p14="http://schemas.microsoft.com/office/powerpoint/2010/main" val="275947042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3775" y="618517"/>
            <a:ext cx="10364451" cy="2186676"/>
          </a:xfrm>
        </p:spPr>
        <p:txBody>
          <a:bodyPr/>
          <a:lstStyle/>
          <a:p>
            <a:r>
              <a:rPr lang="nl-NL" dirty="0"/>
              <a:t>Old </a:t>
            </a:r>
            <a:r>
              <a:rPr lang="nl-NL" dirty="0" err="1"/>
              <a:t>locks</a:t>
            </a:r>
            <a:r>
              <a:rPr lang="nl-NL" dirty="0"/>
              <a:t> </a:t>
            </a:r>
            <a:r>
              <a:rPr lang="nl-NL" dirty="0" err="1"/>
              <a:t>how</a:t>
            </a:r>
            <a:r>
              <a:rPr lang="nl-NL" dirty="0"/>
              <a:t> are </a:t>
            </a:r>
            <a:r>
              <a:rPr lang="nl-NL" dirty="0" err="1"/>
              <a:t>locks</a:t>
            </a:r>
            <a:r>
              <a:rPr lang="nl-NL" dirty="0"/>
              <a:t> </a:t>
            </a:r>
            <a:r>
              <a:rPr lang="nl-NL" dirty="0" err="1"/>
              <a:t>together</a:t>
            </a:r>
            <a:r>
              <a:rPr lang="nl-NL" dirty="0"/>
              <a:t>? </a:t>
            </a:r>
            <a:r>
              <a:rPr lang="nl-NL" dirty="0" smtClean="0"/>
              <a:t>New </a:t>
            </a:r>
            <a:r>
              <a:rPr lang="nl-NL" dirty="0" err="1"/>
              <a:t>sluice</a:t>
            </a:r>
            <a:r>
              <a:rPr lang="nl-NL" dirty="0"/>
              <a:t>  </a:t>
            </a:r>
            <a:br>
              <a:rPr lang="nl-NL" dirty="0"/>
            </a:br>
            <a:r>
              <a:rPr lang="nl-NL" dirty="0" err="1"/>
              <a:t>old</a:t>
            </a:r>
            <a:r>
              <a:rPr lang="nl-NL" dirty="0"/>
              <a:t> en new</a:t>
            </a:r>
          </a:p>
        </p:txBody>
      </p:sp>
      <p:pic>
        <p:nvPicPr>
          <p:cNvPr id="4" name="Tijdelijke aanduiding voor inhoud 3"/>
          <p:cNvPicPr>
            <a:picLocks noGrp="1" noChangeAspect="1"/>
          </p:cNvPicPr>
          <p:nvPr>
            <p:ph sz="quarter" idx="13"/>
          </p:nvPr>
        </p:nvPicPr>
        <p:blipFill rotWithShape="1">
          <a:blip r:embed="rId2">
            <a:extLst>
              <a:ext uri="{28A0092B-C50C-407E-A947-70E740481C1C}">
                <a14:useLocalDpi xmlns:a14="http://schemas.microsoft.com/office/drawing/2010/main" val="0"/>
              </a:ext>
            </a:extLst>
          </a:blip>
          <a:srcRect l="299" t="16055" r="-299"/>
          <a:stretch/>
        </p:blipFill>
        <p:spPr>
          <a:xfrm>
            <a:off x="913774" y="2960175"/>
            <a:ext cx="10364451" cy="3897825"/>
          </a:xfrm>
        </p:spPr>
      </p:pic>
    </p:spTree>
    <p:extLst>
      <p:ext uri="{BB962C8B-B14F-4D97-AF65-F5344CB8AC3E}">
        <p14:creationId xmlns:p14="http://schemas.microsoft.com/office/powerpoint/2010/main" val="26385887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why</a:t>
            </a:r>
            <a:r>
              <a:rPr lang="nl-NL" dirty="0"/>
              <a:t> we have </a:t>
            </a:r>
            <a:r>
              <a:rPr lang="nl-NL" dirty="0" err="1" smtClean="0"/>
              <a:t>sluices</a:t>
            </a:r>
            <a:r>
              <a:rPr lang="nl-NL" dirty="0" smtClean="0"/>
              <a:t>?</a:t>
            </a:r>
            <a:endParaRPr lang="nl-NL" dirty="0"/>
          </a:p>
        </p:txBody>
      </p:sp>
      <p:sp>
        <p:nvSpPr>
          <p:cNvPr id="4" name="Rectangle 1"/>
          <p:cNvSpPr>
            <a:spLocks noGrp="1" noChangeArrowheads="1"/>
          </p:cNvSpPr>
          <p:nvPr>
            <p:ph sz="quarter" idx="13"/>
          </p:nvPr>
        </p:nvSpPr>
        <p:spPr bwMode="auto">
          <a:xfrm>
            <a:off x="0" y="2256521"/>
            <a:ext cx="12192000"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2800" b="0" i="0" u="none" strike="noStrike" cap="none" normalizeH="0" baseline="0" dirty="0" err="1">
                <a:ln>
                  <a:noFill/>
                </a:ln>
                <a:solidFill>
                  <a:schemeClr val="tx1"/>
                </a:solidFill>
                <a:effectLst/>
                <a:latin typeface="Arial Unicode MS" panose="020B0604020202020204" pitchFamily="34" charset="-128"/>
              </a:rPr>
              <a:t>There</a:t>
            </a:r>
            <a:r>
              <a:rPr kumimoji="0" lang="nl-NL" altLang="nl-NL" sz="2800" b="0" i="0" u="none" strike="noStrike" cap="none" normalizeH="0" baseline="0" dirty="0">
                <a:ln>
                  <a:noFill/>
                </a:ln>
                <a:solidFill>
                  <a:schemeClr val="tx1"/>
                </a:solidFill>
                <a:effectLst/>
                <a:latin typeface="Arial Unicode MS" panose="020B0604020202020204" pitchFamily="34" charset="-128"/>
              </a:rPr>
              <a:t> are different types of </a:t>
            </a:r>
            <a:r>
              <a:rPr lang="nl-NL" altLang="nl-NL" sz="2800" cap="none" dirty="0" err="1" smtClean="0">
                <a:latin typeface="Arial Unicode MS" panose="020B0604020202020204" pitchFamily="34" charset="-128"/>
              </a:rPr>
              <a:t>sluices</a:t>
            </a:r>
            <a:r>
              <a:rPr kumimoji="0" lang="nl-NL" altLang="nl-NL" sz="2800" b="0" i="0" u="none" strike="noStrike" cap="none" normalizeH="0" baseline="0" dirty="0" smtClean="0">
                <a:ln>
                  <a:noFill/>
                </a:ln>
                <a:solidFill>
                  <a:schemeClr val="tx1"/>
                </a:solidFill>
                <a:effectLst/>
                <a:latin typeface="Arial Unicode MS" panose="020B0604020202020204" pitchFamily="34" charset="-128"/>
              </a:rPr>
              <a:t> </a:t>
            </a:r>
            <a:r>
              <a:rPr kumimoji="0" lang="nl-NL" altLang="nl-NL" sz="2800" b="0" i="0" u="none" strike="noStrike" cap="none" normalizeH="0" baseline="0" dirty="0" err="1">
                <a:ln>
                  <a:noFill/>
                </a:ln>
                <a:solidFill>
                  <a:schemeClr val="tx1"/>
                </a:solidFill>
                <a:effectLst/>
                <a:latin typeface="Arial Unicode MS" panose="020B0604020202020204" pitchFamily="34" charset="-128"/>
              </a:rPr>
              <a:t>with</a:t>
            </a:r>
            <a:r>
              <a:rPr kumimoji="0" lang="nl-NL" altLang="nl-NL" sz="2800" b="0" i="0" u="none" strike="noStrike" cap="none" normalizeH="0" baseline="0" dirty="0">
                <a:ln>
                  <a:noFill/>
                </a:ln>
                <a:solidFill>
                  <a:schemeClr val="tx1"/>
                </a:solidFill>
                <a:effectLst/>
                <a:latin typeface="Arial Unicode MS" panose="020B0604020202020204" pitchFamily="34" charset="-128"/>
              </a:rPr>
              <a:t> </a:t>
            </a:r>
            <a:r>
              <a:rPr kumimoji="0" lang="nl-NL" altLang="nl-NL" sz="2800" b="0" i="0" u="none" strike="noStrike" cap="none" normalizeH="0" baseline="0" dirty="0" err="1">
                <a:ln>
                  <a:noFill/>
                </a:ln>
                <a:solidFill>
                  <a:schemeClr val="tx1"/>
                </a:solidFill>
                <a:effectLst/>
                <a:latin typeface="Arial Unicode MS" panose="020B0604020202020204" pitchFamily="34" charset="-128"/>
              </a:rPr>
              <a:t>each</a:t>
            </a:r>
            <a:r>
              <a:rPr kumimoji="0" lang="nl-NL" altLang="nl-NL" sz="2800" b="0" i="0" u="none" strike="noStrike" cap="none" normalizeH="0" baseline="0" dirty="0">
                <a:ln>
                  <a:noFill/>
                </a:ln>
                <a:solidFill>
                  <a:schemeClr val="tx1"/>
                </a:solidFill>
                <a:effectLst/>
                <a:latin typeface="Arial Unicode MS" panose="020B0604020202020204" pitchFamily="34" charset="-128"/>
              </a:rPr>
              <a:t> </a:t>
            </a:r>
            <a:r>
              <a:rPr kumimoji="0" lang="nl-NL" altLang="nl-NL" sz="2800" b="0" i="0" u="none" strike="noStrike" cap="none" normalizeH="0" baseline="0" dirty="0" err="1">
                <a:ln>
                  <a:noFill/>
                </a:ln>
                <a:solidFill>
                  <a:schemeClr val="tx1"/>
                </a:solidFill>
                <a:effectLst/>
                <a:latin typeface="Arial Unicode MS" panose="020B0604020202020204" pitchFamily="34" charset="-128"/>
              </a:rPr>
              <a:t>their</a:t>
            </a:r>
            <a:r>
              <a:rPr kumimoji="0" lang="nl-NL" altLang="nl-NL" sz="2800" b="0" i="0" u="none" strike="noStrike" cap="none" normalizeH="0" baseline="0" dirty="0">
                <a:ln>
                  <a:noFill/>
                </a:ln>
                <a:solidFill>
                  <a:schemeClr val="tx1"/>
                </a:solidFill>
                <a:effectLst/>
                <a:latin typeface="Arial Unicode MS" panose="020B0604020202020204" pitchFamily="34" charset="-128"/>
              </a:rPr>
              <a:t> </a:t>
            </a:r>
            <a:r>
              <a:rPr kumimoji="0" lang="nl-NL" altLang="nl-NL" sz="2800" b="0" i="0" u="none" strike="noStrike" cap="none" normalizeH="0" baseline="0" dirty="0" err="1">
                <a:ln>
                  <a:noFill/>
                </a:ln>
                <a:solidFill>
                  <a:schemeClr val="tx1"/>
                </a:solidFill>
                <a:effectLst/>
                <a:latin typeface="Arial Unicode MS" panose="020B0604020202020204" pitchFamily="34" charset="-128"/>
              </a:rPr>
              <a:t>own</a:t>
            </a:r>
            <a:r>
              <a:rPr kumimoji="0" lang="nl-NL" altLang="nl-NL" sz="2800" b="0" i="0" u="none" strike="noStrike" cap="none" normalizeH="0" baseline="0" dirty="0">
                <a:ln>
                  <a:noFill/>
                </a:ln>
                <a:solidFill>
                  <a:schemeClr val="tx1"/>
                </a:solidFill>
                <a:effectLst/>
                <a:latin typeface="Arial Unicode MS" panose="020B0604020202020204" pitchFamily="34" charset="-128"/>
              </a:rPr>
              <a:t> </a:t>
            </a:r>
            <a:r>
              <a:rPr kumimoji="0" lang="nl-NL" altLang="nl-NL" sz="2800" b="0" i="0" u="none" strike="noStrike" cap="none" normalizeH="0" baseline="0" dirty="0" err="1">
                <a:ln>
                  <a:noFill/>
                </a:ln>
                <a:solidFill>
                  <a:schemeClr val="tx1"/>
                </a:solidFill>
                <a:effectLst/>
                <a:latin typeface="Arial Unicode MS" panose="020B0604020202020204" pitchFamily="34" charset="-128"/>
              </a:rPr>
              <a:t>function</a:t>
            </a:r>
            <a:r>
              <a:rPr kumimoji="0" lang="nl-NL" altLang="nl-NL" sz="2800" b="0" i="0" u="none" strike="noStrike" cap="none" normalizeH="0" baseline="0" dirty="0">
                <a:ln>
                  <a:noFill/>
                </a:ln>
                <a:solidFill>
                  <a:schemeClr val="tx1"/>
                </a:solidFill>
                <a:effectLst/>
                <a:latin typeface="Arial Unicode MS" panose="020B0604020202020204" pitchFamily="34" charset="-128"/>
              </a:rPr>
              <a:t>. </a:t>
            </a:r>
            <a:r>
              <a:rPr kumimoji="0" lang="nl-NL" altLang="nl-NL" sz="2800" b="0" i="0" u="none" strike="noStrike" cap="none" normalizeH="0" baseline="0" dirty="0" err="1">
                <a:ln>
                  <a:noFill/>
                </a:ln>
                <a:solidFill>
                  <a:schemeClr val="tx1"/>
                </a:solidFill>
                <a:effectLst/>
                <a:latin typeface="Arial Unicode MS" panose="020B0604020202020204" pitchFamily="34" charset="-128"/>
              </a:rPr>
              <a:t>What</a:t>
            </a:r>
            <a:r>
              <a:rPr kumimoji="0" lang="nl-NL" altLang="nl-NL" sz="2800" b="0" i="0" u="none" strike="noStrike" cap="none" normalizeH="0" baseline="0" dirty="0">
                <a:ln>
                  <a:noFill/>
                </a:ln>
                <a:solidFill>
                  <a:schemeClr val="tx1"/>
                </a:solidFill>
                <a:effectLst/>
                <a:latin typeface="Arial Unicode MS" panose="020B0604020202020204" pitchFamily="34" charset="-128"/>
              </a:rPr>
              <a:t> </a:t>
            </a:r>
            <a:r>
              <a:rPr kumimoji="0" lang="nl-NL" altLang="nl-NL" sz="2800" b="0" i="0" u="none" strike="noStrike" cap="none" normalizeH="0" baseline="0" dirty="0" err="1">
                <a:ln>
                  <a:noFill/>
                </a:ln>
                <a:solidFill>
                  <a:schemeClr val="tx1"/>
                </a:solidFill>
                <a:effectLst/>
                <a:latin typeface="Arial Unicode MS" panose="020B0604020202020204" pitchFamily="34" charset="-128"/>
              </a:rPr>
              <a:t>all</a:t>
            </a:r>
            <a:r>
              <a:rPr kumimoji="0" lang="nl-NL" altLang="nl-NL" sz="2800" b="0" i="0" u="none" strike="noStrike" cap="none" normalizeH="0" baseline="0" dirty="0">
                <a:ln>
                  <a:noFill/>
                </a:ln>
                <a:solidFill>
                  <a:schemeClr val="tx1"/>
                </a:solidFill>
                <a:effectLst/>
                <a:latin typeface="Arial Unicode MS" panose="020B0604020202020204" pitchFamily="34" charset="-128"/>
              </a:rPr>
              <a:t> </a:t>
            </a:r>
            <a:r>
              <a:rPr kumimoji="0" lang="nl-NL" altLang="nl-NL" sz="2800" b="0" i="0" u="none" strike="noStrike" cap="none" normalizeH="0" baseline="0" dirty="0" err="1">
                <a:ln>
                  <a:noFill/>
                </a:ln>
                <a:solidFill>
                  <a:schemeClr val="tx1"/>
                </a:solidFill>
                <a:effectLst/>
                <a:latin typeface="Arial Unicode MS" panose="020B0604020202020204" pitchFamily="34" charset="-128"/>
              </a:rPr>
              <a:t>the</a:t>
            </a:r>
            <a:r>
              <a:rPr kumimoji="0" lang="nl-NL" altLang="nl-NL" sz="2800" b="0" i="0" u="none" strike="noStrike" cap="none" normalizeH="0" baseline="0" dirty="0">
                <a:ln>
                  <a:noFill/>
                </a:ln>
                <a:solidFill>
                  <a:schemeClr val="tx1"/>
                </a:solidFill>
                <a:effectLst/>
                <a:latin typeface="Arial Unicode MS" panose="020B0604020202020204" pitchFamily="34" charset="-128"/>
              </a:rPr>
              <a:t> </a:t>
            </a:r>
            <a:r>
              <a:rPr lang="nl-NL" altLang="nl-NL" sz="2800" cap="none" dirty="0" err="1" smtClean="0">
                <a:latin typeface="Arial Unicode MS" panose="020B0604020202020204" pitchFamily="34" charset="-128"/>
              </a:rPr>
              <a:t>sluices</a:t>
            </a:r>
            <a:r>
              <a:rPr kumimoji="0" lang="nl-NL" altLang="nl-NL" sz="2800" b="0" i="0" u="none" strike="noStrike" cap="none" normalizeH="0" baseline="0" dirty="0" smtClean="0">
                <a:ln>
                  <a:noFill/>
                </a:ln>
                <a:solidFill>
                  <a:schemeClr val="tx1"/>
                </a:solidFill>
                <a:effectLst/>
                <a:latin typeface="Arial Unicode MS" panose="020B0604020202020204" pitchFamily="34" charset="-128"/>
              </a:rPr>
              <a:t> </a:t>
            </a:r>
            <a:r>
              <a:rPr kumimoji="0" lang="nl-NL" altLang="nl-NL" sz="2800" b="0" i="0" u="none" strike="noStrike" cap="none" normalizeH="0" baseline="0" dirty="0" err="1">
                <a:ln>
                  <a:noFill/>
                </a:ln>
                <a:solidFill>
                  <a:schemeClr val="tx1"/>
                </a:solidFill>
                <a:effectLst/>
                <a:latin typeface="Arial Unicode MS" panose="020B0604020202020204" pitchFamily="34" charset="-128"/>
              </a:rPr>
              <a:t>mean</a:t>
            </a:r>
            <a:r>
              <a:rPr kumimoji="0" lang="nl-NL" altLang="nl-NL" sz="2800" b="0" i="0" u="none" strike="noStrike" cap="none" normalizeH="0" baseline="0" dirty="0">
                <a:ln>
                  <a:noFill/>
                </a:ln>
                <a:solidFill>
                  <a:schemeClr val="tx1"/>
                </a:solidFill>
                <a:effectLst/>
                <a:latin typeface="Arial Unicode MS" panose="020B0604020202020204" pitchFamily="34" charset="-128"/>
              </a:rPr>
              <a:t> in common is </a:t>
            </a:r>
            <a:r>
              <a:rPr kumimoji="0" lang="nl-NL" altLang="nl-NL" sz="2800" b="0" i="0" u="none" strike="noStrike" cap="none" normalizeH="0" baseline="0" dirty="0" err="1">
                <a:ln>
                  <a:noFill/>
                </a:ln>
                <a:solidFill>
                  <a:schemeClr val="tx1"/>
                </a:solidFill>
                <a:effectLst/>
                <a:latin typeface="Arial Unicode MS" panose="020B0604020202020204" pitchFamily="34" charset="-128"/>
              </a:rPr>
              <a:t>that</a:t>
            </a:r>
            <a:r>
              <a:rPr kumimoji="0" lang="nl-NL" altLang="nl-NL" sz="2800" b="0" i="0" u="none" strike="noStrike" cap="none" normalizeH="0" baseline="0" dirty="0">
                <a:ln>
                  <a:noFill/>
                </a:ln>
                <a:solidFill>
                  <a:schemeClr val="tx1"/>
                </a:solidFill>
                <a:effectLst/>
                <a:latin typeface="Arial Unicode MS" panose="020B0604020202020204" pitchFamily="34" charset="-128"/>
              </a:rPr>
              <a:t> </a:t>
            </a:r>
            <a:r>
              <a:rPr kumimoji="0" lang="nl-NL" altLang="nl-NL" sz="2800" b="0" i="0" u="none" strike="noStrike" cap="none" normalizeH="0" baseline="0" dirty="0" err="1">
                <a:ln>
                  <a:noFill/>
                </a:ln>
                <a:solidFill>
                  <a:schemeClr val="tx1"/>
                </a:solidFill>
                <a:effectLst/>
                <a:latin typeface="Arial Unicode MS" panose="020B0604020202020204" pitchFamily="34" charset="-128"/>
              </a:rPr>
              <a:t>they</a:t>
            </a:r>
            <a:r>
              <a:rPr kumimoji="0" lang="nl-NL" altLang="nl-NL" sz="2800" b="0" i="0" u="none" strike="noStrike" cap="none" normalizeH="0" baseline="0" dirty="0">
                <a:ln>
                  <a:noFill/>
                </a:ln>
                <a:solidFill>
                  <a:schemeClr val="tx1"/>
                </a:solidFill>
                <a:effectLst/>
                <a:latin typeface="Arial Unicode MS" panose="020B0604020202020204" pitchFamily="34" charset="-128"/>
              </a:rPr>
              <a:t> </a:t>
            </a:r>
            <a:r>
              <a:rPr kumimoji="0" lang="nl-NL" altLang="nl-NL" sz="2800" b="0" i="0" u="none" strike="noStrike" cap="none" normalizeH="0" baseline="0" dirty="0" err="1">
                <a:ln>
                  <a:noFill/>
                </a:ln>
                <a:solidFill>
                  <a:schemeClr val="tx1"/>
                </a:solidFill>
                <a:effectLst/>
                <a:latin typeface="Arial Unicode MS" panose="020B0604020202020204" pitchFamily="34" charset="-128"/>
              </a:rPr>
              <a:t>hold</a:t>
            </a:r>
            <a:r>
              <a:rPr kumimoji="0" lang="nl-NL" altLang="nl-NL" sz="2800" b="0" i="0" u="none" strike="noStrike" cap="none" normalizeH="0" baseline="0" dirty="0">
                <a:ln>
                  <a:noFill/>
                </a:ln>
                <a:solidFill>
                  <a:schemeClr val="tx1"/>
                </a:solidFill>
                <a:effectLst/>
                <a:latin typeface="Arial Unicode MS" panose="020B0604020202020204" pitchFamily="34" charset="-128"/>
              </a:rPr>
              <a:t> water. The most </a:t>
            </a:r>
            <a:r>
              <a:rPr kumimoji="0" lang="nl-NL" altLang="nl-NL" sz="2800" b="0" i="0" u="none" strike="noStrike" cap="none" normalizeH="0" baseline="0" dirty="0" err="1">
                <a:ln>
                  <a:noFill/>
                </a:ln>
                <a:solidFill>
                  <a:schemeClr val="tx1"/>
                </a:solidFill>
                <a:effectLst/>
                <a:latin typeface="Arial Unicode MS" panose="020B0604020202020204" pitchFamily="34" charset="-128"/>
              </a:rPr>
              <a:t>famous</a:t>
            </a:r>
            <a:r>
              <a:rPr kumimoji="0" lang="nl-NL" altLang="nl-NL" sz="2800" b="0" i="0" u="none" strike="noStrike" cap="none" normalizeH="0" baseline="0" dirty="0">
                <a:ln>
                  <a:noFill/>
                </a:ln>
                <a:solidFill>
                  <a:schemeClr val="tx1"/>
                </a:solidFill>
                <a:effectLst/>
                <a:latin typeface="Arial Unicode MS" panose="020B0604020202020204" pitchFamily="34" charset="-128"/>
              </a:rPr>
              <a:t> type of </a:t>
            </a:r>
            <a:r>
              <a:rPr kumimoji="0" lang="nl-NL" altLang="nl-NL" sz="2800" b="0" i="0" u="none" strike="noStrike" cap="none" normalizeH="0" baseline="0" dirty="0" err="1">
                <a:ln>
                  <a:noFill/>
                </a:ln>
                <a:solidFill>
                  <a:schemeClr val="tx1"/>
                </a:solidFill>
                <a:effectLst/>
                <a:latin typeface="Arial Unicode MS" panose="020B0604020202020204" pitchFamily="34" charset="-128"/>
              </a:rPr>
              <a:t>lock</a:t>
            </a:r>
            <a:r>
              <a:rPr kumimoji="0" lang="nl-NL" altLang="nl-NL" sz="2800" b="0" i="0" u="none" strike="noStrike" cap="none" normalizeH="0" baseline="0" dirty="0">
                <a:ln>
                  <a:noFill/>
                </a:ln>
                <a:solidFill>
                  <a:schemeClr val="tx1"/>
                </a:solidFill>
                <a:effectLst/>
                <a:latin typeface="Arial Unicode MS" panose="020B0604020202020204" pitchFamily="34" charset="-128"/>
              </a:rPr>
              <a:t> is the </a:t>
            </a:r>
            <a:r>
              <a:rPr kumimoji="0" lang="nl-NL" altLang="nl-NL" sz="2800" b="0" i="0" u="none" strike="noStrike" cap="none" normalizeH="0" baseline="0" dirty="0" err="1">
                <a:ln>
                  <a:noFill/>
                </a:ln>
                <a:solidFill>
                  <a:schemeClr val="tx1"/>
                </a:solidFill>
                <a:effectLst/>
                <a:latin typeface="Arial Unicode MS" panose="020B0604020202020204" pitchFamily="34" charset="-128"/>
              </a:rPr>
              <a:t>sluice</a:t>
            </a:r>
            <a:r>
              <a:rPr kumimoji="0" lang="nl-NL" altLang="nl-NL" sz="2800" b="0" i="0" u="none" strike="noStrike" cap="none" normalizeH="0" baseline="0" dirty="0">
                <a:ln>
                  <a:noFill/>
                </a:ln>
                <a:solidFill>
                  <a:schemeClr val="tx1"/>
                </a:solidFill>
                <a:effectLst/>
                <a:latin typeface="Arial Unicode MS" panose="020B0604020202020204" pitchFamily="34" charset="-128"/>
              </a:rPr>
              <a:t>. </a:t>
            </a:r>
            <a:r>
              <a:rPr kumimoji="0" lang="nl-NL" altLang="nl-NL" sz="2800" b="0" i="0" u="none" strike="noStrike" cap="none" normalizeH="0" baseline="0" dirty="0" err="1">
                <a:ln>
                  <a:noFill/>
                </a:ln>
                <a:solidFill>
                  <a:schemeClr val="tx1"/>
                </a:solidFill>
                <a:effectLst/>
                <a:latin typeface="Arial Unicode MS" panose="020B0604020202020204" pitchFamily="34" charset="-128"/>
              </a:rPr>
              <a:t>This</a:t>
            </a:r>
            <a:r>
              <a:rPr kumimoji="0" lang="nl-NL" altLang="nl-NL" sz="2800" b="0" i="0" u="none" strike="noStrike" cap="none" normalizeH="0" baseline="0" dirty="0">
                <a:ln>
                  <a:noFill/>
                </a:ln>
                <a:solidFill>
                  <a:schemeClr val="tx1"/>
                </a:solidFill>
                <a:effectLst/>
                <a:latin typeface="Arial Unicode MS" panose="020B0604020202020204" pitchFamily="34" charset="-128"/>
              </a:rPr>
              <a:t> </a:t>
            </a:r>
            <a:r>
              <a:rPr kumimoji="0" lang="nl-NL" altLang="nl-NL" sz="2800" b="0" i="0" u="none" strike="noStrike" cap="none" normalizeH="0" baseline="0" dirty="0" err="1">
                <a:ln>
                  <a:noFill/>
                </a:ln>
                <a:solidFill>
                  <a:schemeClr val="tx1"/>
                </a:solidFill>
                <a:effectLst/>
                <a:latin typeface="Arial Unicode MS" panose="020B0604020202020204" pitchFamily="34" charset="-128"/>
              </a:rPr>
              <a:t>works</a:t>
            </a:r>
            <a:r>
              <a:rPr kumimoji="0" lang="nl-NL" altLang="nl-NL" sz="2800" b="0" i="0" u="none" strike="noStrike" cap="none" normalizeH="0" baseline="0" dirty="0">
                <a:ln>
                  <a:noFill/>
                </a:ln>
                <a:solidFill>
                  <a:schemeClr val="tx1"/>
                </a:solidFill>
                <a:effectLst/>
                <a:latin typeface="Arial Unicode MS" panose="020B0604020202020204" pitchFamily="34" charset="-128"/>
              </a:rPr>
              <a:t> like </a:t>
            </a:r>
            <a:r>
              <a:rPr kumimoji="0" lang="nl-NL" altLang="nl-NL" sz="2800" b="0" i="0" u="none" strike="noStrike" cap="none" normalizeH="0" baseline="0" dirty="0" smtClean="0">
                <a:ln>
                  <a:noFill/>
                </a:ln>
                <a:solidFill>
                  <a:schemeClr val="tx1"/>
                </a:solidFill>
                <a:effectLst/>
                <a:latin typeface="Arial Unicode MS" panose="020B0604020202020204" pitchFamily="34" charset="-128"/>
              </a:rPr>
              <a:t>a</a:t>
            </a:r>
            <a:r>
              <a:rPr kumimoji="0" lang="nl-NL" altLang="nl-NL" sz="2800" b="0" i="0" u="none" strike="noStrike" cap="none" normalizeH="0" dirty="0" smtClean="0">
                <a:ln>
                  <a:noFill/>
                </a:ln>
                <a:solidFill>
                  <a:schemeClr val="tx1"/>
                </a:solidFill>
                <a:effectLst/>
                <a:latin typeface="Arial Unicode MS" panose="020B0604020202020204" pitchFamily="34" charset="-128"/>
              </a:rPr>
              <a:t> </a:t>
            </a:r>
            <a:r>
              <a:rPr kumimoji="0" lang="nl-NL" altLang="nl-NL" sz="2800" b="0" i="0" u="none" strike="noStrike" cap="none" normalizeH="0" baseline="0" dirty="0" smtClean="0">
                <a:ln>
                  <a:noFill/>
                </a:ln>
                <a:solidFill>
                  <a:schemeClr val="tx1"/>
                </a:solidFill>
                <a:effectLst/>
                <a:latin typeface="Arial Unicode MS" panose="020B0604020202020204" pitchFamily="34" charset="-128"/>
              </a:rPr>
              <a:t>kind </a:t>
            </a:r>
            <a:r>
              <a:rPr kumimoji="0" lang="nl-NL" altLang="nl-NL" sz="2800" b="0" i="0" u="none" strike="noStrike" cap="none" normalizeH="0" baseline="0" dirty="0">
                <a:ln>
                  <a:noFill/>
                </a:ln>
                <a:solidFill>
                  <a:schemeClr val="tx1"/>
                </a:solidFill>
                <a:effectLst/>
                <a:latin typeface="Arial Unicode MS" panose="020B0604020202020204" pitchFamily="34" charset="-128"/>
              </a:rPr>
              <a:t>of lift. On </a:t>
            </a:r>
            <a:r>
              <a:rPr kumimoji="0" lang="nl-NL" altLang="nl-NL" sz="2800" b="0" i="0" u="none" strike="noStrike" cap="none" normalizeH="0" baseline="0" dirty="0" err="1">
                <a:ln>
                  <a:noFill/>
                </a:ln>
                <a:solidFill>
                  <a:schemeClr val="tx1"/>
                </a:solidFill>
                <a:effectLst/>
                <a:latin typeface="Arial Unicode MS" panose="020B0604020202020204" pitchFamily="34" charset="-128"/>
              </a:rPr>
              <a:t>one</a:t>
            </a:r>
            <a:r>
              <a:rPr kumimoji="0" lang="nl-NL" altLang="nl-NL" sz="2800" b="0" i="0" u="none" strike="noStrike" cap="none" normalizeH="0" baseline="0" dirty="0">
                <a:ln>
                  <a:noFill/>
                </a:ln>
                <a:solidFill>
                  <a:schemeClr val="tx1"/>
                </a:solidFill>
                <a:effectLst/>
                <a:latin typeface="Arial Unicode MS" panose="020B0604020202020204" pitchFamily="34" charset="-128"/>
              </a:rPr>
              <a:t> side of </a:t>
            </a:r>
            <a:r>
              <a:rPr kumimoji="0" lang="nl-NL" altLang="nl-NL" sz="2800" b="0" i="0" u="none" strike="noStrike" cap="none" normalizeH="0" baseline="0" dirty="0" err="1">
                <a:ln>
                  <a:noFill/>
                </a:ln>
                <a:solidFill>
                  <a:schemeClr val="tx1"/>
                </a:solidFill>
                <a:effectLst/>
                <a:latin typeface="Arial Unicode MS" panose="020B0604020202020204" pitchFamily="34" charset="-128"/>
              </a:rPr>
              <a:t>the</a:t>
            </a:r>
            <a:r>
              <a:rPr kumimoji="0" lang="nl-NL" altLang="nl-NL" sz="2800" b="0" i="0" u="none" strike="noStrike" cap="none" normalizeH="0" baseline="0" dirty="0">
                <a:ln>
                  <a:noFill/>
                </a:ln>
                <a:solidFill>
                  <a:schemeClr val="tx1"/>
                </a:solidFill>
                <a:effectLst/>
                <a:latin typeface="Arial Unicode MS" panose="020B0604020202020204" pitchFamily="34" charset="-128"/>
              </a:rPr>
              <a:t> </a:t>
            </a:r>
            <a:r>
              <a:rPr kumimoji="0" lang="nl-NL" altLang="nl-NL" sz="2800" b="0" i="0" u="none" strike="noStrike" cap="none" normalizeH="0" baseline="0" dirty="0" err="1" smtClean="0">
                <a:ln>
                  <a:noFill/>
                </a:ln>
                <a:solidFill>
                  <a:schemeClr val="tx1"/>
                </a:solidFill>
                <a:effectLst/>
                <a:latin typeface="Arial Unicode MS" panose="020B0604020202020204" pitchFamily="34" charset="-128"/>
              </a:rPr>
              <a:t>sluice</a:t>
            </a:r>
            <a:r>
              <a:rPr kumimoji="0" lang="nl-NL" altLang="nl-NL" sz="2800" b="0" i="0" u="none" strike="noStrike" cap="none" normalizeH="0" baseline="0" dirty="0" smtClean="0">
                <a:ln>
                  <a:noFill/>
                </a:ln>
                <a:solidFill>
                  <a:schemeClr val="tx1"/>
                </a:solidFill>
                <a:effectLst/>
                <a:latin typeface="Arial Unicode MS" panose="020B0604020202020204" pitchFamily="34" charset="-128"/>
              </a:rPr>
              <a:t>-gate </a:t>
            </a:r>
            <a:r>
              <a:rPr kumimoji="0" lang="nl-NL" altLang="nl-NL" sz="2800" b="0" i="0" u="none" strike="noStrike" cap="none" normalizeH="0" baseline="0" dirty="0">
                <a:ln>
                  <a:noFill/>
                </a:ln>
                <a:solidFill>
                  <a:schemeClr val="tx1"/>
                </a:solidFill>
                <a:effectLst/>
                <a:latin typeface="Arial Unicode MS" panose="020B0604020202020204" pitchFamily="34" charset="-128"/>
              </a:rPr>
              <a:t>the water is </a:t>
            </a:r>
            <a:r>
              <a:rPr kumimoji="0" lang="nl-NL" altLang="nl-NL" sz="2800" b="0" i="0" u="none" strike="noStrike" cap="none" normalizeH="0" baseline="0" dirty="0" err="1">
                <a:ln>
                  <a:noFill/>
                </a:ln>
                <a:solidFill>
                  <a:schemeClr val="tx1"/>
                </a:solidFill>
                <a:effectLst/>
                <a:latin typeface="Arial Unicode MS" panose="020B0604020202020204" pitchFamily="34" charset="-128"/>
              </a:rPr>
              <a:t>always</a:t>
            </a:r>
            <a:r>
              <a:rPr kumimoji="0" lang="nl-NL" altLang="nl-NL" sz="2800" b="0" i="0" u="none" strike="noStrike" cap="none" normalizeH="0" baseline="0" dirty="0">
                <a:ln>
                  <a:noFill/>
                </a:ln>
                <a:solidFill>
                  <a:schemeClr val="tx1"/>
                </a:solidFill>
                <a:effectLst/>
                <a:latin typeface="Arial Unicode MS" panose="020B0604020202020204" pitchFamily="34" charset="-128"/>
              </a:rPr>
              <a:t> </a:t>
            </a:r>
            <a:r>
              <a:rPr kumimoji="0" lang="nl-NL" altLang="nl-NL" sz="2800" b="0" i="0" u="none" strike="noStrike" cap="none" normalizeH="0" baseline="0" dirty="0" err="1">
                <a:ln>
                  <a:noFill/>
                </a:ln>
                <a:solidFill>
                  <a:schemeClr val="tx1"/>
                </a:solidFill>
                <a:effectLst/>
                <a:latin typeface="Arial Unicode MS" panose="020B0604020202020204" pitchFamily="34" charset="-128"/>
              </a:rPr>
              <a:t>higher</a:t>
            </a:r>
            <a:r>
              <a:rPr kumimoji="0" lang="nl-NL" altLang="nl-NL" sz="2800" b="0" i="0" u="none" strike="noStrike" cap="none" normalizeH="0" baseline="0" dirty="0">
                <a:ln>
                  <a:noFill/>
                </a:ln>
                <a:solidFill>
                  <a:schemeClr val="tx1"/>
                </a:solidFill>
                <a:effectLst/>
                <a:latin typeface="Arial Unicode MS" panose="020B0604020202020204" pitchFamily="34" charset="-128"/>
              </a:rPr>
              <a:t> </a:t>
            </a:r>
            <a:r>
              <a:rPr kumimoji="0" lang="nl-NL" altLang="nl-NL" sz="2800" b="0" i="0" u="none" strike="noStrike" cap="none" normalizeH="0" baseline="0" dirty="0" err="1">
                <a:ln>
                  <a:noFill/>
                </a:ln>
                <a:solidFill>
                  <a:schemeClr val="tx1"/>
                </a:solidFill>
                <a:effectLst/>
                <a:latin typeface="Arial Unicode MS" panose="020B0604020202020204" pitchFamily="34" charset="-128"/>
              </a:rPr>
              <a:t>than</a:t>
            </a:r>
            <a:r>
              <a:rPr kumimoji="0" lang="nl-NL" altLang="nl-NL" sz="2800" b="0" i="0" u="none" strike="noStrike" cap="none" normalizeH="0" baseline="0" dirty="0">
                <a:ln>
                  <a:noFill/>
                </a:ln>
                <a:solidFill>
                  <a:schemeClr val="tx1"/>
                </a:solidFill>
                <a:effectLst/>
                <a:latin typeface="Arial Unicode MS" panose="020B0604020202020204" pitchFamily="34" charset="-128"/>
              </a:rPr>
              <a:t> on the </a:t>
            </a:r>
            <a:r>
              <a:rPr kumimoji="0" lang="nl-NL" altLang="nl-NL" sz="2800" b="0" i="0" u="none" strike="noStrike" cap="none" normalizeH="0" baseline="0" dirty="0" err="1">
                <a:ln>
                  <a:noFill/>
                </a:ln>
                <a:solidFill>
                  <a:schemeClr val="tx1"/>
                </a:solidFill>
                <a:effectLst/>
                <a:latin typeface="Arial Unicode MS" panose="020B0604020202020204" pitchFamily="34" charset="-128"/>
              </a:rPr>
              <a:t>other</a:t>
            </a:r>
            <a:r>
              <a:rPr kumimoji="0" lang="nl-NL" altLang="nl-NL" sz="2800" b="0" i="0" u="none" strike="noStrike" cap="none" normalizeH="0" baseline="0" dirty="0">
                <a:ln>
                  <a:noFill/>
                </a:ln>
                <a:solidFill>
                  <a:schemeClr val="tx1"/>
                </a:solidFill>
                <a:effectLst/>
                <a:latin typeface="Arial Unicode MS" panose="020B0604020202020204" pitchFamily="34" charset="-128"/>
              </a:rPr>
              <a:t> side of the </a:t>
            </a:r>
            <a:r>
              <a:rPr lang="nl-NL" altLang="nl-NL" sz="2800" cap="none" dirty="0" err="1">
                <a:latin typeface="Arial Unicode MS" panose="020B0604020202020204" pitchFamily="34" charset="-128"/>
              </a:rPr>
              <a:t>sluice</a:t>
            </a:r>
            <a:r>
              <a:rPr kumimoji="0" lang="nl-NL" altLang="nl-NL" sz="2800" b="0" i="0" u="none" strike="noStrike" cap="none" normalizeH="0" baseline="0" dirty="0">
                <a:ln>
                  <a:noFill/>
                </a:ln>
                <a:solidFill>
                  <a:schemeClr val="tx1"/>
                </a:solidFill>
                <a:effectLst/>
                <a:latin typeface="Arial Unicode MS" panose="020B0604020202020204" pitchFamily="34" charset="-128"/>
              </a:rPr>
              <a:t>. A </a:t>
            </a:r>
            <a:r>
              <a:rPr kumimoji="0" lang="nl-NL" altLang="nl-NL" sz="2800" b="0" i="0" u="none" strike="noStrike" cap="none" normalizeH="0" baseline="0" dirty="0" err="1">
                <a:ln>
                  <a:noFill/>
                </a:ln>
                <a:solidFill>
                  <a:schemeClr val="tx1"/>
                </a:solidFill>
                <a:effectLst/>
                <a:latin typeface="Arial Unicode MS" panose="020B0604020202020204" pitchFamily="34" charset="-128"/>
              </a:rPr>
              <a:t>boat</a:t>
            </a:r>
            <a:r>
              <a:rPr kumimoji="0" lang="nl-NL" altLang="nl-NL" sz="2800" b="0" i="0" u="none" strike="noStrike" cap="none" normalizeH="0" baseline="0" dirty="0">
                <a:ln>
                  <a:noFill/>
                </a:ln>
                <a:solidFill>
                  <a:schemeClr val="tx1"/>
                </a:solidFill>
                <a:effectLst/>
                <a:latin typeface="Arial Unicode MS" panose="020B0604020202020204" pitchFamily="34" charset="-128"/>
              </a:rPr>
              <a:t> </a:t>
            </a:r>
            <a:r>
              <a:rPr kumimoji="0" lang="nl-NL" altLang="nl-NL" sz="2800" b="0" i="0" u="none" strike="noStrike" cap="none" normalizeH="0" baseline="0" dirty="0" err="1">
                <a:ln>
                  <a:noFill/>
                </a:ln>
                <a:solidFill>
                  <a:schemeClr val="tx1"/>
                </a:solidFill>
                <a:effectLst/>
                <a:latin typeface="Arial Unicode MS" panose="020B0604020202020204" pitchFamily="34" charset="-128"/>
              </a:rPr>
              <a:t>that</a:t>
            </a:r>
            <a:r>
              <a:rPr kumimoji="0" lang="nl-NL" altLang="nl-NL" sz="2800" b="0" i="0" u="none" strike="noStrike" cap="none" normalizeH="0" baseline="0" dirty="0">
                <a:ln>
                  <a:noFill/>
                </a:ln>
                <a:solidFill>
                  <a:schemeClr val="tx1"/>
                </a:solidFill>
                <a:effectLst/>
                <a:latin typeface="Arial Unicode MS" panose="020B0604020202020204" pitchFamily="34" charset="-128"/>
              </a:rPr>
              <a:t> </a:t>
            </a:r>
            <a:r>
              <a:rPr kumimoji="0" lang="nl-NL" altLang="nl-NL" sz="2800" b="0" i="0" u="none" strike="noStrike" cap="none" normalizeH="0" baseline="0" dirty="0" err="1" smtClean="0">
                <a:ln>
                  <a:noFill/>
                </a:ln>
                <a:solidFill>
                  <a:schemeClr val="tx1"/>
                </a:solidFill>
                <a:effectLst/>
                <a:latin typeface="Arial Unicode MS" panose="020B0604020202020204" pitchFamily="34" charset="-128"/>
              </a:rPr>
              <a:t>sail</a:t>
            </a:r>
            <a:r>
              <a:rPr kumimoji="0" lang="nl-NL" altLang="nl-NL" sz="2800" b="0" i="0" u="none" strike="noStrike" cap="none" normalizeH="0" baseline="0" dirty="0" smtClean="0">
                <a:ln>
                  <a:noFill/>
                </a:ln>
                <a:solidFill>
                  <a:schemeClr val="tx1"/>
                </a:solidFill>
                <a:effectLst/>
                <a:latin typeface="Arial Unicode MS" panose="020B0604020202020204" pitchFamily="34" charset="-128"/>
              </a:rPr>
              <a:t> </a:t>
            </a:r>
            <a:r>
              <a:rPr kumimoji="0" lang="nl-NL" altLang="nl-NL" sz="2800" b="0" i="0" u="none" strike="noStrike" cap="none" normalizeH="0" baseline="0" dirty="0" err="1" smtClean="0">
                <a:ln>
                  <a:noFill/>
                </a:ln>
                <a:solidFill>
                  <a:schemeClr val="tx1"/>
                </a:solidFill>
                <a:effectLst/>
                <a:latin typeface="Arial Unicode MS" panose="020B0604020202020204" pitchFamily="34" charset="-128"/>
              </a:rPr>
              <a:t>into</a:t>
            </a:r>
            <a:r>
              <a:rPr kumimoji="0" lang="nl-NL" altLang="nl-NL" sz="2800" b="0" i="0" u="none" strike="noStrike" cap="none" normalizeH="0" baseline="0" dirty="0" smtClean="0">
                <a:ln>
                  <a:noFill/>
                </a:ln>
                <a:solidFill>
                  <a:schemeClr val="tx1"/>
                </a:solidFill>
                <a:effectLst/>
                <a:latin typeface="Arial Unicode MS" panose="020B0604020202020204" pitchFamily="34" charset="-128"/>
              </a:rPr>
              <a:t> </a:t>
            </a:r>
            <a:r>
              <a:rPr kumimoji="0" lang="nl-NL" altLang="nl-NL" sz="2800" b="0" i="0" u="none" strike="noStrike" cap="none" normalizeH="0" baseline="0" dirty="0">
                <a:ln>
                  <a:noFill/>
                </a:ln>
                <a:solidFill>
                  <a:schemeClr val="tx1"/>
                </a:solidFill>
                <a:effectLst/>
                <a:latin typeface="Arial Unicode MS" panose="020B0604020202020204" pitchFamily="34" charset="-128"/>
              </a:rPr>
              <a:t>the </a:t>
            </a:r>
            <a:r>
              <a:rPr kumimoji="0" lang="nl-NL" altLang="nl-NL" sz="2800" b="0" i="0" u="none" strike="noStrike" cap="none" normalizeH="0" baseline="0" dirty="0" err="1">
                <a:ln>
                  <a:noFill/>
                </a:ln>
                <a:solidFill>
                  <a:schemeClr val="tx1"/>
                </a:solidFill>
                <a:effectLst/>
                <a:latin typeface="Arial Unicode MS" panose="020B0604020202020204" pitchFamily="34" charset="-128"/>
              </a:rPr>
              <a:t>sluice</a:t>
            </a:r>
            <a:r>
              <a:rPr kumimoji="0" lang="nl-NL" altLang="nl-NL" sz="2800" b="0" i="0" u="none" strike="noStrike" cap="none" normalizeH="0" baseline="0" dirty="0">
                <a:ln>
                  <a:noFill/>
                </a:ln>
                <a:solidFill>
                  <a:schemeClr val="tx1"/>
                </a:solidFill>
                <a:effectLst/>
                <a:latin typeface="Arial Unicode MS" panose="020B0604020202020204" pitchFamily="34" charset="-128"/>
              </a:rPr>
              <a:t> </a:t>
            </a:r>
            <a:r>
              <a:rPr kumimoji="0" lang="nl-NL" altLang="nl-NL" sz="2800" b="0" i="0" u="none" strike="noStrike" cap="none" normalizeH="0" baseline="0" dirty="0" err="1">
                <a:ln>
                  <a:noFill/>
                </a:ln>
                <a:solidFill>
                  <a:schemeClr val="tx1"/>
                </a:solidFill>
                <a:effectLst/>
                <a:latin typeface="Arial Unicode MS" panose="020B0604020202020204" pitchFamily="34" charset="-128"/>
              </a:rPr>
              <a:t>can</a:t>
            </a:r>
            <a:r>
              <a:rPr kumimoji="0" lang="nl-NL" altLang="nl-NL" sz="2800" b="0" i="0" u="none" strike="noStrike" cap="none" normalizeH="0" baseline="0" dirty="0">
                <a:ln>
                  <a:noFill/>
                </a:ln>
                <a:solidFill>
                  <a:schemeClr val="tx1"/>
                </a:solidFill>
                <a:effectLst/>
                <a:latin typeface="Arial Unicode MS" panose="020B0604020202020204" pitchFamily="34" charset="-128"/>
              </a:rPr>
              <a:t> </a:t>
            </a:r>
            <a:r>
              <a:rPr kumimoji="0" lang="nl-NL" altLang="nl-NL" sz="2800" b="0" i="0" u="none" strike="noStrike" cap="none" normalizeH="0" baseline="0" dirty="0" err="1">
                <a:ln>
                  <a:noFill/>
                </a:ln>
                <a:solidFill>
                  <a:schemeClr val="tx1"/>
                </a:solidFill>
                <a:effectLst/>
                <a:latin typeface="Arial Unicode MS" panose="020B0604020202020204" pitchFamily="34" charset="-128"/>
              </a:rPr>
              <a:t>be</a:t>
            </a:r>
            <a:r>
              <a:rPr kumimoji="0" lang="nl-NL" altLang="nl-NL" sz="2800" b="0" i="0" u="none" strike="noStrike" cap="none" normalizeH="0" baseline="0" dirty="0">
                <a:ln>
                  <a:noFill/>
                </a:ln>
                <a:solidFill>
                  <a:schemeClr val="tx1"/>
                </a:solidFill>
                <a:effectLst/>
                <a:latin typeface="Arial Unicode MS" panose="020B0604020202020204" pitchFamily="34" charset="-128"/>
              </a:rPr>
              <a:t> </a:t>
            </a:r>
            <a:r>
              <a:rPr kumimoji="0" lang="nl-NL" altLang="nl-NL" sz="2800" b="0" i="0" u="none" strike="noStrike" cap="none" normalizeH="0" baseline="0" dirty="0" err="1">
                <a:ln>
                  <a:noFill/>
                </a:ln>
                <a:solidFill>
                  <a:schemeClr val="tx1"/>
                </a:solidFill>
                <a:effectLst/>
                <a:latin typeface="Arial Unicode MS" panose="020B0604020202020204" pitchFamily="34" charset="-128"/>
              </a:rPr>
              <a:t>dropped</a:t>
            </a:r>
            <a:r>
              <a:rPr kumimoji="0" lang="nl-NL" altLang="nl-NL" sz="2800" b="0" i="0" u="none" strike="noStrike" cap="none" normalizeH="0" baseline="0" dirty="0">
                <a:ln>
                  <a:noFill/>
                </a:ln>
                <a:solidFill>
                  <a:schemeClr val="tx1"/>
                </a:solidFill>
                <a:effectLst/>
                <a:latin typeface="Arial Unicode MS" panose="020B0604020202020204" pitchFamily="34" charset="-128"/>
              </a:rPr>
              <a:t> </a:t>
            </a:r>
            <a:r>
              <a:rPr kumimoji="0" lang="nl-NL" altLang="nl-NL" sz="2800" b="0" i="0" u="none" strike="noStrike" cap="none" normalizeH="0" baseline="0" dirty="0" err="1">
                <a:ln>
                  <a:noFill/>
                </a:ln>
                <a:solidFill>
                  <a:schemeClr val="tx1"/>
                </a:solidFill>
                <a:effectLst/>
                <a:latin typeface="Arial Unicode MS" panose="020B0604020202020204" pitchFamily="34" charset="-128"/>
              </a:rPr>
              <a:t>by</a:t>
            </a:r>
            <a:r>
              <a:rPr kumimoji="0" lang="nl-NL" altLang="nl-NL" sz="2800" b="0" i="0" u="none" strike="noStrike" cap="none" normalizeH="0" baseline="0" dirty="0">
                <a:ln>
                  <a:noFill/>
                </a:ln>
                <a:solidFill>
                  <a:schemeClr val="tx1"/>
                </a:solidFill>
                <a:effectLst/>
                <a:latin typeface="Arial Unicode MS" panose="020B0604020202020204" pitchFamily="34" charset="-128"/>
              </a:rPr>
              <a:t> running water out of the </a:t>
            </a:r>
            <a:r>
              <a:rPr kumimoji="0" lang="nl-NL" altLang="nl-NL" sz="2800" b="0" i="0" u="none" strike="noStrike" cap="none" normalizeH="0" baseline="0" dirty="0" err="1">
                <a:ln>
                  <a:noFill/>
                </a:ln>
                <a:solidFill>
                  <a:schemeClr val="tx1"/>
                </a:solidFill>
                <a:effectLst/>
                <a:latin typeface="Arial Unicode MS" panose="020B0604020202020204" pitchFamily="34" charset="-128"/>
              </a:rPr>
              <a:t>sluice</a:t>
            </a:r>
            <a:r>
              <a:rPr kumimoji="0" lang="nl-NL" altLang="nl-NL" sz="2800" b="0" i="0" u="none" strike="noStrike" cap="none" normalizeH="0" baseline="0" dirty="0">
                <a:ln>
                  <a:noFill/>
                </a:ln>
                <a:solidFill>
                  <a:schemeClr val="tx1"/>
                </a:solidFill>
                <a:effectLst/>
                <a:latin typeface="Arial Unicode MS" panose="020B0604020202020204" pitchFamily="34" charset="-128"/>
              </a:rPr>
              <a:t>. Or </a:t>
            </a:r>
            <a:r>
              <a:rPr kumimoji="0" lang="nl-NL" altLang="nl-NL" sz="2800" b="0" i="0" u="none" strike="noStrike" cap="none" normalizeH="0" baseline="0" dirty="0" err="1">
                <a:ln>
                  <a:noFill/>
                </a:ln>
                <a:solidFill>
                  <a:schemeClr val="tx1"/>
                </a:solidFill>
                <a:effectLst/>
                <a:latin typeface="Arial Unicode MS" panose="020B0604020202020204" pitchFamily="34" charset="-128"/>
              </a:rPr>
              <a:t>they</a:t>
            </a:r>
            <a:r>
              <a:rPr kumimoji="0" lang="nl-NL" altLang="nl-NL" sz="2800" b="0" i="0" u="none" strike="noStrike" cap="none" normalizeH="0" baseline="0" dirty="0">
                <a:ln>
                  <a:noFill/>
                </a:ln>
                <a:solidFill>
                  <a:schemeClr val="tx1"/>
                </a:solidFill>
                <a:effectLst/>
                <a:latin typeface="Arial Unicode MS" panose="020B0604020202020204" pitchFamily="34" charset="-128"/>
              </a:rPr>
              <a:t> let the </a:t>
            </a:r>
            <a:r>
              <a:rPr kumimoji="0" lang="nl-NL" altLang="nl-NL" sz="2800" b="0" i="0" u="none" strike="noStrike" cap="none" normalizeH="0" baseline="0" dirty="0" err="1">
                <a:ln>
                  <a:noFill/>
                </a:ln>
                <a:solidFill>
                  <a:schemeClr val="tx1"/>
                </a:solidFill>
                <a:effectLst/>
                <a:latin typeface="Arial Unicode MS" panose="020B0604020202020204" pitchFamily="34" charset="-128"/>
              </a:rPr>
              <a:t>boat</a:t>
            </a:r>
            <a:r>
              <a:rPr kumimoji="0" lang="nl-NL" altLang="nl-NL" sz="2800" b="0" i="0" u="none" strike="noStrike" cap="none" normalizeH="0" baseline="0" dirty="0">
                <a:ln>
                  <a:noFill/>
                </a:ln>
                <a:solidFill>
                  <a:schemeClr val="tx1"/>
                </a:solidFill>
                <a:effectLst/>
                <a:latin typeface="Arial Unicode MS" panose="020B0604020202020204" pitchFamily="34" charset="-128"/>
              </a:rPr>
              <a:t> </a:t>
            </a:r>
            <a:r>
              <a:rPr kumimoji="0" lang="nl-NL" altLang="nl-NL" sz="2800" b="0" i="0" u="none" strike="noStrike" cap="none" normalizeH="0" baseline="0" dirty="0" err="1">
                <a:ln>
                  <a:noFill/>
                </a:ln>
                <a:solidFill>
                  <a:schemeClr val="tx1"/>
                </a:solidFill>
                <a:effectLst/>
                <a:latin typeface="Arial Unicode MS" panose="020B0604020202020204" pitchFamily="34" charset="-128"/>
              </a:rPr>
              <a:t>rise</a:t>
            </a:r>
            <a:r>
              <a:rPr kumimoji="0" lang="nl-NL" altLang="nl-NL" sz="2800" b="0" i="0" u="none" strike="noStrike" cap="none" normalizeH="0" baseline="0" dirty="0">
                <a:ln>
                  <a:noFill/>
                </a:ln>
                <a:solidFill>
                  <a:schemeClr val="tx1"/>
                </a:solidFill>
                <a:effectLst/>
                <a:latin typeface="Arial Unicode MS" panose="020B0604020202020204" pitchFamily="34" charset="-128"/>
              </a:rPr>
              <a:t> </a:t>
            </a:r>
            <a:r>
              <a:rPr kumimoji="0" lang="nl-NL" altLang="nl-NL" sz="2800" b="0" i="0" u="none" strike="noStrike" cap="none" normalizeH="0" baseline="0" dirty="0" err="1">
                <a:ln>
                  <a:noFill/>
                </a:ln>
                <a:solidFill>
                  <a:schemeClr val="tx1"/>
                </a:solidFill>
                <a:effectLst/>
                <a:latin typeface="Arial Unicode MS" panose="020B0604020202020204" pitchFamily="34" charset="-128"/>
              </a:rPr>
              <a:t>by</a:t>
            </a:r>
            <a:r>
              <a:rPr kumimoji="0" lang="nl-NL" altLang="nl-NL" sz="2800" b="0" i="0" u="none" strike="noStrike" cap="none" normalizeH="0" baseline="0" dirty="0">
                <a:ln>
                  <a:noFill/>
                </a:ln>
                <a:solidFill>
                  <a:schemeClr val="tx1"/>
                </a:solidFill>
                <a:effectLst/>
                <a:latin typeface="Arial Unicode MS" panose="020B0604020202020204" pitchFamily="34" charset="-128"/>
              </a:rPr>
              <a:t> running water </a:t>
            </a:r>
            <a:r>
              <a:rPr kumimoji="0" lang="nl-NL" altLang="nl-NL" sz="2800" b="0" i="0" u="none" strike="noStrike" cap="none" normalizeH="0" baseline="0" dirty="0" err="1" smtClean="0">
                <a:ln>
                  <a:noFill/>
                </a:ln>
                <a:solidFill>
                  <a:schemeClr val="tx1"/>
                </a:solidFill>
                <a:effectLst/>
                <a:latin typeface="Arial Unicode MS" panose="020B0604020202020204" pitchFamily="34" charset="-128"/>
              </a:rPr>
              <a:t>into</a:t>
            </a:r>
            <a:r>
              <a:rPr kumimoji="0" lang="nl-NL" altLang="nl-NL" sz="2800" b="0" i="0" u="none" strike="noStrike" cap="none" normalizeH="0" baseline="0" dirty="0" smtClean="0">
                <a:ln>
                  <a:noFill/>
                </a:ln>
                <a:solidFill>
                  <a:schemeClr val="tx1"/>
                </a:solidFill>
                <a:effectLst/>
                <a:latin typeface="Arial Unicode MS" panose="020B0604020202020204" pitchFamily="34" charset="-128"/>
              </a:rPr>
              <a:t> </a:t>
            </a:r>
            <a:r>
              <a:rPr kumimoji="0" lang="nl-NL" altLang="nl-NL" sz="2800" b="0" i="0" u="none" strike="noStrike" cap="none" normalizeH="0" baseline="0" dirty="0">
                <a:ln>
                  <a:noFill/>
                </a:ln>
                <a:solidFill>
                  <a:schemeClr val="tx1"/>
                </a:solidFill>
                <a:effectLst/>
                <a:latin typeface="Arial Unicode MS" panose="020B0604020202020204" pitchFamily="34" charset="-128"/>
              </a:rPr>
              <a:t>the </a:t>
            </a:r>
            <a:r>
              <a:rPr kumimoji="0" lang="nl-NL" altLang="nl-NL" sz="2800" b="0" i="0" u="none" strike="noStrike" cap="none" normalizeH="0" baseline="0" dirty="0" err="1">
                <a:ln>
                  <a:noFill/>
                </a:ln>
                <a:solidFill>
                  <a:schemeClr val="tx1"/>
                </a:solidFill>
                <a:effectLst/>
                <a:latin typeface="Arial Unicode MS" panose="020B0604020202020204" pitchFamily="34" charset="-128"/>
              </a:rPr>
              <a:t>sluice</a:t>
            </a:r>
            <a:r>
              <a:rPr kumimoji="0" lang="nl-NL" altLang="nl-NL" sz="2800" b="0" i="0" u="none" strike="noStrike" cap="none" normalizeH="0" baseline="0" dirty="0">
                <a:ln>
                  <a:noFill/>
                </a:ln>
                <a:solidFill>
                  <a:schemeClr val="tx1"/>
                </a:solidFill>
                <a:effectLst/>
                <a:latin typeface="Arial Unicode MS" panose="020B0604020202020204" pitchFamily="34" charset="-128"/>
              </a:rPr>
              <a:t>. </a:t>
            </a:r>
            <a:r>
              <a:rPr kumimoji="0" lang="nl-NL" altLang="nl-NL" sz="2800" b="0" i="0" u="none" strike="noStrike" cap="none" normalizeH="0" baseline="0" dirty="0" err="1">
                <a:ln>
                  <a:noFill/>
                </a:ln>
                <a:solidFill>
                  <a:schemeClr val="tx1"/>
                </a:solidFill>
                <a:effectLst/>
                <a:latin typeface="Arial Unicode MS" panose="020B0604020202020204" pitchFamily="34" charset="-128"/>
              </a:rPr>
              <a:t>When</a:t>
            </a:r>
            <a:r>
              <a:rPr kumimoji="0" lang="nl-NL" altLang="nl-NL" sz="2800" b="0" i="0" u="none" strike="noStrike" cap="none" normalizeH="0" baseline="0" dirty="0">
                <a:ln>
                  <a:noFill/>
                </a:ln>
                <a:solidFill>
                  <a:schemeClr val="tx1"/>
                </a:solidFill>
                <a:effectLst/>
                <a:latin typeface="Arial Unicode MS" panose="020B0604020202020204" pitchFamily="34" charset="-128"/>
              </a:rPr>
              <a:t> the </a:t>
            </a:r>
            <a:r>
              <a:rPr kumimoji="0" lang="nl-NL" altLang="nl-NL" sz="2800" b="0" i="0" u="none" strike="noStrike" cap="none" normalizeH="0" baseline="0" dirty="0" err="1">
                <a:ln>
                  <a:noFill/>
                </a:ln>
                <a:solidFill>
                  <a:schemeClr val="tx1"/>
                </a:solidFill>
                <a:effectLst/>
                <a:latin typeface="Arial Unicode MS" panose="020B0604020202020204" pitchFamily="34" charset="-128"/>
              </a:rPr>
              <a:t>boat</a:t>
            </a:r>
            <a:r>
              <a:rPr kumimoji="0" lang="nl-NL" altLang="nl-NL" sz="2800" b="0" i="0" u="none" strike="noStrike" cap="none" normalizeH="0" baseline="0" dirty="0">
                <a:ln>
                  <a:noFill/>
                </a:ln>
                <a:solidFill>
                  <a:schemeClr val="tx1"/>
                </a:solidFill>
                <a:effectLst/>
                <a:latin typeface="Arial Unicode MS" panose="020B0604020202020204" pitchFamily="34" charset="-128"/>
              </a:rPr>
              <a:t> </a:t>
            </a:r>
            <a:r>
              <a:rPr kumimoji="0" lang="nl-NL" altLang="nl-NL" sz="2800" b="0" i="0" u="none" strike="noStrike" cap="none" normalizeH="0" baseline="0" dirty="0" err="1">
                <a:ln>
                  <a:noFill/>
                </a:ln>
                <a:solidFill>
                  <a:schemeClr val="tx1"/>
                </a:solidFill>
                <a:effectLst/>
                <a:latin typeface="Arial Unicode MS" panose="020B0604020202020204" pitchFamily="34" charset="-128"/>
              </a:rPr>
              <a:t>comes</a:t>
            </a:r>
            <a:r>
              <a:rPr kumimoji="0" lang="nl-NL" altLang="nl-NL" sz="2800" b="0" i="0" u="none" strike="noStrike" cap="none" normalizeH="0" baseline="0" dirty="0">
                <a:ln>
                  <a:noFill/>
                </a:ln>
                <a:solidFill>
                  <a:schemeClr val="tx1"/>
                </a:solidFill>
                <a:effectLst/>
                <a:latin typeface="Arial Unicode MS" panose="020B0604020202020204" pitchFamily="34" charset="-128"/>
              </a:rPr>
              <a:t> out of the </a:t>
            </a:r>
            <a:r>
              <a:rPr lang="nl-NL" altLang="nl-NL" sz="2800" cap="none" dirty="0" err="1">
                <a:latin typeface="Arial Unicode MS" panose="020B0604020202020204" pitchFamily="34" charset="-128"/>
              </a:rPr>
              <a:t>sluice</a:t>
            </a:r>
            <a:r>
              <a:rPr kumimoji="0" lang="nl-NL" altLang="nl-NL" sz="2800" b="0" i="0" u="none" strike="noStrike" cap="none" normalizeH="0" baseline="0" dirty="0">
                <a:ln>
                  <a:noFill/>
                </a:ln>
                <a:solidFill>
                  <a:schemeClr val="tx1"/>
                </a:solidFill>
                <a:effectLst/>
                <a:latin typeface="Arial Unicode MS" panose="020B0604020202020204" pitchFamily="34" charset="-128"/>
              </a:rPr>
              <a:t>, he </a:t>
            </a:r>
            <a:r>
              <a:rPr kumimoji="0" lang="nl-NL" altLang="nl-NL" sz="2800" b="0" i="0" u="none" strike="noStrike" cap="none" normalizeH="0" baseline="0" dirty="0" err="1">
                <a:ln>
                  <a:noFill/>
                </a:ln>
                <a:solidFill>
                  <a:schemeClr val="tx1"/>
                </a:solidFill>
                <a:effectLst/>
                <a:latin typeface="Arial Unicode MS" panose="020B0604020202020204" pitchFamily="34" charset="-128"/>
              </a:rPr>
              <a:t>can</a:t>
            </a:r>
            <a:r>
              <a:rPr kumimoji="0" lang="nl-NL" altLang="nl-NL" sz="2800" b="0" i="0" u="none" strike="noStrike" cap="none" normalizeH="0" baseline="0" dirty="0">
                <a:ln>
                  <a:noFill/>
                </a:ln>
                <a:solidFill>
                  <a:schemeClr val="tx1"/>
                </a:solidFill>
                <a:effectLst/>
                <a:latin typeface="Arial Unicode MS" panose="020B0604020202020204" pitchFamily="34" charset="-128"/>
              </a:rPr>
              <a:t> </a:t>
            </a:r>
            <a:r>
              <a:rPr kumimoji="0" lang="nl-NL" altLang="nl-NL" sz="2800" b="0" i="0" u="none" strike="noStrike" cap="none" normalizeH="0" baseline="0" dirty="0" smtClean="0">
                <a:ln>
                  <a:noFill/>
                </a:ln>
                <a:solidFill>
                  <a:schemeClr val="tx1"/>
                </a:solidFill>
                <a:effectLst/>
                <a:latin typeface="Arial Unicode MS" panose="020B0604020202020204" pitchFamily="34" charset="-128"/>
              </a:rPr>
              <a:t>go on </a:t>
            </a:r>
            <a:r>
              <a:rPr kumimoji="0" lang="nl-NL" altLang="nl-NL" sz="2800" b="0" i="0" u="none" strike="noStrike" cap="none" normalizeH="0" baseline="0" dirty="0" err="1" smtClean="0">
                <a:ln>
                  <a:noFill/>
                </a:ln>
                <a:solidFill>
                  <a:schemeClr val="tx1"/>
                </a:solidFill>
                <a:effectLst/>
                <a:latin typeface="Arial Unicode MS" panose="020B0604020202020204" pitchFamily="34" charset="-128"/>
              </a:rPr>
              <a:t>again</a:t>
            </a:r>
            <a:r>
              <a:rPr kumimoji="0" lang="nl-NL" altLang="nl-NL" sz="2800" b="0" i="0" u="none" strike="noStrike" cap="none" normalizeH="0" baseline="0" dirty="0">
                <a:ln>
                  <a:noFill/>
                </a:ln>
                <a:solidFill>
                  <a:schemeClr val="tx1"/>
                </a:solidFill>
                <a:effectLst/>
                <a:latin typeface="Arial Unicode MS" panose="020B0604020202020204" pitchFamily="34" charset="-128"/>
              </a:rPr>
              <a:t>.</a:t>
            </a:r>
            <a:endParaRPr kumimoji="0" lang="nl-NL" altLang="nl-NL"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8405314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p>
        </p:txBody>
      </p:sp>
      <p:sp>
        <p:nvSpPr>
          <p:cNvPr id="3" name="Tijdelijke aanduiding voor inhoud 2"/>
          <p:cNvSpPr>
            <a:spLocks noGrp="1"/>
          </p:cNvSpPr>
          <p:nvPr>
            <p:ph sz="quarter" idx="13"/>
          </p:nvPr>
        </p:nvSpPr>
        <p:spPr/>
        <p:txBody>
          <a:bodyPr/>
          <a:lstStyle/>
          <a:p>
            <a:r>
              <a:rPr lang="en-US" dirty="0"/>
              <a:t>We make a lot of use in the Netherlands of inland waterway transport by ships. To ensure that transportation is as smooth as possible, we use </a:t>
            </a:r>
            <a:r>
              <a:rPr lang="en-US" dirty="0" smtClean="0"/>
              <a:t>channels </a:t>
            </a:r>
            <a:r>
              <a:rPr lang="en-US" dirty="0"/>
              <a:t>and </a:t>
            </a:r>
            <a:r>
              <a:rPr lang="en-US" dirty="0" smtClean="0"/>
              <a:t>sluices.</a:t>
            </a:r>
            <a:endParaRPr lang="nl-NL" dirty="0"/>
          </a:p>
        </p:txBody>
      </p:sp>
    </p:spTree>
    <p:extLst>
      <p:ext uri="{BB962C8B-B14F-4D97-AF65-F5344CB8AC3E}">
        <p14:creationId xmlns:p14="http://schemas.microsoft.com/office/powerpoint/2010/main" val="401548089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3775" y="618517"/>
            <a:ext cx="10364451" cy="2676476"/>
          </a:xfrm>
        </p:spPr>
        <p:txBody>
          <a:bodyPr>
            <a:normAutofit/>
          </a:bodyPr>
          <a:lstStyle/>
          <a:p>
            <a:r>
              <a:rPr lang="en-US" dirty="0"/>
              <a:t>look this is the sluice </a:t>
            </a:r>
            <a:r>
              <a:rPr lang="en-US" dirty="0" smtClean="0"/>
              <a:t>closed </a:t>
            </a:r>
            <a:r>
              <a:rPr lang="en-US" dirty="0"/>
              <a:t>to us</a:t>
            </a:r>
            <a:r>
              <a:rPr lang="nl-NL" dirty="0"/>
              <a:t>e</a:t>
            </a:r>
            <a:br>
              <a:rPr lang="nl-NL" dirty="0"/>
            </a:br>
            <a:r>
              <a:rPr lang="en-US" dirty="0"/>
              <a:t>It is 5 kilometers from </a:t>
            </a:r>
            <a:r>
              <a:rPr lang="en-US" dirty="0" smtClean="0"/>
              <a:t>us, </a:t>
            </a:r>
            <a:r>
              <a:rPr lang="en-US" dirty="0" err="1" smtClean="0"/>
              <a:t>Boxmeer</a:t>
            </a:r>
            <a:endParaRPr lang="nl-NL" dirty="0"/>
          </a:p>
        </p:txBody>
      </p:sp>
      <p:pic>
        <p:nvPicPr>
          <p:cNvPr id="4" name="Tijdelijke aanduiding voor inhoud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0" y="3433763"/>
            <a:ext cx="5153476" cy="3424237"/>
          </a:xfrm>
        </p:spPr>
      </p:pic>
    </p:spTree>
    <p:extLst>
      <p:ext uri="{BB962C8B-B14F-4D97-AF65-F5344CB8AC3E}">
        <p14:creationId xmlns:p14="http://schemas.microsoft.com/office/powerpoint/2010/main" val="198887772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how</a:t>
            </a:r>
            <a:r>
              <a:rPr lang="nl-NL" dirty="0"/>
              <a:t> do </a:t>
            </a:r>
            <a:r>
              <a:rPr lang="nl-NL" dirty="0" err="1"/>
              <a:t>sluice</a:t>
            </a:r>
            <a:r>
              <a:rPr lang="nl-NL" dirty="0"/>
              <a:t>  </a:t>
            </a:r>
            <a:r>
              <a:rPr lang="nl-NL" dirty="0" err="1"/>
              <a:t>work</a:t>
            </a:r>
            <a:endParaRPr lang="nl-NL" dirty="0"/>
          </a:p>
        </p:txBody>
      </p:sp>
      <p:sp>
        <p:nvSpPr>
          <p:cNvPr id="3" name="Tijdelijke aanduiding voor inhoud 2"/>
          <p:cNvSpPr>
            <a:spLocks noGrp="1"/>
          </p:cNvSpPr>
          <p:nvPr>
            <p:ph sz="quarter" idx="13"/>
          </p:nvPr>
        </p:nvSpPr>
        <p:spPr/>
        <p:txBody>
          <a:bodyPr>
            <a:normAutofit lnSpcReduction="10000"/>
          </a:bodyPr>
          <a:lstStyle/>
          <a:p>
            <a:pPr marL="457200" indent="-457200">
              <a:buFont typeface="+mj-lt"/>
              <a:buAutoNum type="arabicPeriod"/>
            </a:pPr>
            <a:r>
              <a:rPr lang="en-US" dirty="0" smtClean="0"/>
              <a:t>The </a:t>
            </a:r>
            <a:r>
              <a:rPr lang="en-US" dirty="0"/>
              <a:t>locking doors open so that the ship can </a:t>
            </a:r>
            <a:r>
              <a:rPr lang="en-US" dirty="0" smtClean="0"/>
              <a:t>enter.</a:t>
            </a:r>
          </a:p>
          <a:p>
            <a:pPr marL="457200" indent="-457200">
              <a:buFont typeface="+mj-lt"/>
              <a:buAutoNum type="arabicPeriod"/>
            </a:pPr>
            <a:r>
              <a:rPr lang="en-US" dirty="0" smtClean="0"/>
              <a:t>The </a:t>
            </a:r>
            <a:r>
              <a:rPr lang="en-US" dirty="0"/>
              <a:t>locking doors close behind the </a:t>
            </a:r>
            <a:r>
              <a:rPr lang="en-US" dirty="0" smtClean="0"/>
              <a:t>ship.</a:t>
            </a:r>
          </a:p>
          <a:p>
            <a:pPr marL="457200" indent="-457200">
              <a:buFont typeface="+mj-lt"/>
              <a:buAutoNum type="arabicPeriod"/>
            </a:pPr>
            <a:r>
              <a:rPr lang="en-US" dirty="0" smtClean="0"/>
              <a:t>The </a:t>
            </a:r>
            <a:r>
              <a:rPr lang="en-US" dirty="0"/>
              <a:t>baffles, which are in the front doors or the locking walls, open </a:t>
            </a:r>
            <a:r>
              <a:rPr lang="en-US" dirty="0" smtClean="0"/>
              <a:t>themselves.</a:t>
            </a:r>
          </a:p>
          <a:p>
            <a:pPr marL="457200" indent="-457200">
              <a:buFont typeface="+mj-lt"/>
              <a:buAutoNum type="arabicPeriod"/>
            </a:pPr>
            <a:r>
              <a:rPr lang="en-US" dirty="0" smtClean="0"/>
              <a:t>The </a:t>
            </a:r>
            <a:r>
              <a:rPr lang="en-US" dirty="0"/>
              <a:t>water runs in or out of the sluice due to the difference in pressure on the different sides of the sluice </a:t>
            </a:r>
            <a:r>
              <a:rPr lang="en-US" dirty="0" smtClean="0"/>
              <a:t>doors.</a:t>
            </a:r>
          </a:p>
          <a:p>
            <a:pPr marL="457200" indent="-457200">
              <a:buFont typeface="+mj-lt"/>
              <a:buAutoNum type="arabicPeriod"/>
            </a:pPr>
            <a:r>
              <a:rPr lang="en-US" dirty="0" smtClean="0"/>
              <a:t>When </a:t>
            </a:r>
            <a:r>
              <a:rPr lang="en-US" dirty="0"/>
              <a:t>the water level is equal, the front doors open and the ship can </a:t>
            </a:r>
            <a:r>
              <a:rPr lang="en-US" dirty="0" smtClean="0"/>
              <a:t>continue his way</a:t>
            </a:r>
            <a:endParaRPr lang="nl-NL" dirty="0"/>
          </a:p>
        </p:txBody>
      </p:sp>
    </p:spTree>
    <p:extLst>
      <p:ext uri="{BB962C8B-B14F-4D97-AF65-F5344CB8AC3E}">
        <p14:creationId xmlns:p14="http://schemas.microsoft.com/office/powerpoint/2010/main" val="9905504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The </a:t>
            </a:r>
            <a:r>
              <a:rPr lang="nl-NL" dirty="0" smtClean="0"/>
              <a:t>delta </a:t>
            </a:r>
            <a:r>
              <a:rPr lang="nl-NL" dirty="0" err="1" smtClean="0"/>
              <a:t>works</a:t>
            </a:r>
            <a:endParaRPr lang="nl-NL" dirty="0"/>
          </a:p>
        </p:txBody>
      </p:sp>
      <p:sp>
        <p:nvSpPr>
          <p:cNvPr id="3" name="Tijdelijke aanduiding voor inhoud 2"/>
          <p:cNvSpPr>
            <a:spLocks noGrp="1"/>
          </p:cNvSpPr>
          <p:nvPr>
            <p:ph sz="quarter" idx="13"/>
          </p:nvPr>
        </p:nvSpPr>
        <p:spPr>
          <a:xfrm>
            <a:off x="913774" y="1738648"/>
            <a:ext cx="10363826" cy="4301544"/>
          </a:xfrm>
        </p:spPr>
        <p:txBody>
          <a:bodyPr>
            <a:normAutofit lnSpcReduction="10000"/>
          </a:bodyPr>
          <a:lstStyle/>
          <a:p>
            <a:r>
              <a:rPr lang="en-US" dirty="0"/>
              <a:t>The delta works are a defense system, in the Netherlands, to protect </a:t>
            </a:r>
            <a:r>
              <a:rPr lang="en-US" dirty="0" smtClean="0"/>
              <a:t>the country against </a:t>
            </a:r>
            <a:r>
              <a:rPr lang="en-US" dirty="0"/>
              <a:t>high tide of the sea, especially the province of Zeeland, </a:t>
            </a:r>
            <a:r>
              <a:rPr lang="en-US" dirty="0" smtClean="0"/>
              <a:t>The south of </a:t>
            </a:r>
            <a:r>
              <a:rPr lang="en-US" dirty="0"/>
              <a:t>southern Holland and north </a:t>
            </a:r>
            <a:r>
              <a:rPr lang="en-US" dirty="0" err="1"/>
              <a:t>brabant</a:t>
            </a:r>
            <a:r>
              <a:rPr lang="en-US" dirty="0"/>
              <a:t>. </a:t>
            </a:r>
            <a:endParaRPr lang="en-US" dirty="0" smtClean="0"/>
          </a:p>
          <a:p>
            <a:r>
              <a:rPr lang="en-US" dirty="0" smtClean="0"/>
              <a:t>The </a:t>
            </a:r>
            <a:r>
              <a:rPr lang="en-US" dirty="0"/>
              <a:t>Delta works have been </a:t>
            </a:r>
            <a:r>
              <a:rPr lang="en-US" dirty="0" smtClean="0"/>
              <a:t>built </a:t>
            </a:r>
            <a:r>
              <a:rPr lang="en-US" dirty="0"/>
              <a:t>a long </a:t>
            </a:r>
            <a:r>
              <a:rPr lang="en-US" dirty="0" smtClean="0"/>
              <a:t>time ago. </a:t>
            </a:r>
            <a:r>
              <a:rPr lang="en-US" dirty="0"/>
              <a:t>The project </a:t>
            </a:r>
            <a:r>
              <a:rPr lang="en-US" dirty="0" smtClean="0"/>
              <a:t>started in 1957 and was </a:t>
            </a:r>
            <a:r>
              <a:rPr lang="en-US" dirty="0"/>
              <a:t>completed </a:t>
            </a:r>
            <a:r>
              <a:rPr lang="en-US" dirty="0" smtClean="0"/>
              <a:t>by the </a:t>
            </a:r>
            <a:r>
              <a:rPr lang="en-US" dirty="0"/>
              <a:t>completion of the </a:t>
            </a:r>
            <a:r>
              <a:rPr lang="en-US" dirty="0" err="1"/>
              <a:t>oosterscheldekering</a:t>
            </a:r>
            <a:r>
              <a:rPr lang="en-US" dirty="0"/>
              <a:t> (1986), the </a:t>
            </a:r>
            <a:r>
              <a:rPr lang="en-US" dirty="0" err="1"/>
              <a:t>maaslandering</a:t>
            </a:r>
            <a:r>
              <a:rPr lang="en-US" dirty="0"/>
              <a:t> (in 1997) and after the completion of the increase of all dikes to delta height the </a:t>
            </a:r>
            <a:r>
              <a:rPr lang="en-US" dirty="0" err="1"/>
              <a:t>Haarlingse</a:t>
            </a:r>
            <a:r>
              <a:rPr lang="en-US" dirty="0"/>
              <a:t> </a:t>
            </a:r>
            <a:r>
              <a:rPr lang="en-US" dirty="0" err="1"/>
              <a:t>Keerdam</a:t>
            </a:r>
            <a:r>
              <a:rPr lang="en-US" dirty="0"/>
              <a:t>, in August 2010. </a:t>
            </a:r>
            <a:endParaRPr lang="en-US" dirty="0" smtClean="0"/>
          </a:p>
          <a:p>
            <a:r>
              <a:rPr lang="en-US" dirty="0" smtClean="0"/>
              <a:t>The </a:t>
            </a:r>
            <a:r>
              <a:rPr lang="en-US" dirty="0"/>
              <a:t>original plan for the construction of the Delta works contained The works in Zeeland, South of South Holland and North Brabant. This part of the Delta works, especially the </a:t>
            </a:r>
            <a:r>
              <a:rPr lang="en-US" dirty="0" err="1"/>
              <a:t>Oosterscheldekering</a:t>
            </a:r>
            <a:r>
              <a:rPr lang="en-US" dirty="0"/>
              <a:t> and the Meuse Landing, still attracts international attention. </a:t>
            </a:r>
            <a:endParaRPr lang="nl-NL" dirty="0"/>
          </a:p>
        </p:txBody>
      </p:sp>
    </p:spTree>
    <p:extLst>
      <p:ext uri="{BB962C8B-B14F-4D97-AF65-F5344CB8AC3E}">
        <p14:creationId xmlns:p14="http://schemas.microsoft.com/office/powerpoint/2010/main" val="135149400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B55E279-2524-48B3-9555-0666FFAE4E3F}"/>
              </a:ext>
            </a:extLst>
          </p:cNvPr>
          <p:cNvSpPr>
            <a:spLocks noGrp="1"/>
          </p:cNvSpPr>
          <p:nvPr>
            <p:ph type="title"/>
          </p:nvPr>
        </p:nvSpPr>
        <p:spPr/>
        <p:txBody>
          <a:bodyPr/>
          <a:lstStyle/>
          <a:p>
            <a:r>
              <a:rPr lang="nl-NL" dirty="0"/>
              <a:t>Delta </a:t>
            </a:r>
            <a:r>
              <a:rPr lang="nl-NL" dirty="0" err="1"/>
              <a:t>works</a:t>
            </a:r>
            <a:r>
              <a:rPr lang="nl-NL" dirty="0"/>
              <a:t> in </a:t>
            </a:r>
            <a:r>
              <a:rPr lang="nl-NL" dirty="0" err="1"/>
              <a:t>the</a:t>
            </a:r>
            <a:r>
              <a:rPr lang="nl-NL" dirty="0"/>
              <a:t> </a:t>
            </a:r>
            <a:r>
              <a:rPr lang="nl-NL" dirty="0" err="1"/>
              <a:t>south</a:t>
            </a:r>
            <a:r>
              <a:rPr lang="nl-NL" dirty="0"/>
              <a:t>-west of </a:t>
            </a:r>
            <a:r>
              <a:rPr lang="nl-NL" dirty="0" err="1"/>
              <a:t>the</a:t>
            </a:r>
            <a:r>
              <a:rPr lang="nl-NL" dirty="0"/>
              <a:t> Netherlands</a:t>
            </a:r>
          </a:p>
        </p:txBody>
      </p:sp>
      <p:pic>
        <p:nvPicPr>
          <p:cNvPr id="5" name="Tijdelijke aanduiding voor inhoud 4">
            <a:extLst>
              <a:ext uri="{FF2B5EF4-FFF2-40B4-BE49-F238E27FC236}">
                <a16:creationId xmlns:a16="http://schemas.microsoft.com/office/drawing/2014/main" xmlns="" id="{477943D0-574B-46EE-BE15-213EFE753159}"/>
              </a:ext>
            </a:extLst>
          </p:cNvPr>
          <p:cNvPicPr>
            <a:picLocks noGrp="1" noChangeAspect="1"/>
          </p:cNvPicPr>
          <p:nvPr>
            <p:ph sz="quarter" idx="13"/>
          </p:nvPr>
        </p:nvPicPr>
        <p:blipFill>
          <a:blip r:embed="rId2"/>
          <a:stretch>
            <a:fillRect/>
          </a:stretch>
        </p:blipFill>
        <p:spPr>
          <a:xfrm>
            <a:off x="2305318" y="1918249"/>
            <a:ext cx="7083381" cy="4648468"/>
          </a:xfrm>
        </p:spPr>
      </p:pic>
    </p:spTree>
    <p:extLst>
      <p:ext uri="{BB962C8B-B14F-4D97-AF65-F5344CB8AC3E}">
        <p14:creationId xmlns:p14="http://schemas.microsoft.com/office/powerpoint/2010/main" val="1973870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Reason for the delta works</a:t>
            </a:r>
            <a:endParaRPr lang="nl-NL" dirty="0"/>
          </a:p>
        </p:txBody>
      </p:sp>
      <p:sp>
        <p:nvSpPr>
          <p:cNvPr id="3" name="Tijdelijke aanduiding voor inhoud 2"/>
          <p:cNvSpPr>
            <a:spLocks noGrp="1"/>
          </p:cNvSpPr>
          <p:nvPr>
            <p:ph sz="quarter" idx="13"/>
          </p:nvPr>
        </p:nvSpPr>
        <p:spPr/>
        <p:txBody>
          <a:bodyPr/>
          <a:lstStyle/>
          <a:p>
            <a:r>
              <a:rPr lang="en-US" dirty="0"/>
              <a:t>Although the </a:t>
            </a:r>
            <a:r>
              <a:rPr lang="en-US" dirty="0" err="1"/>
              <a:t>Deltaplan</a:t>
            </a:r>
            <a:r>
              <a:rPr lang="en-US" dirty="0"/>
              <a:t> was thought by John van Veen before the Water Disaster </a:t>
            </a:r>
            <a:r>
              <a:rPr lang="en-US" dirty="0" err="1"/>
              <a:t>Disaster</a:t>
            </a:r>
            <a:r>
              <a:rPr lang="en-US" dirty="0"/>
              <a:t> in 1953, this event gave rise to shortening the Dutch coast by about 700 kilometers by constructing closed and permeable dams between the South Holland and Zeeland Islands. In this way only the dikes to the west of the country had to be increased and strengthened, and could remain intact inland</a:t>
            </a:r>
            <a:endParaRPr lang="nl-NL" dirty="0"/>
          </a:p>
          <a:p>
            <a:endParaRPr lang="nl-NL" dirty="0"/>
          </a:p>
        </p:txBody>
      </p:sp>
    </p:spTree>
    <p:extLst>
      <p:ext uri="{BB962C8B-B14F-4D97-AF65-F5344CB8AC3E}">
        <p14:creationId xmlns:p14="http://schemas.microsoft.com/office/powerpoint/2010/main" val="258267443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theme/theme1.xml><?xml version="1.0" encoding="utf-8"?>
<a:theme xmlns:a="http://schemas.openxmlformats.org/drawingml/2006/main" name="Druppel">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emplate>Druppel</Template>
  <TotalTime>248</TotalTime>
  <Words>637</Words>
  <Application>Microsoft Office PowerPoint</Application>
  <PresentationFormat>Aangepast</PresentationFormat>
  <Paragraphs>36</Paragraphs>
  <Slides>15</Slides>
  <Notes>0</Notes>
  <HiddenSlides>0</HiddenSlides>
  <MMClips>0</MMClips>
  <ScaleCrop>false</ScaleCrop>
  <HeadingPairs>
    <vt:vector size="4" baseType="variant">
      <vt:variant>
        <vt:lpstr>Thema</vt:lpstr>
      </vt:variant>
      <vt:variant>
        <vt:i4>1</vt:i4>
      </vt:variant>
      <vt:variant>
        <vt:lpstr>Diatitels</vt:lpstr>
      </vt:variant>
      <vt:variant>
        <vt:i4>15</vt:i4>
      </vt:variant>
    </vt:vector>
  </HeadingPairs>
  <TitlesOfParts>
    <vt:vector size="16" baseType="lpstr">
      <vt:lpstr>Druppel</vt:lpstr>
      <vt:lpstr>Water presentation the netherlands</vt:lpstr>
      <vt:lpstr>Old locks how are locks together? New sluice   old en new</vt:lpstr>
      <vt:lpstr>why we have sluices?</vt:lpstr>
      <vt:lpstr>      </vt:lpstr>
      <vt:lpstr>look this is the sluice closed to use It is 5 kilometers from us, Boxmeer</vt:lpstr>
      <vt:lpstr>how do sluice  work</vt:lpstr>
      <vt:lpstr>The delta works</vt:lpstr>
      <vt:lpstr>Delta works in the south-west of the Netherlands</vt:lpstr>
      <vt:lpstr>Reason for the delta works</vt:lpstr>
      <vt:lpstr>Water safety</vt:lpstr>
      <vt:lpstr>dike depression </vt:lpstr>
      <vt:lpstr>Netherlands editing</vt:lpstr>
      <vt:lpstr>Sheet walls</vt:lpstr>
      <vt:lpstr>Landscape </vt:lpstr>
      <vt:lpstr>the end ,konec fine ,beigas ,koniec ,einde</vt:lpstr>
    </vt:vector>
  </TitlesOfParts>
  <Company>Skool Automatisering BV</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locks</dc:title>
  <dc:creator>Luuk Jansen</dc:creator>
  <cp:lastModifiedBy>Huub</cp:lastModifiedBy>
  <cp:revision>41</cp:revision>
  <cp:lastPrinted>2017-10-03T08:09:25Z</cp:lastPrinted>
  <dcterms:created xsi:type="dcterms:W3CDTF">2017-09-13T11:52:11Z</dcterms:created>
  <dcterms:modified xsi:type="dcterms:W3CDTF">2017-10-31T16:27:48Z</dcterms:modified>
</cp:coreProperties>
</file>