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8C1"/>
    <a:srgbClr val="207FCF"/>
    <a:srgbClr val="107DAB"/>
    <a:srgbClr val="BFD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12776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3595959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122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314063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6735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2763301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1169661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406323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167113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56C15E-E7BD-4D16-9EF6-B24521F497C1}" type="datetimeFigureOut">
              <a:rPr lang="tr-TR" smtClean="0"/>
              <a:t>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22972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E56C15E-E7BD-4D16-9EF6-B24521F497C1}" type="datetimeFigureOut">
              <a:rPr lang="tr-TR" smtClean="0"/>
              <a:t>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43004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E56C15E-E7BD-4D16-9EF6-B24521F497C1}" type="datetimeFigureOut">
              <a:rPr lang="tr-TR" smtClean="0"/>
              <a:t>1.04.2022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317655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E56C15E-E7BD-4D16-9EF6-B24521F497C1}" type="datetimeFigureOut">
              <a:rPr lang="tr-TR" smtClean="0"/>
              <a:t>1.04.2022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677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6C15E-E7BD-4D16-9EF6-B24521F497C1}" type="datetimeFigureOut">
              <a:rPr lang="tr-TR" smtClean="0"/>
              <a:t>1.04.2022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56904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E56C15E-E7BD-4D16-9EF6-B24521F497C1}" type="datetimeFigureOut">
              <a:rPr lang="tr-TR" smtClean="0"/>
              <a:t>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156035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E56C15E-E7BD-4D16-9EF6-B24521F497C1}" type="datetimeFigureOut">
              <a:rPr lang="tr-TR" smtClean="0"/>
              <a:t>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3E1C22E-827A-4602-8B44-CAD93EBAD4DB}" type="slidenum">
              <a:rPr lang="tr-TR" smtClean="0"/>
              <a:t>‹#›</a:t>
            </a:fld>
            <a:endParaRPr lang="tr-TR"/>
          </a:p>
        </p:txBody>
      </p:sp>
    </p:spTree>
    <p:extLst>
      <p:ext uri="{BB962C8B-B14F-4D97-AF65-F5344CB8AC3E}">
        <p14:creationId xmlns:p14="http://schemas.microsoft.com/office/powerpoint/2010/main" val="2719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Confetti">
          <a:fgClr>
            <a:srgbClr val="BFDFF7"/>
          </a:fgClr>
          <a:bgClr>
            <a:schemeClr val="bg1"/>
          </a:bgClr>
        </a:patt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56C15E-E7BD-4D16-9EF6-B24521F497C1}" type="datetimeFigureOut">
              <a:rPr lang="tr-TR" smtClean="0"/>
              <a:t>1.04.2022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E1C22E-827A-4602-8B44-CAD93EBAD4DB}" type="slidenum">
              <a:rPr lang="tr-TR" smtClean="0"/>
              <a:t>‹#›</a:t>
            </a:fld>
            <a:endParaRPr lang="tr-TR"/>
          </a:p>
        </p:txBody>
      </p:sp>
    </p:spTree>
    <p:extLst>
      <p:ext uri="{BB962C8B-B14F-4D97-AF65-F5344CB8AC3E}">
        <p14:creationId xmlns:p14="http://schemas.microsoft.com/office/powerpoint/2010/main" val="307993918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7483" y="3923070"/>
            <a:ext cx="10697496" cy="2064776"/>
          </a:xfrm>
        </p:spPr>
        <p:txBody>
          <a:bodyPr/>
          <a:lstStyle/>
          <a:p>
            <a:pPr algn="l"/>
            <a:r>
              <a:rPr lang="en-US" sz="4600" dirty="0" smtClean="0"/>
              <a:t>THE SYSTEM OF EDUCATION </a:t>
            </a:r>
            <a:r>
              <a:rPr lang="tr-TR" sz="4600" dirty="0" smtClean="0"/>
              <a:t/>
            </a:r>
            <a:br>
              <a:rPr lang="tr-TR" sz="4600" dirty="0" smtClean="0"/>
            </a:br>
            <a:r>
              <a:rPr lang="tr-TR" sz="4600" dirty="0" smtClean="0"/>
              <a:t>                             </a:t>
            </a:r>
            <a:r>
              <a:rPr lang="en-US" sz="4600" dirty="0" smtClean="0"/>
              <a:t>IN</a:t>
            </a:r>
            <a:r>
              <a:rPr lang="tr-TR" sz="4600" dirty="0" smtClean="0"/>
              <a:t> TURKEY</a:t>
            </a:r>
            <a:endParaRPr lang="tr-TR" sz="4600" dirty="0"/>
          </a:p>
        </p:txBody>
      </p:sp>
    </p:spTree>
    <p:extLst>
      <p:ext uri="{BB962C8B-B14F-4D97-AF65-F5344CB8AC3E}">
        <p14:creationId xmlns:p14="http://schemas.microsoft.com/office/powerpoint/2010/main" val="336018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62115" y="2831690"/>
            <a:ext cx="9468464" cy="646331"/>
          </a:xfrm>
          <a:prstGeom prst="rect">
            <a:avLst/>
          </a:prstGeom>
          <a:noFill/>
        </p:spPr>
        <p:txBody>
          <a:bodyPr wrap="square" rtlCol="0">
            <a:spAutoFit/>
          </a:bodyPr>
          <a:lstStyle/>
          <a:p>
            <a:r>
              <a:rPr lang="en-US" sz="3600" b="1" i="1" dirty="0">
                <a:solidFill>
                  <a:srgbClr val="1778C1"/>
                </a:solidFill>
              </a:rPr>
              <a:t>Thank you very much for your attention.</a:t>
            </a:r>
            <a:r>
              <a:rPr lang="en-US" i="1" dirty="0"/>
              <a:t> </a:t>
            </a:r>
            <a:endParaRPr lang="tr-TR" dirty="0"/>
          </a:p>
        </p:txBody>
      </p:sp>
      <p:sp>
        <p:nvSpPr>
          <p:cNvPr id="5" name="Metin kutusu 4"/>
          <p:cNvSpPr txBox="1"/>
          <p:nvPr/>
        </p:nvSpPr>
        <p:spPr>
          <a:xfrm>
            <a:off x="707923" y="3775588"/>
            <a:ext cx="9222655" cy="369332"/>
          </a:xfrm>
          <a:prstGeom prst="rect">
            <a:avLst/>
          </a:prstGeom>
          <a:noFill/>
        </p:spPr>
        <p:txBody>
          <a:bodyPr wrap="square" rtlCol="0">
            <a:spAutoFit/>
          </a:bodyPr>
          <a:lstStyle/>
          <a:p>
            <a:endParaRPr lang="tr-TR" dirty="0"/>
          </a:p>
        </p:txBody>
      </p:sp>
      <p:sp>
        <p:nvSpPr>
          <p:cNvPr id="6" name="Dikdörtgen 5"/>
          <p:cNvSpPr/>
          <p:nvPr/>
        </p:nvSpPr>
        <p:spPr>
          <a:xfrm>
            <a:off x="1662653" y="3775588"/>
            <a:ext cx="6852082" cy="1077218"/>
          </a:xfrm>
          <a:prstGeom prst="rect">
            <a:avLst/>
          </a:prstGeom>
        </p:spPr>
        <p:txBody>
          <a:bodyPr wrap="square">
            <a:spAutoFit/>
          </a:bodyPr>
          <a:lstStyle/>
          <a:p>
            <a:r>
              <a:rPr lang="tr-TR" sz="3200" dirty="0" smtClean="0">
                <a:solidFill>
                  <a:srgbClr val="1778C1"/>
                </a:solidFill>
              </a:rPr>
              <a:t>fulbright.org.tr  </a:t>
            </a:r>
            <a:r>
              <a:rPr lang="en-US" sz="3200" dirty="0" smtClean="0">
                <a:solidFill>
                  <a:srgbClr val="1778C1"/>
                </a:solidFill>
              </a:rPr>
              <a:t>About </a:t>
            </a:r>
            <a:r>
              <a:rPr lang="en-US" sz="3200" dirty="0">
                <a:solidFill>
                  <a:srgbClr val="1778C1"/>
                </a:solidFill>
              </a:rPr>
              <a:t>Turkey/ Turkish Education System</a:t>
            </a:r>
            <a:endParaRPr lang="tr-TR" sz="3200" dirty="0" smtClean="0">
              <a:solidFill>
                <a:srgbClr val="1778C1"/>
              </a:solidFill>
            </a:endParaRPr>
          </a:p>
        </p:txBody>
      </p:sp>
    </p:spTree>
    <p:extLst>
      <p:ext uri="{BB962C8B-B14F-4D97-AF65-F5344CB8AC3E}">
        <p14:creationId xmlns:p14="http://schemas.microsoft.com/office/powerpoint/2010/main" val="424145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3" y="2160589"/>
            <a:ext cx="9184421" cy="3880773"/>
          </a:xfrm>
        </p:spPr>
        <p:txBody>
          <a:bodyPr>
            <a:normAutofit/>
          </a:bodyPr>
          <a:lstStyle/>
          <a:p>
            <a:r>
              <a:rPr lang="en-US" sz="2400" dirty="0" smtClean="0">
                <a:solidFill>
                  <a:schemeClr val="tx1">
                    <a:lumMod val="65000"/>
                    <a:lumOff val="35000"/>
                  </a:schemeClr>
                </a:solidFill>
              </a:rPr>
              <a:t>The Turkish education system is divided into three stages as 12 years of compulsory education. The first level is four-year primary school (1st, 2nd, 3rd and 4th grades), the second level is four-year secondary school (5th, 6th, 7th and 8th grades), and the third level is four-year high school (9. 10. 11 . and 12th grade) was organized as.</a:t>
            </a:r>
            <a:endParaRPr lang="tr-TR" sz="2400" dirty="0">
              <a:solidFill>
                <a:schemeClr val="tx1">
                  <a:lumMod val="65000"/>
                  <a:lumOff val="35000"/>
                </a:schemeClr>
              </a:solidFill>
            </a:endParaRPr>
          </a:p>
        </p:txBody>
      </p:sp>
    </p:spTree>
    <p:extLst>
      <p:ext uri="{BB962C8B-B14F-4D97-AF65-F5344CB8AC3E}">
        <p14:creationId xmlns:p14="http://schemas.microsoft.com/office/powerpoint/2010/main" val="137245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9180" y="619433"/>
            <a:ext cx="8596668" cy="1320800"/>
          </a:xfrm>
        </p:spPr>
        <p:txBody>
          <a:bodyPr>
            <a:normAutofit/>
          </a:bodyPr>
          <a:lstStyle/>
          <a:p>
            <a:r>
              <a:rPr lang="tr-TR" sz="4400" dirty="0" smtClean="0"/>
              <a:t>ELEMENTARY EDUCATION</a:t>
            </a:r>
            <a:endParaRPr lang="tr-TR" sz="4400" dirty="0"/>
          </a:p>
        </p:txBody>
      </p:sp>
      <p:sp>
        <p:nvSpPr>
          <p:cNvPr id="3" name="İçerik Yer Tutucusu 2"/>
          <p:cNvSpPr>
            <a:spLocks noGrp="1"/>
          </p:cNvSpPr>
          <p:nvPr>
            <p:ph idx="1"/>
          </p:nvPr>
        </p:nvSpPr>
        <p:spPr/>
        <p:txBody>
          <a:bodyPr>
            <a:normAutofit/>
          </a:bodyPr>
          <a:lstStyle/>
          <a:p>
            <a:r>
              <a:rPr lang="en-US" sz="2400" dirty="0" smtClean="0"/>
              <a:t>Primary education consists of four-year compulsory primary schools, four-year compulsory secondary schools. In secondary schools elective courses are created according to the abilities, development and preferences of the students in a way to support high school education.</a:t>
            </a:r>
            <a:endParaRPr lang="tr-TR" sz="2400" dirty="0"/>
          </a:p>
        </p:txBody>
      </p:sp>
    </p:spTree>
    <p:extLst>
      <p:ext uri="{BB962C8B-B14F-4D97-AF65-F5344CB8AC3E}">
        <p14:creationId xmlns:p14="http://schemas.microsoft.com/office/powerpoint/2010/main" val="193116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dirty="0"/>
              <a:t>SECONDARY </a:t>
            </a:r>
            <a:r>
              <a:rPr lang="tr-TR" sz="4400" dirty="0" smtClean="0"/>
              <a:t>EDUCATION</a:t>
            </a:r>
            <a:endParaRPr lang="tr-TR" sz="4400" dirty="0"/>
          </a:p>
        </p:txBody>
      </p:sp>
      <p:sp>
        <p:nvSpPr>
          <p:cNvPr id="3" name="İçerik Yer Tutucusu 2"/>
          <p:cNvSpPr>
            <a:spLocks noGrp="1"/>
          </p:cNvSpPr>
          <p:nvPr>
            <p:ph idx="1"/>
          </p:nvPr>
        </p:nvSpPr>
        <p:spPr/>
        <p:txBody>
          <a:bodyPr>
            <a:normAutofit/>
          </a:bodyPr>
          <a:lstStyle/>
          <a:p>
            <a:r>
              <a:rPr lang="en-US" sz="2400" dirty="0"/>
              <a:t>It covers all general, vocational and technical education institutions based on primary education, providing four-year compulsory, formal or non-formal education. Those who graduate from these schools are given a secondary education diploma. Secondary education consists of high schools that implement various programs. Schools that focus on a certain program are given names that determine the branches of education such as high school, technical high school and agricultural vocational high school.</a:t>
            </a:r>
            <a:endParaRPr lang="tr-TR" sz="2400" dirty="0"/>
          </a:p>
        </p:txBody>
      </p:sp>
    </p:spTree>
    <p:extLst>
      <p:ext uri="{BB962C8B-B14F-4D97-AF65-F5344CB8AC3E}">
        <p14:creationId xmlns:p14="http://schemas.microsoft.com/office/powerpoint/2010/main" val="403664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8508" y="1265853"/>
            <a:ext cx="8596668" cy="3880773"/>
          </a:xfrm>
        </p:spPr>
        <p:txBody>
          <a:bodyPr>
            <a:noAutofit/>
          </a:bodyPr>
          <a:lstStyle/>
          <a:p>
            <a:r>
              <a:rPr lang="en-US" sz="2400" dirty="0"/>
              <a:t>Secondary education institutions providing education in different categories in Turkey are as follows:</a:t>
            </a:r>
          </a:p>
          <a:p>
            <a:endParaRPr lang="en-US" sz="2400" dirty="0"/>
          </a:p>
          <a:p>
            <a:r>
              <a:rPr lang="en-US" sz="2400" b="1" u="sng" dirty="0"/>
              <a:t>General High School:</a:t>
            </a:r>
          </a:p>
          <a:p>
            <a:r>
              <a:rPr lang="en-US" sz="2400" dirty="0"/>
              <a:t>All students who have completed eight years of secondary education can attend these schools. High school graduates take the Higher Education Institutions Exam (YKS), which consists of Basic Proficiency Test (TYT), and optionally Field Proficiency Test (AYT) and Foreign Language Test (YDT) sessions to be placed in universities.</a:t>
            </a:r>
            <a:endParaRPr lang="tr-TR" sz="2400" dirty="0"/>
          </a:p>
        </p:txBody>
      </p:sp>
    </p:spTree>
    <p:extLst>
      <p:ext uri="{BB962C8B-B14F-4D97-AF65-F5344CB8AC3E}">
        <p14:creationId xmlns:p14="http://schemas.microsoft.com/office/powerpoint/2010/main" val="253017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205" y="839789"/>
            <a:ext cx="9626872" cy="1320800"/>
          </a:xfrm>
        </p:spPr>
        <p:txBody>
          <a:bodyPr>
            <a:normAutofit/>
          </a:bodyPr>
          <a:lstStyle/>
          <a:p>
            <a:r>
              <a:rPr lang="tr-TR" sz="3400" dirty="0"/>
              <a:t>TYPES OF SECONDARY EDUCATION</a:t>
            </a:r>
          </a:p>
        </p:txBody>
      </p:sp>
      <p:sp>
        <p:nvSpPr>
          <p:cNvPr id="3" name="İçerik Yer Tutucusu 2"/>
          <p:cNvSpPr>
            <a:spLocks noGrp="1"/>
          </p:cNvSpPr>
          <p:nvPr>
            <p:ph idx="1"/>
          </p:nvPr>
        </p:nvSpPr>
        <p:spPr/>
        <p:txBody>
          <a:bodyPr>
            <a:normAutofit/>
          </a:bodyPr>
          <a:lstStyle/>
          <a:p>
            <a:r>
              <a:rPr lang="en-US" sz="2600" dirty="0" smtClean="0"/>
              <a:t>Vocational High School</a:t>
            </a:r>
          </a:p>
          <a:p>
            <a:r>
              <a:rPr lang="en-US" sz="2600" dirty="0" smtClean="0"/>
              <a:t>Anatolian High School</a:t>
            </a:r>
          </a:p>
          <a:p>
            <a:r>
              <a:rPr lang="en-US" sz="2600" dirty="0" smtClean="0"/>
              <a:t>Science High School</a:t>
            </a:r>
          </a:p>
          <a:p>
            <a:r>
              <a:rPr lang="en-US" sz="2600" dirty="0" smtClean="0"/>
              <a:t>Fine Arts High School</a:t>
            </a:r>
          </a:p>
          <a:p>
            <a:r>
              <a:rPr lang="en-US" sz="2600" dirty="0" smtClean="0"/>
              <a:t>Private High School</a:t>
            </a:r>
            <a:endParaRPr lang="tr-TR" sz="2600" dirty="0"/>
          </a:p>
        </p:txBody>
      </p:sp>
    </p:spTree>
    <p:extLst>
      <p:ext uri="{BB962C8B-B14F-4D97-AF65-F5344CB8AC3E}">
        <p14:creationId xmlns:p14="http://schemas.microsoft.com/office/powerpoint/2010/main" val="2158339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7581763" cy="1320800"/>
          </a:xfrm>
        </p:spPr>
        <p:txBody>
          <a:bodyPr>
            <a:noAutofit/>
          </a:bodyPr>
          <a:lstStyle/>
          <a:p>
            <a:r>
              <a:rPr lang="tr-TR" sz="3800" dirty="0"/>
              <a:t>VOCATIONAL SCHOOL (</a:t>
            </a:r>
            <a:r>
              <a:rPr lang="tr-TR" sz="3800" dirty="0" err="1"/>
              <a:t>Associate</a:t>
            </a:r>
            <a:r>
              <a:rPr lang="tr-TR" sz="3800" dirty="0"/>
              <a:t> </a:t>
            </a:r>
            <a:r>
              <a:rPr lang="tr-TR" sz="3800" dirty="0" err="1"/>
              <a:t>Degree</a:t>
            </a:r>
            <a:r>
              <a:rPr lang="tr-TR" sz="3800" dirty="0"/>
              <a:t>)</a:t>
            </a:r>
          </a:p>
        </p:txBody>
      </p:sp>
      <p:sp>
        <p:nvSpPr>
          <p:cNvPr id="3" name="İçerik Yer Tutucusu 2"/>
          <p:cNvSpPr>
            <a:spLocks noGrp="1"/>
          </p:cNvSpPr>
          <p:nvPr>
            <p:ph idx="1"/>
          </p:nvPr>
        </p:nvSpPr>
        <p:spPr>
          <a:xfrm>
            <a:off x="677334" y="2819350"/>
            <a:ext cx="8596668" cy="3880773"/>
          </a:xfrm>
        </p:spPr>
        <p:txBody>
          <a:bodyPr>
            <a:normAutofit/>
          </a:bodyPr>
          <a:lstStyle/>
          <a:p>
            <a:r>
              <a:rPr lang="en-US" sz="2400" dirty="0"/>
              <a:t>The higher education system in Turkey consists of universities, high technology institutes, vocational higher schools and other education institutes (military and police academies).</a:t>
            </a:r>
            <a:endParaRPr lang="tr-TR" sz="2400" dirty="0"/>
          </a:p>
        </p:txBody>
      </p:sp>
    </p:spTree>
    <p:extLst>
      <p:ext uri="{BB962C8B-B14F-4D97-AF65-F5344CB8AC3E}">
        <p14:creationId xmlns:p14="http://schemas.microsoft.com/office/powerpoint/2010/main" val="2389378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682" y="825909"/>
            <a:ext cx="10187311" cy="1320800"/>
          </a:xfrm>
        </p:spPr>
        <p:txBody>
          <a:bodyPr>
            <a:noAutofit/>
          </a:bodyPr>
          <a:lstStyle/>
          <a:p>
            <a:r>
              <a:rPr lang="tr-TR" sz="4000" dirty="0"/>
              <a:t>UNDERGRADUATE </a:t>
            </a:r>
            <a:r>
              <a:rPr lang="tr-TR" sz="4000" dirty="0" smtClean="0"/>
              <a:t>EDUCATION</a:t>
            </a:r>
            <a:endParaRPr lang="tr-TR" sz="4000" dirty="0"/>
          </a:p>
        </p:txBody>
      </p:sp>
      <p:sp>
        <p:nvSpPr>
          <p:cNvPr id="3" name="İçerik Yer Tutucusu 2"/>
          <p:cNvSpPr>
            <a:spLocks noGrp="1"/>
          </p:cNvSpPr>
          <p:nvPr>
            <p:ph idx="1"/>
          </p:nvPr>
        </p:nvSpPr>
        <p:spPr>
          <a:xfrm>
            <a:off x="539682" y="2278575"/>
            <a:ext cx="8977943" cy="2883359"/>
          </a:xfrm>
        </p:spPr>
        <p:txBody>
          <a:bodyPr>
            <a:normAutofit/>
          </a:bodyPr>
          <a:lstStyle/>
          <a:p>
            <a:r>
              <a:rPr lang="en-US" sz="2400" dirty="0"/>
              <a:t>To earn a bachelor's degree, it is necessary to complete four years of study at a university. However, for professional branches such as Medicine, Dentistry, Pharmacy, and Veterinary Medicine, it is necessary to complete a training period ranging from five to six years.</a:t>
            </a:r>
            <a:endParaRPr lang="tr-TR" sz="2400" dirty="0"/>
          </a:p>
        </p:txBody>
      </p:sp>
    </p:spTree>
    <p:extLst>
      <p:ext uri="{BB962C8B-B14F-4D97-AF65-F5344CB8AC3E}">
        <p14:creationId xmlns:p14="http://schemas.microsoft.com/office/powerpoint/2010/main" val="441164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24464"/>
            <a:ext cx="8596668" cy="1320800"/>
          </a:xfrm>
        </p:spPr>
        <p:txBody>
          <a:bodyPr>
            <a:normAutofit fontScale="90000"/>
          </a:bodyPr>
          <a:lstStyle/>
          <a:p>
            <a:r>
              <a:rPr lang="tr-TR" dirty="0" smtClean="0">
                <a:solidFill>
                  <a:srgbClr val="000000"/>
                </a:solidFill>
                <a:effectLst/>
              </a:rPr>
              <a:t/>
            </a:r>
            <a:br>
              <a:rPr lang="tr-TR" dirty="0" smtClean="0">
                <a:solidFill>
                  <a:srgbClr val="000000"/>
                </a:solidFill>
                <a:effectLst/>
              </a:rPr>
            </a:br>
            <a:r>
              <a:rPr lang="tr-TR" sz="4900" dirty="0"/>
              <a:t>POSTGRADUATE</a:t>
            </a:r>
            <a:r>
              <a:rPr lang="tr-TR" sz="4400" dirty="0"/>
              <a:t/>
            </a:r>
            <a:br>
              <a:rPr lang="tr-TR" sz="4400" dirty="0"/>
            </a:br>
            <a:r>
              <a:rPr lang="tr-TR" dirty="0" smtClean="0">
                <a:effectLst/>
              </a:rPr>
              <a:t/>
            </a:r>
            <a:br>
              <a:rPr lang="tr-TR" dirty="0" smtClean="0">
                <a:effectLst/>
              </a:rPr>
            </a:b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r>
              <a:rPr lang="en-US" sz="2400" dirty="0" smtClean="0"/>
              <a:t>Master's Degree </a:t>
            </a:r>
            <a:endParaRPr lang="tr-TR" sz="2400" dirty="0" smtClean="0"/>
          </a:p>
          <a:p>
            <a:r>
              <a:rPr lang="tr-TR" sz="2400" dirty="0" err="1" smtClean="0"/>
              <a:t>PhD</a:t>
            </a:r>
            <a:r>
              <a:rPr lang="tr-TR" sz="2400" dirty="0" smtClean="0"/>
              <a:t> </a:t>
            </a:r>
            <a:r>
              <a:rPr lang="tr-TR" sz="2400" dirty="0" err="1"/>
              <a:t>Degree</a:t>
            </a:r>
            <a:endParaRPr lang="tr-TR" sz="2400" dirty="0"/>
          </a:p>
          <a:p>
            <a:r>
              <a:rPr lang="tr-TR" sz="2400" dirty="0" err="1"/>
              <a:t>Specialization</a:t>
            </a:r>
            <a:r>
              <a:rPr lang="tr-TR" sz="2400" dirty="0"/>
              <a:t> in </a:t>
            </a:r>
            <a:r>
              <a:rPr lang="tr-TR" sz="2400" dirty="0" err="1"/>
              <a:t>Medicine</a:t>
            </a:r>
            <a:endParaRPr lang="tr-TR" sz="2400" dirty="0"/>
          </a:p>
          <a:p>
            <a:r>
              <a:rPr lang="tr-TR" sz="2400" dirty="0" err="1"/>
              <a:t>Proficiency</a:t>
            </a:r>
            <a:r>
              <a:rPr lang="tr-TR" sz="2400" dirty="0"/>
              <a:t> in Art</a:t>
            </a:r>
          </a:p>
        </p:txBody>
      </p:sp>
    </p:spTree>
    <p:extLst>
      <p:ext uri="{BB962C8B-B14F-4D97-AF65-F5344CB8AC3E}">
        <p14:creationId xmlns:p14="http://schemas.microsoft.com/office/powerpoint/2010/main" val="1415175459"/>
      </p:ext>
    </p:extLst>
  </p:cSld>
  <p:clrMapOvr>
    <a:masterClrMapping/>
  </p:clrMapOvr>
</p:sld>
</file>

<file path=ppt/theme/theme1.xml><?xml version="1.0" encoding="utf-8"?>
<a:theme xmlns:a="http://schemas.openxmlformats.org/drawingml/2006/main" name="Yüzeyler">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TotalTime>
  <Words>407</Words>
  <Application>Microsoft Office PowerPoint</Application>
  <PresentationFormat>Geniş ekran</PresentationFormat>
  <Paragraphs>27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Arial Black</vt:lpstr>
      <vt:lpstr>Wingdings 3</vt:lpstr>
      <vt:lpstr>Yüzeyler</vt:lpstr>
      <vt:lpstr>THE SYSTEM OF EDUCATION                               IN TURKEY</vt:lpstr>
      <vt:lpstr>PowerPoint Sunusu</vt:lpstr>
      <vt:lpstr>ELEMENTARY EDUCATION</vt:lpstr>
      <vt:lpstr>SECONDARY EDUCATION</vt:lpstr>
      <vt:lpstr>PowerPoint Sunusu</vt:lpstr>
      <vt:lpstr>TYPES OF SECONDARY EDUCATION</vt:lpstr>
      <vt:lpstr>VOCATIONAL SCHOOL (Associate Degree)</vt:lpstr>
      <vt:lpstr>UNDERGRADUATE EDUCATION</vt:lpstr>
      <vt:lpstr> POSTGRADUATE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System of Education in Turkey</dc:title>
  <dc:creator>T480S</dc:creator>
  <cp:lastModifiedBy>HP</cp:lastModifiedBy>
  <cp:revision>7</cp:revision>
  <dcterms:created xsi:type="dcterms:W3CDTF">2022-03-31T17:02:59Z</dcterms:created>
  <dcterms:modified xsi:type="dcterms:W3CDTF">2022-04-01T19:51:43Z</dcterms:modified>
</cp:coreProperties>
</file>