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D9F75050-0E15-4C5B-92B0-66D068882F1F}" type="datetimeFigureOut">
              <a:rPr lang="tr-TR" smtClean="0"/>
              <a:pPr/>
              <a:t>21.04.2022</a:t>
            </a:fld>
            <a:endParaRPr lang="tr-TR"/>
          </a:p>
        </p:txBody>
      </p:sp>
      <p:sp>
        <p:nvSpPr>
          <p:cNvPr id="16" name="15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21.04.2022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21.04.2022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D9F75050-0E15-4C5B-92B0-66D068882F1F}" type="datetimeFigureOut">
              <a:rPr lang="tr-TR" smtClean="0"/>
              <a:pPr/>
              <a:t>21.04.2022</a:t>
            </a:fld>
            <a:endParaRPr lang="tr-TR"/>
          </a:p>
        </p:txBody>
      </p:sp>
      <p:sp>
        <p:nvSpPr>
          <p:cNvPr id="15" name="14 Slayt Numarası Yer Tutucusu"/>
          <p:cNvSpPr>
            <a:spLocks noGrp="1"/>
          </p:cNvSpPr>
          <p:nvPr>
            <p:ph type="sldNum" sz="quarter" idx="15"/>
          </p:nvPr>
        </p:nvSpPr>
        <p:spPr/>
        <p:txBody>
          <a:bodyPr/>
          <a:lstStyle>
            <a:lvl1pPr algn="ctr">
              <a:defRPr/>
            </a:lvl1pPr>
          </a:lstStyle>
          <a:p>
            <a:fld id="{B1DEFA8C-F947-479F-BE07-76B6B3F80BF1}" type="slidenum">
              <a:rPr lang="tr-TR" smtClean="0"/>
              <a:pPr/>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D9F75050-0E15-4C5B-92B0-66D068882F1F}" type="datetimeFigureOut">
              <a:rPr lang="tr-TR" smtClean="0"/>
              <a:pPr/>
              <a:t>21.04.2022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D9F75050-0E15-4C5B-92B0-66D068882F1F}" type="datetimeFigureOut">
              <a:rPr lang="tr-TR" smtClean="0"/>
              <a:pPr/>
              <a:t>21.04.2022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21.04.2022</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21.04.2022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21.04.2022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D9F75050-0E15-4C5B-92B0-66D068882F1F}" type="datetimeFigureOut">
              <a:rPr lang="tr-TR" smtClean="0"/>
              <a:pPr/>
              <a:t>21.04.2022</a:t>
            </a:fld>
            <a:endParaRPr lang="tr-TR"/>
          </a:p>
        </p:txBody>
      </p:sp>
      <p:sp>
        <p:nvSpPr>
          <p:cNvPr id="9" name="8 Slayt Numarası Yer Tutucusu"/>
          <p:cNvSpPr>
            <a:spLocks noGrp="1"/>
          </p:cNvSpPr>
          <p:nvPr>
            <p:ph type="sldNum" sz="quarter" idx="15"/>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D9F75050-0E15-4C5B-92B0-66D068882F1F}" type="datetimeFigureOut">
              <a:rPr lang="tr-TR" smtClean="0"/>
              <a:pPr/>
              <a:t>21.04.2022</a:t>
            </a:fld>
            <a:endParaRPr lang="tr-TR"/>
          </a:p>
        </p:txBody>
      </p:sp>
      <p:sp>
        <p:nvSpPr>
          <p:cNvPr id="9" name="8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F75050-0E15-4C5B-92B0-66D068882F1F}" type="datetimeFigureOut">
              <a:rPr lang="tr-TR" smtClean="0"/>
              <a:pPr/>
              <a:t>21.04.2022</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DEFA8C-F947-479F-BE07-76B6B3F80BF1}" type="slidenum">
              <a:rPr lang="tr-TR" smtClean="0"/>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714348" y="2928934"/>
            <a:ext cx="7572428" cy="3429024"/>
          </a:xfrm>
        </p:spPr>
        <p:style>
          <a:lnRef idx="2">
            <a:schemeClr val="accent2"/>
          </a:lnRef>
          <a:fillRef idx="1">
            <a:schemeClr val="lt1"/>
          </a:fillRef>
          <a:effectRef idx="0">
            <a:schemeClr val="accent2"/>
          </a:effectRef>
          <a:fontRef idx="minor">
            <a:schemeClr val="dk1"/>
          </a:fontRef>
        </p:style>
        <p:txBody>
          <a:bodyPr/>
          <a:lstStyle/>
          <a:p>
            <a:endParaRPr lang="tr-TR" dirty="0"/>
          </a:p>
        </p:txBody>
      </p:sp>
      <p:sp>
        <p:nvSpPr>
          <p:cNvPr id="5" name="4 Başlık"/>
          <p:cNvSpPr>
            <a:spLocks noGrp="1"/>
          </p:cNvSpPr>
          <p:nvPr>
            <p:ph type="ctrTitle"/>
          </p:nvPr>
        </p:nvSpPr>
        <p:spPr>
          <a:xfrm>
            <a:off x="285720" y="500043"/>
            <a:ext cx="8193800" cy="1214446"/>
          </a:xfrm>
        </p:spPr>
        <p:txBody>
          <a:bodyPr>
            <a:normAutofit/>
          </a:bodyPr>
          <a:lstStyle/>
          <a:p>
            <a:pPr algn="l"/>
            <a:r>
              <a:rPr lang="tr-TR" sz="4400" dirty="0" smtClean="0">
                <a:solidFill>
                  <a:schemeClr val="accent3">
                    <a:lumMod val="75000"/>
                  </a:schemeClr>
                </a:solidFill>
              </a:rPr>
              <a:t>  WHO IS OKTAY SINANOGLU?</a:t>
            </a:r>
            <a:endParaRPr lang="tr-TR" sz="4400" dirty="0">
              <a:solidFill>
                <a:schemeClr val="accent3">
                  <a:lumMod val="75000"/>
                </a:schemeClr>
              </a:solidFill>
            </a:endParaRPr>
          </a:p>
        </p:txBody>
      </p:sp>
      <p:pic>
        <p:nvPicPr>
          <p:cNvPr id="6" name="5 Resim" descr="Oktay-Sinanoğlu.jpg"/>
          <p:cNvPicPr>
            <a:picLocks noChangeAspect="1"/>
          </p:cNvPicPr>
          <p:nvPr/>
        </p:nvPicPr>
        <p:blipFill>
          <a:blip r:embed="rId2"/>
          <a:stretch>
            <a:fillRect/>
          </a:stretch>
        </p:blipFill>
        <p:spPr>
          <a:xfrm>
            <a:off x="714348" y="2786058"/>
            <a:ext cx="7715304" cy="3643338"/>
          </a:xfrm>
          <a:prstGeom prst="rect">
            <a:avLst/>
          </a:prstGeom>
        </p:spPr>
      </p:pic>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571472" y="357166"/>
            <a:ext cx="8072495" cy="7286676"/>
          </a:xfrm>
        </p:spPr>
        <p:txBody>
          <a:bodyPr/>
          <a:lstStyle/>
          <a:p>
            <a:pPr algn="l"/>
            <a:r>
              <a:rPr lang="tr-TR" sz="4000" dirty="0" smtClean="0"/>
              <a:t>  </a:t>
            </a:r>
            <a:r>
              <a:rPr lang="en-US" sz="4000" dirty="0" smtClean="0">
                <a:solidFill>
                  <a:schemeClr val="tx1"/>
                </a:solidFill>
              </a:rPr>
              <a:t>Oktay</a:t>
            </a:r>
            <a:r>
              <a:rPr lang="en-US" sz="4000" dirty="0" smtClean="0">
                <a:solidFill>
                  <a:schemeClr val="tx1"/>
                </a:solidFill>
              </a:rPr>
              <a:t> S</a:t>
            </a:r>
            <a:r>
              <a:rPr lang="tr-TR" sz="4000" dirty="0" smtClean="0">
                <a:solidFill>
                  <a:schemeClr val="tx1"/>
                </a:solidFill>
              </a:rPr>
              <a:t>ı</a:t>
            </a:r>
            <a:r>
              <a:rPr lang="en-US" sz="4000" dirty="0" smtClean="0">
                <a:solidFill>
                  <a:schemeClr val="tx1"/>
                </a:solidFill>
              </a:rPr>
              <a:t>nano</a:t>
            </a:r>
            <a:r>
              <a:rPr lang="tr-TR" sz="4000" dirty="0" smtClean="0">
                <a:solidFill>
                  <a:schemeClr val="tx1"/>
                </a:solidFill>
              </a:rPr>
              <a:t>g</a:t>
            </a:r>
            <a:r>
              <a:rPr lang="en-US" sz="4000" dirty="0" smtClean="0">
                <a:solidFill>
                  <a:schemeClr val="tx1"/>
                </a:solidFill>
              </a:rPr>
              <a:t>lu</a:t>
            </a:r>
            <a:r>
              <a:rPr lang="en-US" sz="4000" dirty="0" smtClean="0">
                <a:solidFill>
                  <a:schemeClr val="tx1"/>
                </a:solidFill>
              </a:rPr>
              <a:t> </a:t>
            </a:r>
            <a:r>
              <a:rPr lang="en-US" sz="4000" dirty="0" smtClean="0">
                <a:solidFill>
                  <a:schemeClr val="tx1"/>
                </a:solidFill>
              </a:rPr>
              <a:t>was born on February 25, 1935 in Bari, Italy. Italy entered World War II in 1939. After entering the Second World War, he returned to Turkey with his family</a:t>
            </a:r>
            <a:r>
              <a:rPr lang="en-US" sz="4000" dirty="0" smtClean="0">
                <a:solidFill>
                  <a:schemeClr val="tx1"/>
                </a:solidFill>
              </a:rPr>
              <a:t>.</a:t>
            </a:r>
            <a:r>
              <a:rPr lang="en-US" sz="4000" dirty="0" smtClean="0">
                <a:solidFill>
                  <a:schemeClr val="tx1"/>
                </a:solidFill>
              </a:rPr>
              <a:t> </a:t>
            </a:r>
            <a:r>
              <a:rPr lang="en-US" sz="4000" dirty="0" smtClean="0">
                <a:solidFill>
                  <a:schemeClr val="tx1"/>
                </a:solidFill>
              </a:rPr>
              <a:t>Oktay</a:t>
            </a:r>
            <a:r>
              <a:rPr lang="en-US" sz="4000" dirty="0" smtClean="0">
                <a:solidFill>
                  <a:schemeClr val="tx1"/>
                </a:solidFill>
              </a:rPr>
              <a:t> </a:t>
            </a:r>
            <a:r>
              <a:rPr lang="en-US" sz="4000" dirty="0" smtClean="0">
                <a:solidFill>
                  <a:schemeClr val="tx1"/>
                </a:solidFill>
              </a:rPr>
              <a:t>S</a:t>
            </a:r>
            <a:r>
              <a:rPr lang="tr-TR" sz="4000" dirty="0" smtClean="0">
                <a:solidFill>
                  <a:schemeClr val="tx1"/>
                </a:solidFill>
              </a:rPr>
              <a:t>ı</a:t>
            </a:r>
            <a:r>
              <a:rPr lang="en-US" sz="4000" dirty="0" smtClean="0">
                <a:solidFill>
                  <a:schemeClr val="tx1"/>
                </a:solidFill>
              </a:rPr>
              <a:t>nano</a:t>
            </a:r>
            <a:r>
              <a:rPr lang="tr-TR" sz="4000" dirty="0" smtClean="0">
                <a:solidFill>
                  <a:schemeClr val="tx1"/>
                </a:solidFill>
              </a:rPr>
              <a:t>g</a:t>
            </a:r>
            <a:r>
              <a:rPr lang="en-US" sz="4000" dirty="0" smtClean="0">
                <a:solidFill>
                  <a:schemeClr val="tx1"/>
                </a:solidFill>
              </a:rPr>
              <a:t>lu</a:t>
            </a:r>
            <a:r>
              <a:rPr lang="en-US" sz="4000" dirty="0" smtClean="0">
                <a:solidFill>
                  <a:schemeClr val="tx1"/>
                </a:solidFill>
              </a:rPr>
              <a:t> </a:t>
            </a:r>
            <a:r>
              <a:rPr lang="en-US" sz="4000" dirty="0" smtClean="0">
                <a:solidFill>
                  <a:schemeClr val="tx1"/>
                </a:solidFill>
              </a:rPr>
              <a:t>became a faculty member at Yale University in 1960. On July 1, 1963, he received the title of full professor in chemistry</a:t>
            </a:r>
            <a:r>
              <a:rPr lang="en-US" sz="4400" dirty="0" smtClean="0"/>
              <a:t>.</a:t>
            </a:r>
            <a:endParaRPr lang="tr-TR" sz="4400" dirty="0">
              <a:solidFill>
                <a:schemeClr val="accent3">
                  <a:lumMod val="50000"/>
                </a:schemeClr>
              </a:solidFill>
            </a:endParaRPr>
          </a:p>
        </p:txBody>
      </p:sp>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00034" y="214290"/>
            <a:ext cx="8186766" cy="6429420"/>
          </a:xfrm>
        </p:spPr>
        <p:txBody>
          <a:bodyPr>
            <a:normAutofit fontScale="62500" lnSpcReduction="20000"/>
          </a:bodyPr>
          <a:lstStyle/>
          <a:p>
            <a:pPr>
              <a:buNone/>
            </a:pPr>
            <a:r>
              <a:rPr lang="en-US" sz="4000" dirty="0" smtClean="0"/>
              <a:t/>
            </a:r>
            <a:br>
              <a:rPr lang="en-US" sz="4000" dirty="0" smtClean="0"/>
            </a:br>
            <a:r>
              <a:rPr lang="tr-TR" sz="6400" dirty="0" smtClean="0"/>
              <a:t>    </a:t>
            </a:r>
            <a:r>
              <a:rPr lang="en-US" sz="6400" dirty="0" smtClean="0"/>
              <a:t>He founded </a:t>
            </a:r>
            <a:r>
              <a:rPr lang="en-US" sz="6400" dirty="0" smtClean="0"/>
              <a:t>the theoretical chemistry department at Yale University in 1964. During his tenure at Yale, "Many-Electron Theory of Atoms and Molecules" (1961), "Solution Theory" (1964), "Theory of Chemical Reaction Mechanisms" (1974), </a:t>
            </a:r>
            <a:r>
              <a:rPr lang="en-US" sz="6400" dirty="0" smtClean="0"/>
              <a:t>"Micro thermodynamics" </a:t>
            </a:r>
            <a:r>
              <a:rPr lang="en-US" sz="6400" dirty="0" smtClean="0"/>
              <a:t>(1981), and "</a:t>
            </a:r>
            <a:r>
              <a:rPr lang="en-US" sz="6400" dirty="0" smtClean="0"/>
              <a:t>Valency</a:t>
            </a:r>
            <a:r>
              <a:rPr lang="en-US" sz="6400" dirty="0" smtClean="0"/>
              <a:t> Shell Interaction Theory" (1983) carried out his work.</a:t>
            </a:r>
            <a:endParaRPr lang="tr-TR" sz="6400" dirty="0">
              <a:solidFill>
                <a:schemeClr val="tx2">
                  <a:lumMod val="75000"/>
                </a:schemeClr>
              </a:solidFill>
            </a:endParaRPr>
          </a:p>
        </p:txBody>
      </p:sp>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571472" y="428604"/>
            <a:ext cx="8115328" cy="6000792"/>
          </a:xfrm>
        </p:spPr>
        <p:txBody>
          <a:bodyPr/>
          <a:lstStyle/>
          <a:p>
            <a:pPr>
              <a:buNone/>
            </a:pPr>
            <a:r>
              <a:rPr lang="tr-TR" dirty="0" smtClean="0"/>
              <a:t>      </a:t>
            </a:r>
            <a:r>
              <a:rPr lang="en-US" sz="4000" dirty="0" smtClean="0"/>
              <a:t>With </a:t>
            </a:r>
            <a:r>
              <a:rPr lang="en-US" sz="4000" dirty="0" smtClean="0"/>
              <a:t>the special law enacted in 1975, she was given the title of </a:t>
            </a:r>
            <a:r>
              <a:rPr lang="en-US" sz="4000" dirty="0" smtClean="0"/>
              <a:t>Professor </a:t>
            </a:r>
            <a:r>
              <a:rPr lang="en-US" sz="4000" dirty="0" smtClean="0"/>
              <a:t>of the Republic by the state</a:t>
            </a:r>
            <a:r>
              <a:rPr lang="en-US" sz="4000" dirty="0" smtClean="0"/>
              <a:t>.</a:t>
            </a:r>
            <a:endParaRPr lang="tr-TR" sz="4000" dirty="0"/>
          </a:p>
        </p:txBody>
      </p:sp>
      <p:pic>
        <p:nvPicPr>
          <p:cNvPr id="6" name="5 Resim" descr="indir (1).jpg"/>
          <p:cNvPicPr>
            <a:picLocks noChangeAspect="1"/>
          </p:cNvPicPr>
          <p:nvPr/>
        </p:nvPicPr>
        <p:blipFill>
          <a:blip r:embed="rId2"/>
          <a:stretch>
            <a:fillRect/>
          </a:stretch>
        </p:blipFill>
        <p:spPr>
          <a:xfrm>
            <a:off x="857223" y="3071810"/>
            <a:ext cx="7572429" cy="3143272"/>
          </a:xfrm>
          <a:prstGeom prst="rect">
            <a:avLst/>
          </a:prstGeom>
        </p:spPr>
      </p:pic>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524000"/>
            <a:ext cx="8229600" cy="4976834"/>
          </a:xfrm>
        </p:spPr>
        <p:txBody>
          <a:bodyPr>
            <a:normAutofit/>
          </a:bodyPr>
          <a:lstStyle/>
          <a:p>
            <a:pPr>
              <a:buNone/>
            </a:pPr>
            <a:r>
              <a:rPr lang="tr-TR" dirty="0" smtClean="0"/>
              <a:t>       </a:t>
            </a:r>
            <a:r>
              <a:rPr lang="en-US" sz="4000" dirty="0" smtClean="0"/>
              <a:t>He </a:t>
            </a:r>
            <a:r>
              <a:rPr lang="en-US" sz="4000" dirty="0" smtClean="0"/>
              <a:t>won the "TÜBİTAK Science Award" in Chemistry in 1966, the "Alexander von Humboldt Research Award" in Chemistry in 1973, and the "International Outstanding Scientist Award of Japan" in 1975. He died on April 19, 2015 in Florida, USA.</a:t>
            </a:r>
            <a:endParaRPr lang="tr-TR" sz="4000" dirty="0"/>
          </a:p>
        </p:txBody>
      </p:sp>
      <p:sp>
        <p:nvSpPr>
          <p:cNvPr id="3" name="2 Başlık"/>
          <p:cNvSpPr>
            <a:spLocks noGrp="1"/>
          </p:cNvSpPr>
          <p:nvPr>
            <p:ph type="title"/>
          </p:nvPr>
        </p:nvSpPr>
        <p:spPr/>
        <p:txBody>
          <a:bodyPr>
            <a:normAutofit/>
          </a:bodyPr>
          <a:lstStyle/>
          <a:p>
            <a:r>
              <a:rPr lang="tr-TR" sz="4400" dirty="0" smtClean="0">
                <a:solidFill>
                  <a:schemeClr val="accent3">
                    <a:lumMod val="75000"/>
                  </a:schemeClr>
                </a:solidFill>
              </a:rPr>
              <a:t>  A</a:t>
            </a:r>
            <a:r>
              <a:rPr sz="4400" smtClean="0">
                <a:solidFill>
                  <a:schemeClr val="accent3">
                    <a:lumMod val="75000"/>
                  </a:schemeClr>
                </a:solidFill>
              </a:rPr>
              <a:t>wards </a:t>
            </a:r>
            <a:r>
              <a:rPr lang="tr-TR" sz="4400" dirty="0" smtClean="0">
                <a:solidFill>
                  <a:schemeClr val="accent3">
                    <a:lumMod val="75000"/>
                  </a:schemeClr>
                </a:solidFill>
              </a:rPr>
              <a:t>W</a:t>
            </a:r>
            <a:r>
              <a:rPr sz="4400" smtClean="0">
                <a:solidFill>
                  <a:schemeClr val="accent3">
                    <a:lumMod val="75000"/>
                  </a:schemeClr>
                </a:solidFill>
              </a:rPr>
              <a:t>on </a:t>
            </a:r>
            <a:r>
              <a:rPr lang="tr-TR" sz="4400" dirty="0" smtClean="0">
                <a:solidFill>
                  <a:schemeClr val="accent3">
                    <a:lumMod val="75000"/>
                  </a:schemeClr>
                </a:solidFill>
              </a:rPr>
              <a:t>B</a:t>
            </a:r>
            <a:r>
              <a:rPr sz="4400" smtClean="0">
                <a:solidFill>
                  <a:schemeClr val="accent3">
                    <a:lumMod val="75000"/>
                  </a:schemeClr>
                </a:solidFill>
              </a:rPr>
              <a:t>y </a:t>
            </a:r>
            <a:r>
              <a:rPr lang="tr-TR" sz="4400" dirty="0" smtClean="0">
                <a:solidFill>
                  <a:schemeClr val="accent3">
                    <a:lumMod val="75000"/>
                  </a:schemeClr>
                </a:solidFill>
              </a:rPr>
              <a:t>O</a:t>
            </a:r>
            <a:r>
              <a:rPr sz="4400" smtClean="0">
                <a:solidFill>
                  <a:schemeClr val="accent3">
                    <a:lumMod val="75000"/>
                  </a:schemeClr>
                </a:solidFill>
              </a:rPr>
              <a:t>ktay </a:t>
            </a:r>
            <a:r>
              <a:rPr lang="tr-TR" sz="4400" dirty="0" smtClean="0">
                <a:solidFill>
                  <a:schemeClr val="accent3">
                    <a:lumMod val="75000"/>
                  </a:schemeClr>
                </a:solidFill>
              </a:rPr>
              <a:t>Sı</a:t>
            </a:r>
            <a:r>
              <a:rPr sz="4400" smtClean="0">
                <a:solidFill>
                  <a:schemeClr val="accent3">
                    <a:lumMod val="75000"/>
                  </a:schemeClr>
                </a:solidFill>
              </a:rPr>
              <a:t>nanoglu</a:t>
            </a:r>
            <a:endParaRPr lang="tr-TR" sz="4400" dirty="0">
              <a:solidFill>
                <a:schemeClr val="accent3">
                  <a:lumMod val="75000"/>
                </a:schemeClr>
              </a:solidFill>
            </a:endParaRPr>
          </a:p>
        </p:txBody>
      </p:sp>
    </p:spTree>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indir (2).jpg"/>
          <p:cNvPicPr>
            <a:picLocks noGrp="1" noChangeAspect="1"/>
          </p:cNvPicPr>
          <p:nvPr>
            <p:ph idx="1"/>
          </p:nvPr>
        </p:nvPicPr>
        <p:blipFill>
          <a:blip r:embed="rId2"/>
          <a:stretch>
            <a:fillRect/>
          </a:stretch>
        </p:blipFill>
        <p:spPr>
          <a:xfrm>
            <a:off x="428597" y="642918"/>
            <a:ext cx="8215370" cy="5643602"/>
          </a:xfrm>
        </p:spPr>
      </p:pic>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071546"/>
            <a:ext cx="8229600" cy="5024454"/>
          </a:xfrm>
        </p:spPr>
        <p:txBody>
          <a:bodyPr>
            <a:normAutofit fontScale="25000" lnSpcReduction="20000"/>
          </a:bodyPr>
          <a:lstStyle/>
          <a:p>
            <a:pPr fontAlgn="base"/>
            <a:r>
              <a:rPr lang="tr-TR" sz="16000" dirty="0" smtClean="0"/>
              <a:t>Modern </a:t>
            </a:r>
            <a:r>
              <a:rPr lang="tr-TR" sz="16000" dirty="0" smtClean="0"/>
              <a:t>Quantum</a:t>
            </a:r>
            <a:r>
              <a:rPr lang="tr-TR" sz="16000" dirty="0" smtClean="0"/>
              <a:t> </a:t>
            </a:r>
            <a:r>
              <a:rPr lang="tr-TR" sz="16000" dirty="0" smtClean="0"/>
              <a:t>Chemistry</a:t>
            </a:r>
            <a:r>
              <a:rPr lang="tr-TR" sz="16000" dirty="0" smtClean="0"/>
              <a:t> : </a:t>
            </a:r>
            <a:r>
              <a:rPr lang="tr-TR" sz="16000" dirty="0" smtClean="0"/>
              <a:t>Istanbul</a:t>
            </a:r>
            <a:r>
              <a:rPr lang="tr-TR" sz="16000" dirty="0" smtClean="0"/>
              <a:t> </a:t>
            </a:r>
            <a:r>
              <a:rPr lang="tr-TR" sz="16000" dirty="0" smtClean="0"/>
              <a:t>Lectures</a:t>
            </a:r>
            <a:r>
              <a:rPr lang="tr-TR" sz="16000" dirty="0" smtClean="0"/>
              <a:t> (</a:t>
            </a:r>
            <a:r>
              <a:rPr lang="tr-TR" sz="16000" dirty="0" smtClean="0"/>
              <a:t>Academic</a:t>
            </a:r>
            <a:r>
              <a:rPr lang="tr-TR" sz="16000" dirty="0" smtClean="0"/>
              <a:t> </a:t>
            </a:r>
            <a:r>
              <a:rPr lang="tr-TR" sz="16000" dirty="0" smtClean="0"/>
              <a:t>Press</a:t>
            </a:r>
            <a:r>
              <a:rPr lang="tr-TR" sz="16000" dirty="0" smtClean="0"/>
              <a:t>,1965)</a:t>
            </a:r>
          </a:p>
          <a:p>
            <a:pPr fontAlgn="base"/>
            <a:r>
              <a:rPr lang="tr-TR" sz="16000" dirty="0" smtClean="0"/>
              <a:t>Sigma</a:t>
            </a:r>
            <a:r>
              <a:rPr lang="tr-TR" sz="16000" dirty="0" smtClean="0"/>
              <a:t> </a:t>
            </a:r>
            <a:r>
              <a:rPr lang="tr-TR" sz="16000" dirty="0" smtClean="0"/>
              <a:t>Molecular</a:t>
            </a:r>
            <a:r>
              <a:rPr lang="tr-TR" sz="16000" dirty="0" smtClean="0"/>
              <a:t> </a:t>
            </a:r>
            <a:r>
              <a:rPr lang="tr-TR" sz="16000" dirty="0" smtClean="0"/>
              <a:t>Orbital</a:t>
            </a:r>
            <a:r>
              <a:rPr lang="tr-TR" sz="16000" dirty="0" smtClean="0"/>
              <a:t> </a:t>
            </a:r>
            <a:r>
              <a:rPr lang="tr-TR" sz="16000" dirty="0" err="1" smtClean="0"/>
              <a:t>Theory</a:t>
            </a:r>
            <a:r>
              <a:rPr lang="tr-TR" sz="16000" dirty="0" smtClean="0"/>
              <a:t> (Yale </a:t>
            </a:r>
            <a:r>
              <a:rPr lang="tr-TR" sz="16000" dirty="0" err="1" smtClean="0"/>
              <a:t>Press</a:t>
            </a:r>
            <a:r>
              <a:rPr lang="tr-TR" sz="16000" dirty="0" smtClean="0"/>
              <a:t>,1970)</a:t>
            </a:r>
          </a:p>
          <a:p>
            <a:pPr fontAlgn="base"/>
            <a:r>
              <a:rPr lang="tr-TR" sz="16000" dirty="0" err="1" smtClean="0"/>
              <a:t>Three</a:t>
            </a:r>
            <a:r>
              <a:rPr lang="tr-TR" sz="16000" dirty="0" smtClean="0"/>
              <a:t> </a:t>
            </a:r>
            <a:r>
              <a:rPr lang="tr-TR" sz="16000" dirty="0" err="1" smtClean="0"/>
              <a:t>Approaches</a:t>
            </a:r>
            <a:r>
              <a:rPr lang="tr-TR" sz="16000" dirty="0" smtClean="0"/>
              <a:t> </a:t>
            </a:r>
            <a:r>
              <a:rPr lang="tr-TR" sz="16000" dirty="0" err="1" smtClean="0"/>
              <a:t>to</a:t>
            </a:r>
            <a:r>
              <a:rPr lang="tr-TR" sz="16000" dirty="0" smtClean="0"/>
              <a:t> </a:t>
            </a:r>
            <a:r>
              <a:rPr lang="tr-TR" sz="16000" dirty="0" err="1" smtClean="0"/>
              <a:t>Electron</a:t>
            </a:r>
            <a:r>
              <a:rPr lang="tr-TR" sz="16000" dirty="0" smtClean="0"/>
              <a:t> </a:t>
            </a:r>
            <a:r>
              <a:rPr lang="tr-TR" sz="16000" dirty="0" err="1" smtClean="0"/>
              <a:t>Correlation</a:t>
            </a:r>
            <a:r>
              <a:rPr lang="tr-TR" sz="16000" dirty="0" smtClean="0"/>
              <a:t> in </a:t>
            </a:r>
            <a:r>
              <a:rPr lang="tr-TR" sz="16000" dirty="0" err="1" smtClean="0"/>
              <a:t>Atoms</a:t>
            </a:r>
            <a:r>
              <a:rPr lang="tr-TR" sz="16000" dirty="0" smtClean="0"/>
              <a:t> </a:t>
            </a:r>
            <a:r>
              <a:rPr lang="tr-TR" sz="16000" dirty="0" err="1" smtClean="0"/>
              <a:t>and</a:t>
            </a:r>
            <a:r>
              <a:rPr lang="tr-TR" sz="16000" dirty="0" smtClean="0"/>
              <a:t> </a:t>
            </a:r>
            <a:r>
              <a:rPr lang="tr-TR" sz="16000" dirty="0" err="1" smtClean="0"/>
              <a:t>Molecules</a:t>
            </a:r>
            <a:r>
              <a:rPr lang="tr-TR" sz="16000" dirty="0" smtClean="0"/>
              <a:t> (</a:t>
            </a:r>
            <a:r>
              <a:rPr lang="tr-TR" sz="16000" dirty="0" err="1" smtClean="0"/>
              <a:t>with</a:t>
            </a:r>
            <a:r>
              <a:rPr lang="tr-TR" sz="16000" dirty="0" smtClean="0"/>
              <a:t> K.</a:t>
            </a:r>
            <a:r>
              <a:rPr lang="tr-TR" sz="16000" dirty="0" err="1" smtClean="0"/>
              <a:t>Brueckner</a:t>
            </a:r>
            <a:r>
              <a:rPr lang="tr-TR" sz="16000" dirty="0" smtClean="0"/>
              <a:t>,Yale </a:t>
            </a:r>
            <a:r>
              <a:rPr lang="tr-TR" sz="16000" dirty="0" err="1" smtClean="0"/>
              <a:t>Press</a:t>
            </a:r>
            <a:r>
              <a:rPr lang="tr-TR" sz="16000" dirty="0" smtClean="0"/>
              <a:t>,1971)</a:t>
            </a:r>
          </a:p>
          <a:p>
            <a:pPr fontAlgn="base"/>
            <a:r>
              <a:rPr lang="tr-TR" sz="16000" dirty="0" smtClean="0"/>
              <a:t>New </a:t>
            </a:r>
            <a:r>
              <a:rPr lang="tr-TR" sz="16000" dirty="0" err="1" smtClean="0"/>
              <a:t>Directions</a:t>
            </a:r>
            <a:r>
              <a:rPr lang="tr-TR" sz="16000" dirty="0" smtClean="0"/>
              <a:t> in </a:t>
            </a:r>
            <a:r>
              <a:rPr lang="tr-TR" sz="16000" dirty="0" err="1" smtClean="0"/>
              <a:t>Atomic</a:t>
            </a:r>
            <a:r>
              <a:rPr lang="tr-TR" sz="16000" dirty="0" smtClean="0"/>
              <a:t> </a:t>
            </a:r>
            <a:r>
              <a:rPr lang="tr-TR" sz="16000" dirty="0" err="1" smtClean="0"/>
              <a:t>Physics</a:t>
            </a:r>
            <a:r>
              <a:rPr lang="tr-TR" sz="16000" dirty="0" smtClean="0"/>
              <a:t> (</a:t>
            </a:r>
            <a:r>
              <a:rPr lang="tr-TR" sz="16000" dirty="0" err="1" smtClean="0"/>
              <a:t>with</a:t>
            </a:r>
            <a:r>
              <a:rPr lang="tr-TR" sz="16000" dirty="0" smtClean="0"/>
              <a:t> E.</a:t>
            </a:r>
            <a:r>
              <a:rPr lang="tr-TR" sz="16000" dirty="0" err="1" smtClean="0"/>
              <a:t>Condon</a:t>
            </a:r>
            <a:r>
              <a:rPr lang="tr-TR" sz="16000" dirty="0" smtClean="0"/>
              <a:t>,Yale </a:t>
            </a:r>
            <a:r>
              <a:rPr lang="tr-TR" sz="16000" dirty="0" err="1" smtClean="0"/>
              <a:t>Press</a:t>
            </a:r>
            <a:r>
              <a:rPr lang="tr-TR" sz="16000" dirty="0" smtClean="0"/>
              <a:t>,1971)</a:t>
            </a:r>
          </a:p>
          <a:p>
            <a:endParaRPr lang="tr-TR" dirty="0"/>
          </a:p>
        </p:txBody>
      </p:sp>
      <p:sp>
        <p:nvSpPr>
          <p:cNvPr id="3" name="2 Başlık"/>
          <p:cNvSpPr>
            <a:spLocks noGrp="1"/>
          </p:cNvSpPr>
          <p:nvPr>
            <p:ph type="title"/>
          </p:nvPr>
        </p:nvSpPr>
        <p:spPr>
          <a:xfrm>
            <a:off x="457200" y="152400"/>
            <a:ext cx="8229600" cy="919146"/>
          </a:xfrm>
        </p:spPr>
        <p:txBody>
          <a:bodyPr>
            <a:normAutofit/>
          </a:bodyPr>
          <a:lstStyle/>
          <a:p>
            <a:r>
              <a:rPr lang="tr-TR" sz="4400" dirty="0" smtClean="0">
                <a:solidFill>
                  <a:schemeClr val="accent3">
                    <a:lumMod val="75000"/>
                  </a:schemeClr>
                </a:solidFill>
              </a:rPr>
              <a:t>            </a:t>
            </a:r>
            <a:r>
              <a:rPr lang="tr-TR" sz="4400" dirty="0" err="1" smtClean="0">
                <a:solidFill>
                  <a:schemeClr val="accent3">
                    <a:lumMod val="75000"/>
                  </a:schemeClr>
                </a:solidFill>
              </a:rPr>
              <a:t>Academic</a:t>
            </a:r>
            <a:r>
              <a:rPr lang="tr-TR" sz="4400" dirty="0" smtClean="0">
                <a:solidFill>
                  <a:schemeClr val="accent3">
                    <a:lumMod val="75000"/>
                  </a:schemeClr>
                </a:solidFill>
              </a:rPr>
              <a:t> </a:t>
            </a:r>
            <a:r>
              <a:rPr lang="tr-TR" sz="4400" dirty="0" err="1" smtClean="0">
                <a:solidFill>
                  <a:schemeClr val="accent3">
                    <a:lumMod val="75000"/>
                  </a:schemeClr>
                </a:solidFill>
              </a:rPr>
              <a:t>Books</a:t>
            </a:r>
            <a:endParaRPr lang="tr-TR" sz="4400" dirty="0">
              <a:solidFill>
                <a:schemeClr val="accent3">
                  <a:lumMod val="75000"/>
                </a:schemeClr>
              </a:solidFill>
            </a:endParaRPr>
          </a:p>
        </p:txBody>
      </p:sp>
    </p:spTree>
  </p:cSld>
  <p:clrMapOvr>
    <a:masterClrMapping/>
  </p:clrMapOvr>
  <p:transition spd="med">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205</TotalTime>
  <Words>211</Words>
  <PresentationFormat>Ekran Gösterisi (4:3)</PresentationFormat>
  <Paragraphs>11</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Kağıt</vt:lpstr>
      <vt:lpstr>  WHO IS OKTAY SINANOGLU?</vt:lpstr>
      <vt:lpstr>Slayt 2</vt:lpstr>
      <vt:lpstr>Slayt 3</vt:lpstr>
      <vt:lpstr>Slayt 4</vt:lpstr>
      <vt:lpstr>  Awards Won By Oktay Sınanoglu</vt:lpstr>
      <vt:lpstr>Slayt 6</vt:lpstr>
      <vt:lpstr>            Academic Books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OKTAY SİNANOĞLU KİMDİR?</dc:title>
  <dc:creator>BEYZA</dc:creator>
  <cp:lastModifiedBy>Admin</cp:lastModifiedBy>
  <cp:revision>23</cp:revision>
  <dcterms:created xsi:type="dcterms:W3CDTF">2022-04-20T13:49:05Z</dcterms:created>
  <dcterms:modified xsi:type="dcterms:W3CDTF">2022-04-21T14:39:52Z</dcterms:modified>
</cp:coreProperties>
</file>