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</p:sldIdLst>
  <p:sldSz cy="5143500" cx="9144000"/>
  <p:notesSz cx="6858000" cy="9144000"/>
  <p:embeddedFontLst>
    <p:embeddedFont>
      <p:font typeface="Playfair Display"/>
      <p:regular r:id="rId32"/>
      <p:bold r:id="rId33"/>
      <p:italic r:id="rId34"/>
      <p:boldItalic r:id="rId35"/>
    </p:embeddedFont>
    <p:embeddedFont>
      <p:font typeface="Montserrat"/>
      <p:regular r:id="rId36"/>
      <p:bold r:id="rId37"/>
      <p:italic r:id="rId38"/>
      <p:boldItalic r:id="rId39"/>
    </p:embeddedFont>
    <p:embeddedFont>
      <p:font typeface="Oswald"/>
      <p:regular r:id="rId40"/>
      <p:bold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swald-regular.fntdata"/><Relationship Id="rId20" Type="http://schemas.openxmlformats.org/officeDocument/2006/relationships/slide" Target="slides/slide16.xml"/><Relationship Id="rId41" Type="http://schemas.openxmlformats.org/officeDocument/2006/relationships/font" Target="fonts/Oswald-bold.fnt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font" Target="fonts/PlayfairDisplay-bold.fntdata"/><Relationship Id="rId10" Type="http://schemas.openxmlformats.org/officeDocument/2006/relationships/slide" Target="slides/slide6.xml"/><Relationship Id="rId32" Type="http://schemas.openxmlformats.org/officeDocument/2006/relationships/font" Target="fonts/PlayfairDisplay-regular.fntdata"/><Relationship Id="rId13" Type="http://schemas.openxmlformats.org/officeDocument/2006/relationships/slide" Target="slides/slide9.xml"/><Relationship Id="rId35" Type="http://schemas.openxmlformats.org/officeDocument/2006/relationships/font" Target="fonts/PlayfairDisplay-boldItalic.fntdata"/><Relationship Id="rId12" Type="http://schemas.openxmlformats.org/officeDocument/2006/relationships/slide" Target="slides/slide8.xml"/><Relationship Id="rId34" Type="http://schemas.openxmlformats.org/officeDocument/2006/relationships/font" Target="fonts/PlayfairDisplay-italic.fntdata"/><Relationship Id="rId15" Type="http://schemas.openxmlformats.org/officeDocument/2006/relationships/slide" Target="slides/slide11.xml"/><Relationship Id="rId37" Type="http://schemas.openxmlformats.org/officeDocument/2006/relationships/font" Target="fonts/Montserrat-bold.fntdata"/><Relationship Id="rId14" Type="http://schemas.openxmlformats.org/officeDocument/2006/relationships/slide" Target="slides/slide10.xml"/><Relationship Id="rId36" Type="http://schemas.openxmlformats.org/officeDocument/2006/relationships/font" Target="fonts/Montserrat-regular.fntdata"/><Relationship Id="rId17" Type="http://schemas.openxmlformats.org/officeDocument/2006/relationships/slide" Target="slides/slide13.xml"/><Relationship Id="rId39" Type="http://schemas.openxmlformats.org/officeDocument/2006/relationships/font" Target="fonts/Montserrat-boldItalic.fntdata"/><Relationship Id="rId16" Type="http://schemas.openxmlformats.org/officeDocument/2006/relationships/slide" Target="slides/slide12.xml"/><Relationship Id="rId38" Type="http://schemas.openxmlformats.org/officeDocument/2006/relationships/font" Target="fonts/Montserrat-italic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4e94c67b20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4e94c67b20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4e94c67b20_1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4e94c67b20_1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4dfca98e81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4dfca98e81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4e94c67b20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4e94c67b20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4e94c67b20_1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4e94c67b20_1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4e94c67b20_2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4e94c67b20_2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4dfca98e81_2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4dfca98e81_2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e94c67b20_1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4e94c67b20_1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4e94c67b20_1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4e94c67b20_1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4e94c67b20_1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4e94c67b20_1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4dfca98e81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4dfca98e81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4e94c67b20_1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4e94c67b20_1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4e94c67b20_1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4e94c67b20_1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4e94c67b20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4e94c67b20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4e94c67b20_2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4e94c67b20_2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4e94c67b20_2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4e94c67b20_2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4e94c67b20_1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4e94c67b20_1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4e94c67b20_1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4e94c67b20_1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4e94c67b20_1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4e94c67b20_1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4e94c67b20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4e94c67b20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4dfca98e81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4dfca98e81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4e94c67b20_1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4e94c67b20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4dfca98e81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4dfca98e81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4e94c67b20_1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4e94c67b20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4dfca98e81_0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4dfca98e81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4e94c67b20_2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4e94c67b20_2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accent5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3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pop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png"/><Relationship Id="rId4" Type="http://schemas.openxmlformats.org/officeDocument/2006/relationships/image" Target="../media/image2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png"/><Relationship Id="rId4" Type="http://schemas.openxmlformats.org/officeDocument/2006/relationships/image" Target="../media/image30.png"/><Relationship Id="rId5" Type="http://schemas.openxmlformats.org/officeDocument/2006/relationships/image" Target="../media/image35.png"/><Relationship Id="rId6" Type="http://schemas.openxmlformats.org/officeDocument/2006/relationships/image" Target="../media/image34.png"/><Relationship Id="rId7" Type="http://schemas.openxmlformats.org/officeDocument/2006/relationships/image" Target="../media/image3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Relationship Id="rId4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3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png"/><Relationship Id="rId4" Type="http://schemas.openxmlformats.org/officeDocument/2006/relationships/image" Target="../media/image4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/>
          <p:nvPr>
            <p:ph type="ctrTitle"/>
          </p:nvPr>
        </p:nvSpPr>
        <p:spPr>
          <a:xfrm>
            <a:off x="870225" y="1329525"/>
            <a:ext cx="7533300" cy="214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FINAL REPORT</a:t>
            </a:r>
            <a:endParaRPr/>
          </a:p>
        </p:txBody>
      </p:sp>
      <p:sp>
        <p:nvSpPr>
          <p:cNvPr id="59" name="Google Shape;59;p13"/>
          <p:cNvSpPr txBox="1"/>
          <p:nvPr>
            <p:ph idx="1" type="subTitle"/>
          </p:nvPr>
        </p:nvSpPr>
        <p:spPr>
          <a:xfrm>
            <a:off x="450300" y="3474525"/>
            <a:ext cx="49101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           Group number 2</a:t>
            </a:r>
            <a:endParaRPr/>
          </a:p>
        </p:txBody>
      </p:sp>
      <p:pic>
        <p:nvPicPr>
          <p:cNvPr id="60" name="Google Shape;6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655527" cy="110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0075" y="152400"/>
            <a:ext cx="1654405" cy="110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6595" y="152019"/>
            <a:ext cx="1655525" cy="1101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94600" y="152400"/>
            <a:ext cx="1834889" cy="110092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3"/>
          <p:cNvSpPr txBox="1"/>
          <p:nvPr/>
        </p:nvSpPr>
        <p:spPr>
          <a:xfrm>
            <a:off x="669275" y="3959775"/>
            <a:ext cx="4625100" cy="12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Playfair Display"/>
                <a:ea typeface="Playfair Display"/>
                <a:cs typeface="Playfair Display"/>
                <a:sym typeface="Playfair Display"/>
              </a:rPr>
              <a:t>Marco De La Torre-Jonas Kreh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Playfair Display"/>
                <a:ea typeface="Playfair Display"/>
                <a:cs typeface="Playfair Display"/>
                <a:sym typeface="Playfair Display"/>
              </a:rPr>
              <a:t>Marta Rivero-Sara Barzagli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Playfair Display"/>
                <a:ea typeface="Playfair Display"/>
                <a:cs typeface="Playfair Display"/>
                <a:sym typeface="Playfair Display"/>
              </a:rPr>
              <a:t>Claudia Ortega-Raminta Milasiute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Playfair Display"/>
                <a:ea typeface="Playfair Display"/>
                <a:cs typeface="Playfair Display"/>
                <a:sym typeface="Playfair Display"/>
              </a:rPr>
              <a:t>Alba Báñez-Aira Labanauskaite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Playfair Display"/>
                <a:ea typeface="Playfair Display"/>
                <a:cs typeface="Playfair Display"/>
                <a:sym typeface="Playfair Display"/>
              </a:rPr>
              <a:t>Manuel Navarro-Diego Pini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65" name="Google Shape;65;p13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2"/>
          <p:cNvSpPr txBox="1"/>
          <p:nvPr/>
        </p:nvSpPr>
        <p:spPr>
          <a:xfrm>
            <a:off x="1624025" y="476725"/>
            <a:ext cx="6322500" cy="14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>
                <a:latin typeface="Playfair Display"/>
                <a:ea typeface="Playfair Display"/>
                <a:cs typeface="Playfair Display"/>
                <a:sym typeface="Playfair Display"/>
              </a:rPr>
              <a:t>Spanish presentation</a:t>
            </a:r>
            <a:endParaRPr sz="4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31" name="Google Shape;131;p22"/>
          <p:cNvSpPr txBox="1"/>
          <p:nvPr/>
        </p:nvSpPr>
        <p:spPr>
          <a:xfrm>
            <a:off x="2797550" y="4089700"/>
            <a:ext cx="5244000" cy="72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>
                <a:latin typeface="Playfair Display"/>
                <a:ea typeface="Playfair Display"/>
                <a:cs typeface="Playfair Display"/>
                <a:sym typeface="Playfair Display"/>
              </a:rPr>
              <a:t>I.E.S. Santa Eugenia</a:t>
            </a:r>
            <a:endParaRPr b="1" sz="24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3"/>
          <p:cNvSpPr txBox="1"/>
          <p:nvPr/>
        </p:nvSpPr>
        <p:spPr>
          <a:xfrm>
            <a:off x="1706150" y="702525"/>
            <a:ext cx="6924900" cy="15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9600">
                <a:latin typeface="Playfair Display"/>
                <a:ea typeface="Playfair Display"/>
                <a:cs typeface="Playfair Display"/>
                <a:sym typeface="Playfair Display"/>
              </a:rPr>
              <a:t>Teenearth</a:t>
            </a:r>
            <a:endParaRPr sz="9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499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4"/>
          <p:cNvSpPr txBox="1"/>
          <p:nvPr/>
        </p:nvSpPr>
        <p:spPr>
          <a:xfrm>
            <a:off x="1822375" y="377100"/>
            <a:ext cx="6561000" cy="15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" sz="9600" u="sng"/>
              <a:t>TUESDAY</a:t>
            </a:r>
            <a:endParaRPr b="1" i="1" sz="9600" u="sng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6AA84F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5"/>
          <p:cNvSpPr txBox="1"/>
          <p:nvPr/>
        </p:nvSpPr>
        <p:spPr>
          <a:xfrm>
            <a:off x="464175" y="301075"/>
            <a:ext cx="8016300" cy="10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>
                <a:latin typeface="Playfair Display"/>
                <a:ea typeface="Playfair Display"/>
                <a:cs typeface="Playfair Display"/>
                <a:sym typeface="Playfair Display"/>
              </a:rPr>
              <a:t>        Our item: </a:t>
            </a:r>
            <a:r>
              <a:rPr b="1" lang="es" sz="4800" u="sng">
                <a:latin typeface="Playfair Display"/>
                <a:ea typeface="Playfair Display"/>
                <a:cs typeface="Playfair Display"/>
                <a:sym typeface="Playfair Display"/>
              </a:rPr>
              <a:t>SCARFS</a:t>
            </a:r>
            <a:endParaRPr b="1" sz="4800" u="sng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49" name="Google Shape;14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3324" y="1442450"/>
            <a:ext cx="3437350" cy="343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6AA84F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6"/>
          <p:cNvSpPr txBox="1"/>
          <p:nvPr/>
        </p:nvSpPr>
        <p:spPr>
          <a:xfrm>
            <a:off x="915800" y="313650"/>
            <a:ext cx="7476900" cy="12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>
                <a:latin typeface="Playfair Display"/>
                <a:ea typeface="Playfair Display"/>
                <a:cs typeface="Playfair Display"/>
                <a:sym typeface="Playfair Display"/>
              </a:rPr>
              <a:t>On tuesday, we did:</a:t>
            </a:r>
            <a:endParaRPr sz="4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 u="sng">
                <a:latin typeface="Playfair Display"/>
                <a:ea typeface="Playfair Display"/>
                <a:cs typeface="Playfair Display"/>
                <a:sym typeface="Playfair Display"/>
              </a:rPr>
              <a:t>“STREET  MARKET”</a:t>
            </a:r>
            <a:endParaRPr b="1" sz="4800" u="sng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55" name="Google Shape;15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3300" y="1957050"/>
            <a:ext cx="3008976" cy="3008976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6"/>
          <p:cNvSpPr txBox="1"/>
          <p:nvPr/>
        </p:nvSpPr>
        <p:spPr>
          <a:xfrm>
            <a:off x="4691875" y="2007225"/>
            <a:ext cx="3964200" cy="28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latin typeface="Playfair Display"/>
                <a:ea typeface="Playfair Display"/>
                <a:cs typeface="Playfair Display"/>
                <a:sym typeface="Playfair Display"/>
              </a:rPr>
              <a:t>Brand &amp; Countryof the brand:</a:t>
            </a:r>
            <a:endParaRPr b="1"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Playfair Display"/>
                <a:ea typeface="Playfair Display"/>
                <a:cs typeface="Playfair Display"/>
                <a:sym typeface="Playfair Display"/>
              </a:rPr>
              <a:t>  -”Adda Gatti”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latin typeface="Playfair Display"/>
                <a:ea typeface="Playfair Display"/>
                <a:cs typeface="Playfair Display"/>
                <a:sym typeface="Playfair Display"/>
              </a:rPr>
              <a:t>Price:</a:t>
            </a:r>
            <a:endParaRPr b="1"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Playfair Display"/>
                <a:ea typeface="Playfair Display"/>
                <a:cs typeface="Playfair Display"/>
                <a:sym typeface="Playfair Display"/>
              </a:rPr>
              <a:t>  -1,99$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latin typeface="Playfair Display"/>
                <a:ea typeface="Playfair Display"/>
                <a:cs typeface="Playfair Display"/>
                <a:sym typeface="Playfair Display"/>
              </a:rPr>
              <a:t>Made of:</a:t>
            </a:r>
            <a:endParaRPr b="1"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Playfair Display"/>
                <a:ea typeface="Playfair Display"/>
                <a:cs typeface="Playfair Display"/>
                <a:sym typeface="Playfair Display"/>
              </a:rPr>
              <a:t>  -Cotton and acrylic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latin typeface="Playfair Display"/>
                <a:ea typeface="Playfair Display"/>
                <a:cs typeface="Playfair Display"/>
                <a:sym typeface="Playfair Display"/>
              </a:rPr>
              <a:t>Made in:</a:t>
            </a:r>
            <a:endParaRPr b="1"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Playfair Display"/>
                <a:ea typeface="Playfair Display"/>
                <a:cs typeface="Playfair Display"/>
                <a:sym typeface="Playfair Display"/>
              </a:rPr>
              <a:t>  -China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latin typeface="Playfair Display"/>
                <a:ea typeface="Playfair Display"/>
                <a:cs typeface="Playfair Display"/>
                <a:sym typeface="Playfair Display"/>
              </a:rPr>
              <a:t>Comments:</a:t>
            </a:r>
            <a:endParaRPr b="1"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Playfair Display"/>
                <a:ea typeface="Playfair Display"/>
                <a:cs typeface="Playfair Display"/>
                <a:sym typeface="Playfair Display"/>
              </a:rPr>
              <a:t>  -Disorder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6AA84F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7"/>
          <p:cNvSpPr txBox="1"/>
          <p:nvPr/>
        </p:nvSpPr>
        <p:spPr>
          <a:xfrm>
            <a:off x="1254525" y="0"/>
            <a:ext cx="6874800" cy="122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latin typeface="Playfair Display"/>
                <a:ea typeface="Playfair Display"/>
                <a:cs typeface="Playfair Display"/>
                <a:sym typeface="Playfair Display"/>
              </a:rPr>
              <a:t>And on wednesday, we did:</a:t>
            </a:r>
            <a:endParaRPr sz="3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 u="sng">
                <a:latin typeface="Playfair Display"/>
                <a:ea typeface="Playfair Display"/>
                <a:cs typeface="Playfair Display"/>
                <a:sym typeface="Playfair Display"/>
              </a:rPr>
              <a:t>“MEGASTORE”</a:t>
            </a:r>
            <a:endParaRPr b="1" sz="4800" u="sng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62" name="Google Shape;16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57075"/>
            <a:ext cx="3422951" cy="3534026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7"/>
          <p:cNvSpPr txBox="1"/>
          <p:nvPr/>
        </p:nvSpPr>
        <p:spPr>
          <a:xfrm>
            <a:off x="614725" y="1086125"/>
            <a:ext cx="1718700" cy="5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u="sng">
                <a:latin typeface="Playfair Display"/>
                <a:ea typeface="Playfair Display"/>
                <a:cs typeface="Playfair Display"/>
                <a:sym typeface="Playfair Display"/>
              </a:rPr>
              <a:t>El Corte Inglés</a:t>
            </a:r>
            <a:endParaRPr b="1" u="sng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64" name="Google Shape;164;p27"/>
          <p:cNvSpPr txBox="1"/>
          <p:nvPr/>
        </p:nvSpPr>
        <p:spPr>
          <a:xfrm>
            <a:off x="3976800" y="1600475"/>
            <a:ext cx="4440900" cy="31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s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Brand &amp; Countryof the brand:</a:t>
            </a:r>
            <a:endParaRPr b="1"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 -”Abbacino”</a:t>
            </a:r>
            <a:endParaRPr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s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Price:</a:t>
            </a:r>
            <a:endParaRPr b="1"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 -23,95$</a:t>
            </a:r>
            <a:endParaRPr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s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Made of:</a:t>
            </a:r>
            <a:endParaRPr b="1"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 -Cotton and acrylic</a:t>
            </a:r>
            <a:endParaRPr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s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Made in:</a:t>
            </a:r>
            <a:endParaRPr b="1"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 -Spain</a:t>
            </a:r>
            <a:endParaRPr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s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Comments:</a:t>
            </a:r>
            <a:endParaRPr b="1"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 -Order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8"/>
          <p:cNvSpPr txBox="1"/>
          <p:nvPr>
            <p:ph type="title"/>
          </p:nvPr>
        </p:nvSpPr>
        <p:spPr>
          <a:xfrm>
            <a:off x="914400" y="247050"/>
            <a:ext cx="7032300" cy="1619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9600"/>
              <a:t>   </a:t>
            </a:r>
            <a:r>
              <a:rPr lang="es" sz="9600"/>
              <a:t>WEDNESDAY</a:t>
            </a:r>
            <a:endParaRPr sz="9600"/>
          </a:p>
        </p:txBody>
      </p:sp>
      <p:sp>
        <p:nvSpPr>
          <p:cNvPr id="170" name="Google Shape;170;p28"/>
          <p:cNvSpPr txBox="1"/>
          <p:nvPr>
            <p:ph idx="1" type="body"/>
          </p:nvPr>
        </p:nvSpPr>
        <p:spPr>
          <a:xfrm>
            <a:off x="311700" y="3016575"/>
            <a:ext cx="5825100" cy="155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71" name="Google Shape;17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38251" cy="532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8"/>
          <p:cNvSpPr txBox="1"/>
          <p:nvPr/>
        </p:nvSpPr>
        <p:spPr>
          <a:xfrm>
            <a:off x="702300" y="1058450"/>
            <a:ext cx="7739400" cy="16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>
                <a:latin typeface="Playfair Display"/>
                <a:ea typeface="Playfair Display"/>
                <a:cs typeface="Playfair Display"/>
                <a:sym typeface="Playfair Display"/>
              </a:rPr>
              <a:t>      </a:t>
            </a:r>
            <a:r>
              <a:rPr lang="es" sz="9600">
                <a:solidFill>
                  <a:srgbClr val="EA999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WEDNESDAY</a:t>
            </a:r>
            <a:endParaRPr sz="9600">
              <a:solidFill>
                <a:srgbClr val="EA999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73" name="Google Shape;173;p28"/>
          <p:cNvSpPr txBox="1"/>
          <p:nvPr/>
        </p:nvSpPr>
        <p:spPr>
          <a:xfrm>
            <a:off x="613950" y="1775150"/>
            <a:ext cx="7916100" cy="14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" sz="9600">
                <a:latin typeface="Playfair Display"/>
                <a:ea typeface="Playfair Display"/>
                <a:cs typeface="Playfair Display"/>
                <a:sym typeface="Playfair Display"/>
              </a:rPr>
              <a:t>WEDNESDAY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9"/>
          <p:cNvSpPr txBox="1"/>
          <p:nvPr/>
        </p:nvSpPr>
        <p:spPr>
          <a:xfrm>
            <a:off x="1869225" y="138000"/>
            <a:ext cx="6034200" cy="27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6000">
                <a:latin typeface="Playfair Display"/>
                <a:ea typeface="Playfair Display"/>
                <a:cs typeface="Playfair Display"/>
                <a:sym typeface="Playfair Display"/>
              </a:rPr>
              <a:t>We visited Madrid answering some questions about the streets </a:t>
            </a:r>
            <a:endParaRPr b="1" sz="60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6AA84F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1"/>
          <p:cNvSpPr txBox="1"/>
          <p:nvPr/>
        </p:nvSpPr>
        <p:spPr>
          <a:xfrm>
            <a:off x="1492875" y="0"/>
            <a:ext cx="66489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600" u="sng">
                <a:latin typeface="Playfair Display"/>
                <a:ea typeface="Playfair Display"/>
                <a:cs typeface="Playfair Display"/>
                <a:sym typeface="Playfair Display"/>
              </a:rPr>
              <a:t>“SMALL SHOP IN OUR NEIGHBOURHOOD”</a:t>
            </a:r>
            <a:endParaRPr b="1" sz="3600" u="sng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90" name="Google Shape;19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050" y="1475050"/>
            <a:ext cx="2870975" cy="3580651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1"/>
          <p:cNvSpPr txBox="1"/>
          <p:nvPr/>
        </p:nvSpPr>
        <p:spPr>
          <a:xfrm>
            <a:off x="1192738" y="1035850"/>
            <a:ext cx="1844100" cy="4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u="sng">
                <a:latin typeface="Playfair Display"/>
                <a:ea typeface="Playfair Display"/>
                <a:cs typeface="Playfair Display"/>
                <a:sym typeface="Playfair Display"/>
              </a:rPr>
              <a:t>Maxi China</a:t>
            </a:r>
            <a:endParaRPr b="1" u="sng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92" name="Google Shape;192;p31"/>
          <p:cNvSpPr txBox="1"/>
          <p:nvPr/>
        </p:nvSpPr>
        <p:spPr>
          <a:xfrm>
            <a:off x="3926625" y="1655950"/>
            <a:ext cx="5018100" cy="32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s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Brand &amp; Countryof the brand:</a:t>
            </a:r>
            <a:endParaRPr b="1"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 -”Onladiny Square”</a:t>
            </a:r>
            <a:endParaRPr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s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Price:</a:t>
            </a:r>
            <a:endParaRPr b="1"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 -4,75 $</a:t>
            </a:r>
            <a:endParaRPr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s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Made of:</a:t>
            </a:r>
            <a:endParaRPr b="1"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 -Acrylic</a:t>
            </a:r>
            <a:endParaRPr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s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Made in:</a:t>
            </a:r>
            <a:endParaRPr b="1"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 -China</a:t>
            </a:r>
            <a:endParaRPr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s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Comments:</a:t>
            </a:r>
            <a:endParaRPr b="1"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 -Desorder</a:t>
            </a:r>
            <a:endParaRPr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4"/>
          <p:cNvSpPr txBox="1"/>
          <p:nvPr/>
        </p:nvSpPr>
        <p:spPr>
          <a:xfrm>
            <a:off x="1329150" y="1706250"/>
            <a:ext cx="6485700" cy="24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0000">
                <a:latin typeface="Playfair Display"/>
                <a:ea typeface="Playfair Display"/>
                <a:cs typeface="Playfair Display"/>
                <a:sym typeface="Playfair Display"/>
              </a:rPr>
              <a:t>MONDAY</a:t>
            </a:r>
            <a:endParaRPr b="1" sz="100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6AA84F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2"/>
          <p:cNvSpPr txBox="1"/>
          <p:nvPr/>
        </p:nvSpPr>
        <p:spPr>
          <a:xfrm>
            <a:off x="1216875" y="326175"/>
            <a:ext cx="7000200" cy="9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98" name="Google Shape;198;p32"/>
          <p:cNvSpPr txBox="1"/>
          <p:nvPr/>
        </p:nvSpPr>
        <p:spPr>
          <a:xfrm>
            <a:off x="1668500" y="439075"/>
            <a:ext cx="5883600" cy="12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 u="sng">
                <a:latin typeface="Playfair Display"/>
                <a:ea typeface="Playfair Display"/>
                <a:cs typeface="Playfair Display"/>
                <a:sym typeface="Playfair Display"/>
              </a:rPr>
              <a:t>“LOW COST SHOP”</a:t>
            </a:r>
            <a:endParaRPr b="1" sz="4800" u="sng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99" name="Google Shape;19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0200" y="1447400"/>
            <a:ext cx="2193550" cy="355625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2"/>
          <p:cNvSpPr txBox="1"/>
          <p:nvPr/>
        </p:nvSpPr>
        <p:spPr>
          <a:xfrm>
            <a:off x="3776075" y="1605775"/>
            <a:ext cx="4830000" cy="30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s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Brand &amp; Countryof the brand:</a:t>
            </a:r>
            <a:endParaRPr b="1"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 -”Crimson”</a:t>
            </a:r>
            <a:endParaRPr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s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Price:</a:t>
            </a:r>
            <a:endParaRPr b="1"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 -2,50 $</a:t>
            </a:r>
            <a:endParaRPr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s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Made of:</a:t>
            </a:r>
            <a:endParaRPr b="1"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 -Wool</a:t>
            </a:r>
            <a:endParaRPr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s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Made in:</a:t>
            </a:r>
            <a:endParaRPr b="1"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 -China</a:t>
            </a:r>
            <a:endParaRPr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s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Comments:</a:t>
            </a:r>
            <a:endParaRPr b="1"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 -Desorder</a:t>
            </a:r>
            <a:endParaRPr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6AA84F"/>
        </a:solid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3"/>
          <p:cNvSpPr txBox="1"/>
          <p:nvPr/>
        </p:nvSpPr>
        <p:spPr>
          <a:xfrm>
            <a:off x="1003600" y="0"/>
            <a:ext cx="7263600" cy="14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6000" u="sng">
                <a:latin typeface="Playfair Display"/>
                <a:ea typeface="Playfair Display"/>
                <a:cs typeface="Playfair Display"/>
                <a:sym typeface="Playfair Display"/>
              </a:rPr>
              <a:t>“SPANISH SHOP”</a:t>
            </a:r>
            <a:endParaRPr b="1" sz="6000" u="sng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06" name="Google Shape;20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45200"/>
            <a:ext cx="2609446" cy="3345901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3"/>
          <p:cNvSpPr txBox="1"/>
          <p:nvPr/>
        </p:nvSpPr>
        <p:spPr>
          <a:xfrm>
            <a:off x="811075" y="1268700"/>
            <a:ext cx="1292100" cy="3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 u="sng">
                <a:latin typeface="Playfair Display"/>
                <a:ea typeface="Playfair Display"/>
                <a:cs typeface="Playfair Display"/>
                <a:sym typeface="Playfair Display"/>
              </a:rPr>
              <a:t>Bershka</a:t>
            </a:r>
            <a:endParaRPr b="1" sz="1800" u="sng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08" name="Google Shape;208;p33"/>
          <p:cNvSpPr txBox="1"/>
          <p:nvPr/>
        </p:nvSpPr>
        <p:spPr>
          <a:xfrm>
            <a:off x="3374650" y="1530500"/>
            <a:ext cx="5406900" cy="30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s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Brand &amp; Countryof the brand:</a:t>
            </a:r>
            <a:endParaRPr b="1"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 -”Bershka”</a:t>
            </a:r>
            <a:endParaRPr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s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Price:</a:t>
            </a:r>
            <a:endParaRPr b="1"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 -14,99 $</a:t>
            </a:r>
            <a:endParaRPr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s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Made of:</a:t>
            </a:r>
            <a:endParaRPr b="1"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 -Acrylic---- 100%acrylic</a:t>
            </a:r>
            <a:endParaRPr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s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Made in:</a:t>
            </a:r>
            <a:endParaRPr b="1"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 -China</a:t>
            </a:r>
            <a:endParaRPr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s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Comments:</a:t>
            </a:r>
            <a:endParaRPr b="1"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 -Order</a:t>
            </a:r>
            <a:endParaRPr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09" name="Google Shape;20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95200" y="672500"/>
            <a:ext cx="572000" cy="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6AA84F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4"/>
          <p:cNvSpPr txBox="1"/>
          <p:nvPr/>
        </p:nvSpPr>
        <p:spPr>
          <a:xfrm>
            <a:off x="2820025" y="871300"/>
            <a:ext cx="53964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>
                <a:latin typeface="Playfair Display"/>
                <a:ea typeface="Playfair Display"/>
                <a:cs typeface="Playfair Display"/>
                <a:sym typeface="Playfair Display"/>
              </a:rPr>
              <a:t>FOREIGN SHOP</a:t>
            </a:r>
            <a:endParaRPr sz="4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15" name="Google Shape;215;p34"/>
          <p:cNvSpPr txBox="1"/>
          <p:nvPr/>
        </p:nvSpPr>
        <p:spPr>
          <a:xfrm>
            <a:off x="5893000" y="2473375"/>
            <a:ext cx="53964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16" name="Google Shape;216;p34"/>
          <p:cNvSpPr txBox="1"/>
          <p:nvPr/>
        </p:nvSpPr>
        <p:spPr>
          <a:xfrm>
            <a:off x="3316575" y="3382150"/>
            <a:ext cx="53964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17" name="Google Shape;217;p34"/>
          <p:cNvSpPr txBox="1"/>
          <p:nvPr/>
        </p:nvSpPr>
        <p:spPr>
          <a:xfrm>
            <a:off x="3466500" y="2341225"/>
            <a:ext cx="53964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Brand &amp; Country of the brand:</a:t>
            </a:r>
            <a:endParaRPr b="1"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Levis</a:t>
            </a:r>
            <a:endParaRPr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Price:</a:t>
            </a:r>
            <a:endParaRPr b="1"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22,75</a:t>
            </a:r>
            <a:endParaRPr b="1"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Made of:</a:t>
            </a:r>
            <a:endParaRPr b="1"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Cotton</a:t>
            </a:r>
            <a:endParaRPr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Made in:</a:t>
            </a:r>
            <a:endParaRPr b="1"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Spain</a:t>
            </a:r>
            <a:endParaRPr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18" name="Google Shape;218;p34"/>
          <p:cNvSpPr txBox="1"/>
          <p:nvPr/>
        </p:nvSpPr>
        <p:spPr>
          <a:xfrm>
            <a:off x="1199250" y="3255475"/>
            <a:ext cx="53964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19" name="Google Shape;21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425" y="2041425"/>
            <a:ext cx="1533150" cy="229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5"/>
          <p:cNvSpPr txBox="1"/>
          <p:nvPr>
            <p:ph type="title"/>
          </p:nvPr>
        </p:nvSpPr>
        <p:spPr>
          <a:xfrm flipH="1" rot="10800000">
            <a:off x="3856175" y="4779050"/>
            <a:ext cx="753600" cy="2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</p:txBody>
      </p:sp>
      <p:sp>
        <p:nvSpPr>
          <p:cNvPr id="225" name="Google Shape;225;p35"/>
          <p:cNvSpPr txBox="1"/>
          <p:nvPr>
            <p:ph idx="1" type="body"/>
          </p:nvPr>
        </p:nvSpPr>
        <p:spPr>
          <a:xfrm>
            <a:off x="1272625" y="3591600"/>
            <a:ext cx="6834300" cy="10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35"/>
          <p:cNvSpPr txBox="1"/>
          <p:nvPr/>
        </p:nvSpPr>
        <p:spPr>
          <a:xfrm>
            <a:off x="1461150" y="631575"/>
            <a:ext cx="5778600" cy="15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27" name="Google Shape;22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6550" y="-16000"/>
            <a:ext cx="9144000" cy="517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6557" y="3243700"/>
            <a:ext cx="2267074" cy="18998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5"/>
          <p:cNvSpPr txBox="1"/>
          <p:nvPr/>
        </p:nvSpPr>
        <p:spPr>
          <a:xfrm>
            <a:off x="1272625" y="641025"/>
            <a:ext cx="7371900" cy="14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9600">
                <a:latin typeface="Playfair Display"/>
                <a:ea typeface="Playfair Display"/>
                <a:cs typeface="Playfair Display"/>
                <a:sym typeface="Playfair Display"/>
              </a:rPr>
              <a:t>THURSDAY</a:t>
            </a:r>
            <a:endParaRPr sz="9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3163" y="1105825"/>
            <a:ext cx="4037675" cy="403767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6"/>
          <p:cNvSpPr txBox="1"/>
          <p:nvPr/>
        </p:nvSpPr>
        <p:spPr>
          <a:xfrm>
            <a:off x="1179250" y="290425"/>
            <a:ext cx="8229600" cy="8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000" u="sng">
                <a:latin typeface="Playfair Display"/>
                <a:ea typeface="Playfair Display"/>
                <a:cs typeface="Playfair Display"/>
                <a:sym typeface="Playfair Display"/>
              </a:rPr>
              <a:t>We made this incredible presentation</a:t>
            </a:r>
            <a:endParaRPr b="1" sz="3000" u="sng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36" name="Google Shape;23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850" y="1058213"/>
            <a:ext cx="2095500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43238" y="1258225"/>
            <a:ext cx="2248362" cy="1695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43238" y="3106111"/>
            <a:ext cx="2248362" cy="1798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3823" y="3027863"/>
            <a:ext cx="1955174" cy="1955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7"/>
          <p:cNvSpPr txBox="1"/>
          <p:nvPr/>
        </p:nvSpPr>
        <p:spPr>
          <a:xfrm>
            <a:off x="1982125" y="1756300"/>
            <a:ext cx="5557500" cy="21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6000">
                <a:highlight>
                  <a:srgbClr val="D9D9D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We went to some classes</a:t>
            </a:r>
            <a:endParaRPr sz="6000">
              <a:highlight>
                <a:srgbClr val="D9D9D9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8"/>
          <p:cNvSpPr txBox="1"/>
          <p:nvPr/>
        </p:nvSpPr>
        <p:spPr>
          <a:xfrm>
            <a:off x="1994675" y="1053800"/>
            <a:ext cx="5632800" cy="19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6000">
                <a:solidFill>
                  <a:srgbClr val="F3F3F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And then we had lunch all together</a:t>
            </a:r>
            <a:endParaRPr b="1" sz="6000">
              <a:solidFill>
                <a:srgbClr val="F3F3F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9"/>
          <p:cNvSpPr txBox="1"/>
          <p:nvPr/>
        </p:nvSpPr>
        <p:spPr>
          <a:xfrm>
            <a:off x="2082500" y="1279600"/>
            <a:ext cx="5381700" cy="22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latin typeface="Playfair Display"/>
                <a:ea typeface="Playfair Display"/>
                <a:cs typeface="Playfair Display"/>
                <a:sym typeface="Playfair Display"/>
              </a:rPr>
              <a:t>THANK YOU SO MUCH FOR LISTENING TO US</a:t>
            </a:r>
            <a:endParaRPr b="1" sz="4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/>
          <p:nvPr/>
        </p:nvSpPr>
        <p:spPr>
          <a:xfrm>
            <a:off x="1643400" y="363775"/>
            <a:ext cx="6423000" cy="19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highlight>
                  <a:srgbClr val="555555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WE PLAYED SOME GAMES TO INTRODUCE OURSELVES</a:t>
            </a:r>
            <a:endParaRPr sz="3000">
              <a:highlight>
                <a:srgbClr val="555555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650" y="3397350"/>
            <a:ext cx="2963700" cy="15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/>
          <p:nvPr/>
        </p:nvSpPr>
        <p:spPr>
          <a:xfrm>
            <a:off x="1376300" y="471350"/>
            <a:ext cx="6825000" cy="14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German presentation</a:t>
            </a:r>
            <a:endParaRPr sz="48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3525" y="1860400"/>
            <a:ext cx="7154924" cy="22359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/>
          <p:nvPr/>
        </p:nvSpPr>
        <p:spPr>
          <a:xfrm>
            <a:off x="2666375" y="4340000"/>
            <a:ext cx="5131500" cy="5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>
                <a:latin typeface="Playfair Display"/>
                <a:ea typeface="Playfair Display"/>
                <a:cs typeface="Playfair Display"/>
                <a:sym typeface="Playfair Display"/>
              </a:rPr>
              <a:t>Max Planck Gymnasium</a:t>
            </a:r>
            <a:endParaRPr b="1" sz="24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7"/>
          <p:cNvSpPr txBox="1"/>
          <p:nvPr/>
        </p:nvSpPr>
        <p:spPr>
          <a:xfrm>
            <a:off x="476000" y="1812825"/>
            <a:ext cx="8367600" cy="26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   BE LEAF</a:t>
            </a:r>
            <a:endParaRPr sz="110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8"/>
          <p:cNvSpPr txBox="1"/>
          <p:nvPr/>
        </p:nvSpPr>
        <p:spPr>
          <a:xfrm>
            <a:off x="1659100" y="641025"/>
            <a:ext cx="7315200" cy="9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>
                <a:latin typeface="Playfair Display"/>
                <a:ea typeface="Playfair Display"/>
                <a:cs typeface="Playfair Display"/>
                <a:sym typeface="Playfair Display"/>
              </a:rPr>
              <a:t>Italian presentation</a:t>
            </a:r>
            <a:endParaRPr sz="4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98" name="Google Shape;98;p18"/>
          <p:cNvPicPr preferRelativeResize="0"/>
          <p:nvPr/>
        </p:nvPicPr>
        <p:blipFill rotWithShape="1">
          <a:blip r:embed="rId4">
            <a:alphaModFix/>
          </a:blip>
          <a:srcRect b="5908" l="0" r="0" t="0"/>
          <a:stretch/>
        </p:blipFill>
        <p:spPr>
          <a:xfrm>
            <a:off x="2211725" y="1495700"/>
            <a:ext cx="4453024" cy="2972601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8"/>
          <p:cNvSpPr txBox="1"/>
          <p:nvPr/>
        </p:nvSpPr>
        <p:spPr>
          <a:xfrm>
            <a:off x="3506775" y="4600300"/>
            <a:ext cx="2658300" cy="35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>
                <a:latin typeface="Playfair Display"/>
                <a:ea typeface="Playfair Display"/>
                <a:cs typeface="Playfair Display"/>
                <a:sym typeface="Playfair Display"/>
              </a:rPr>
              <a:t>Giotto Ulivi</a:t>
            </a:r>
            <a:endParaRPr b="1" sz="24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9"/>
          <p:cNvSpPr txBox="1"/>
          <p:nvPr/>
        </p:nvSpPr>
        <p:spPr>
          <a:xfrm>
            <a:off x="1442700" y="589625"/>
            <a:ext cx="6799500" cy="17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06" name="Google Shape;10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74100" y="1905200"/>
            <a:ext cx="4195775" cy="29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9"/>
          <p:cNvSpPr txBox="1"/>
          <p:nvPr/>
        </p:nvSpPr>
        <p:spPr>
          <a:xfrm>
            <a:off x="2019750" y="338700"/>
            <a:ext cx="7727700" cy="14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9600">
                <a:latin typeface="Playfair Display"/>
                <a:ea typeface="Playfair Display"/>
                <a:cs typeface="Playfair Display"/>
                <a:sym typeface="Playfair Display"/>
              </a:rPr>
              <a:t>The Hive</a:t>
            </a:r>
            <a:endParaRPr sz="9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0"/>
          <p:cNvSpPr txBox="1"/>
          <p:nvPr/>
        </p:nvSpPr>
        <p:spPr>
          <a:xfrm>
            <a:off x="904975" y="386500"/>
            <a:ext cx="7060500" cy="11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>
                <a:latin typeface="Playfair Display"/>
                <a:ea typeface="Playfair Display"/>
                <a:cs typeface="Playfair Display"/>
                <a:sym typeface="Playfair Display"/>
              </a:rPr>
              <a:t>Lithuanian presentation</a:t>
            </a:r>
            <a:endParaRPr sz="4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14" name="Google Shape;11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94775" y="1323075"/>
            <a:ext cx="4901926" cy="2788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0"/>
          <p:cNvSpPr txBox="1"/>
          <p:nvPr/>
        </p:nvSpPr>
        <p:spPr>
          <a:xfrm>
            <a:off x="2733775" y="4392900"/>
            <a:ext cx="2894100" cy="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16" name="Google Shape;116;p20"/>
          <p:cNvSpPr txBox="1"/>
          <p:nvPr/>
        </p:nvSpPr>
        <p:spPr>
          <a:xfrm>
            <a:off x="1681050" y="4265350"/>
            <a:ext cx="53442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>
                <a:latin typeface="Playfair Display"/>
                <a:ea typeface="Playfair Display"/>
                <a:cs typeface="Playfair Display"/>
                <a:sym typeface="Playfair Display"/>
              </a:rPr>
              <a:t>Marijampoles  Marijonu Gimnazija</a:t>
            </a:r>
            <a:endParaRPr b="1" sz="24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21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3" name="Google Shape;12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75425"/>
            <a:ext cx="9144000" cy="524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1"/>
          <p:cNvSpPr txBox="1"/>
          <p:nvPr/>
        </p:nvSpPr>
        <p:spPr>
          <a:xfrm>
            <a:off x="872025" y="325950"/>
            <a:ext cx="7098300" cy="18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9600">
                <a:latin typeface="Playfair Display"/>
                <a:ea typeface="Playfair Display"/>
                <a:cs typeface="Playfair Display"/>
                <a:sym typeface="Playfair Display"/>
              </a:rPr>
              <a:t>     GREEN     </a:t>
            </a:r>
            <a:endParaRPr sz="96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9600">
                <a:latin typeface="Playfair Display"/>
                <a:ea typeface="Playfair Display"/>
                <a:cs typeface="Playfair Display"/>
                <a:sym typeface="Playfair Display"/>
              </a:rPr>
              <a:t>      STARS </a:t>
            </a:r>
            <a:endParaRPr sz="9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F9D58"/>
      </a:accent4>
      <a:accent5>
        <a:srgbClr val="01AFD1"/>
      </a:accent5>
      <a:accent6>
        <a:srgbClr val="9C27B0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