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6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15E2-B0F6-4BF3-996A-BB6880D44F79}" type="datetimeFigureOut">
              <a:rPr lang="fr-FR" smtClean="0"/>
              <a:pPr/>
              <a:t>31/05/2016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4E07-389B-4ACA-8367-265A79F976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15E2-B0F6-4BF3-996A-BB6880D44F79}" type="datetimeFigureOut">
              <a:rPr lang="fr-FR" smtClean="0"/>
              <a:pPr/>
              <a:t>31/05/2016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4E07-389B-4ACA-8367-265A79F976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15E2-B0F6-4BF3-996A-BB6880D44F79}" type="datetimeFigureOut">
              <a:rPr lang="fr-FR" smtClean="0"/>
              <a:pPr/>
              <a:t>31/05/2016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4E07-389B-4ACA-8367-265A79F976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15E2-B0F6-4BF3-996A-BB6880D44F79}" type="datetimeFigureOut">
              <a:rPr lang="fr-FR" smtClean="0"/>
              <a:pPr/>
              <a:t>31/05/2016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4E07-389B-4ACA-8367-265A79F976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15E2-B0F6-4BF3-996A-BB6880D44F79}" type="datetimeFigureOut">
              <a:rPr lang="fr-FR" smtClean="0"/>
              <a:pPr/>
              <a:t>31/05/2016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4E07-389B-4ACA-8367-265A79F976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15E2-B0F6-4BF3-996A-BB6880D44F79}" type="datetimeFigureOut">
              <a:rPr lang="fr-FR" smtClean="0"/>
              <a:pPr/>
              <a:t>31/05/2016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4E07-389B-4ACA-8367-265A79F976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15E2-B0F6-4BF3-996A-BB6880D44F79}" type="datetimeFigureOut">
              <a:rPr lang="fr-FR" smtClean="0"/>
              <a:pPr/>
              <a:t>31/05/2016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4E07-389B-4ACA-8367-265A79F976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15E2-B0F6-4BF3-996A-BB6880D44F79}" type="datetimeFigureOut">
              <a:rPr lang="fr-FR" smtClean="0"/>
              <a:pPr/>
              <a:t>31/05/2016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4E07-389B-4ACA-8367-265A79F976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15E2-B0F6-4BF3-996A-BB6880D44F79}" type="datetimeFigureOut">
              <a:rPr lang="fr-FR" smtClean="0"/>
              <a:pPr/>
              <a:t>31/05/2016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4E07-389B-4ACA-8367-265A79F976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15E2-B0F6-4BF3-996A-BB6880D44F79}" type="datetimeFigureOut">
              <a:rPr lang="fr-FR" smtClean="0"/>
              <a:pPr/>
              <a:t>31/05/2016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944E07-389B-4ACA-8367-265A79F976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15E2-B0F6-4BF3-996A-BB6880D44F79}" type="datetimeFigureOut">
              <a:rPr lang="fr-FR" smtClean="0"/>
              <a:pPr/>
              <a:t>31/05/2016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4E07-389B-4ACA-8367-265A79F976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25315E2-B0F6-4BF3-996A-BB6880D44F79}" type="datetimeFigureOut">
              <a:rPr lang="fr-FR" smtClean="0"/>
              <a:pPr/>
              <a:t>31/05/2016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5944E07-389B-4ACA-8367-265A79F976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ocuments\cabezon.wa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leflambo.fr/wp-content/uploads/2014/09/Erasmus-Plus-268x300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Erasme Le prince de l’humanisme</a:t>
            </a:r>
            <a:endParaRPr lang="fr-FR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300192" y="5877272"/>
            <a:ext cx="2592288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Florian Quartier</a:t>
            </a:r>
          </a:p>
          <a:p>
            <a:r>
              <a:rPr lang="fr-FR" dirty="0" smtClean="0"/>
              <a:t>2PMVA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188640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u="sng" dirty="0" smtClean="0">
                <a:solidFill>
                  <a:schemeClr val="accent3">
                    <a:lumMod val="75000"/>
                  </a:schemeClr>
                </a:solidFill>
              </a:rPr>
              <a:t>Erasmus , The Prince of </a:t>
            </a:r>
            <a:r>
              <a:rPr lang="fr-FR" sz="3200" b="1" i="1" u="sng" dirty="0" err="1" smtClean="0">
                <a:solidFill>
                  <a:schemeClr val="accent3">
                    <a:lumMod val="75000"/>
                  </a:schemeClr>
                </a:solidFill>
              </a:rPr>
              <a:t>Humanism</a:t>
            </a:r>
            <a:endParaRPr lang="fr-FR" sz="3200" b="1" i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cabezo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16416" y="602128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2104949"/>
      </p:ext>
    </p:extLst>
  </p:cSld>
  <p:clrMapOvr>
    <a:masterClrMapping/>
  </p:clrMapOvr>
  <p:transition spd="med" advClick="0" advTm="5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749040" cy="548640"/>
          </a:xfrm>
        </p:spPr>
        <p:txBody>
          <a:bodyPr/>
          <a:lstStyle/>
          <a:p>
            <a:r>
              <a:rPr lang="fr-FR" sz="2000" i="1" u="sng" dirty="0" smtClean="0">
                <a:solidFill>
                  <a:srgbClr val="0070C0"/>
                </a:solidFill>
              </a:rPr>
              <a:t>Humanisme et renaissance :</a:t>
            </a:r>
            <a:endParaRPr lang="fr-FR" sz="2000" i="1" u="sng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64704"/>
            <a:ext cx="3240360" cy="457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824264"/>
            <a:ext cx="438190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Erasme : né a Rotterdam en 1469 et mort en 1536 a Bale  </a:t>
            </a:r>
          </a:p>
          <a:p>
            <a:r>
              <a:rPr lang="fr-FR" b="1" i="1" dirty="0" smtClean="0">
                <a:solidFill>
                  <a:schemeClr val="accent3">
                    <a:lumMod val="75000"/>
                  </a:schemeClr>
                </a:solidFill>
              </a:rPr>
              <a:t>1478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: études de langues anciennes et théologie</a:t>
            </a:r>
          </a:p>
          <a:p>
            <a:r>
              <a:rPr lang="fr-FR" b="1" i="1" dirty="0" smtClean="0">
                <a:solidFill>
                  <a:schemeClr val="accent3">
                    <a:lumMod val="75000"/>
                  </a:schemeClr>
                </a:solidFill>
              </a:rPr>
              <a:t>1488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 – </a:t>
            </a:r>
            <a:r>
              <a:rPr lang="fr-FR" b="1" i="1" dirty="0" smtClean="0">
                <a:solidFill>
                  <a:schemeClr val="accent3">
                    <a:lumMod val="75000"/>
                  </a:schemeClr>
                </a:solidFill>
              </a:rPr>
              <a:t>1520 :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plusieurs voyages en Europe </a:t>
            </a:r>
          </a:p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</a:p>
          <a:p>
            <a:r>
              <a:rPr lang="fr-FR" sz="2000" i="1" u="sng" dirty="0" err="1" smtClean="0">
                <a:solidFill>
                  <a:schemeClr val="accent3">
                    <a:lumMod val="75000"/>
                  </a:schemeClr>
                </a:solidFill>
              </a:rPr>
              <a:t>Humanism</a:t>
            </a:r>
            <a:r>
              <a:rPr lang="fr-FR" sz="2000" i="1" u="sng" dirty="0" smtClean="0">
                <a:solidFill>
                  <a:schemeClr val="accent3">
                    <a:lumMod val="75000"/>
                  </a:schemeClr>
                </a:solidFill>
              </a:rPr>
              <a:t> and Renaissance </a:t>
            </a:r>
          </a:p>
          <a:p>
            <a:endParaRPr lang="fr-FR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rgbClr val="0070C0"/>
                </a:solidFill>
              </a:rPr>
              <a:t>Erasmus : Born in Rotterdam in 1469 ,</a:t>
            </a:r>
          </a:p>
          <a:p>
            <a:r>
              <a:rPr lang="fr-FR" dirty="0" err="1" smtClean="0">
                <a:solidFill>
                  <a:srgbClr val="0070C0"/>
                </a:solidFill>
              </a:rPr>
              <a:t>Died</a:t>
            </a:r>
            <a:r>
              <a:rPr lang="fr-FR" dirty="0" smtClean="0">
                <a:solidFill>
                  <a:srgbClr val="0070C0"/>
                </a:solidFill>
              </a:rPr>
              <a:t> in Bale in 1536</a:t>
            </a:r>
          </a:p>
          <a:p>
            <a:r>
              <a:rPr lang="fr-FR" b="1" i="1" dirty="0" smtClean="0">
                <a:solidFill>
                  <a:srgbClr val="0070C0"/>
                </a:solidFill>
              </a:rPr>
              <a:t>1478</a:t>
            </a:r>
            <a:r>
              <a:rPr lang="fr-FR" dirty="0" smtClean="0">
                <a:solidFill>
                  <a:srgbClr val="0070C0"/>
                </a:solidFill>
              </a:rPr>
              <a:t> : He </a:t>
            </a:r>
            <a:r>
              <a:rPr lang="fr-FR" dirty="0" err="1" smtClean="0">
                <a:solidFill>
                  <a:srgbClr val="0070C0"/>
                </a:solidFill>
              </a:rPr>
              <a:t>studied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ancient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languages</a:t>
            </a:r>
            <a:r>
              <a:rPr lang="fr-FR" dirty="0" smtClean="0">
                <a:solidFill>
                  <a:srgbClr val="0070C0"/>
                </a:solidFill>
              </a:rPr>
              <a:t> and </a:t>
            </a:r>
            <a:r>
              <a:rPr lang="fr-FR" dirty="0" err="1" smtClean="0">
                <a:solidFill>
                  <a:srgbClr val="0070C0"/>
                </a:solidFill>
              </a:rPr>
              <a:t>theology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b="1" i="1" dirty="0" smtClean="0">
                <a:solidFill>
                  <a:srgbClr val="0070C0"/>
                </a:solidFill>
              </a:rPr>
              <a:t>1488 -1520 : </a:t>
            </a:r>
            <a:r>
              <a:rPr lang="fr-FR" dirty="0" smtClean="0">
                <a:solidFill>
                  <a:srgbClr val="0070C0"/>
                </a:solidFill>
              </a:rPr>
              <a:t>He </a:t>
            </a:r>
            <a:r>
              <a:rPr lang="fr-FR" dirty="0" err="1" smtClean="0">
                <a:solidFill>
                  <a:srgbClr val="0070C0"/>
                </a:solidFill>
              </a:rPr>
              <a:t>travelled</a:t>
            </a:r>
            <a:r>
              <a:rPr lang="fr-FR" dirty="0" smtClean="0">
                <a:solidFill>
                  <a:srgbClr val="0070C0"/>
                </a:solidFill>
              </a:rPr>
              <a:t> in Europe</a:t>
            </a:r>
          </a:p>
          <a:p>
            <a:endParaRPr lang="fr-FR" b="1" i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5436096" y="5661248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i="1" dirty="0" smtClean="0"/>
              <a:t>Portrait d’Érasme de Rotterdam</a:t>
            </a:r>
            <a:r>
              <a:rPr lang="fr-FR" sz="1200" i="1" dirty="0" smtClean="0"/>
              <a:t>, 1523, </a:t>
            </a:r>
          </a:p>
          <a:p>
            <a:r>
              <a:rPr lang="fr-FR" sz="1200" b="1" i="1" dirty="0" smtClean="0"/>
              <a:t>Hans Holbein</a:t>
            </a:r>
            <a:r>
              <a:rPr lang="fr-FR" sz="1200" i="1" dirty="0" smtClean="0"/>
              <a:t>, (Londres, National </a:t>
            </a:r>
            <a:r>
              <a:rPr lang="fr-FR" sz="1200" i="1" dirty="0" err="1" smtClean="0"/>
              <a:t>Gallery</a:t>
            </a:r>
            <a:r>
              <a:rPr lang="fr-FR" sz="1200" i="1" dirty="0" smtClean="0"/>
              <a:t>)</a:t>
            </a:r>
          </a:p>
          <a:p>
            <a:r>
              <a:rPr lang="fr-FR" sz="1200" i="1" dirty="0" smtClean="0"/>
              <a:t>Photo :  Josse /Limage</a:t>
            </a:r>
            <a:endParaRPr lang="fr-FR" sz="1200" dirty="0"/>
          </a:p>
        </p:txBody>
      </p:sp>
    </p:spTree>
    <p:extLst>
      <p:ext uri="{BB962C8B-B14F-4D97-AF65-F5344CB8AC3E}">
        <p14:creationId xmlns="" xmlns:p14="http://schemas.microsoft.com/office/powerpoint/2010/main" val="2695737380"/>
      </p:ext>
    </p:extLst>
  </p:cSld>
  <p:clrMapOvr>
    <a:masterClrMapping/>
  </p:clrMapOvr>
  <p:transition advTm="1254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27984" y="-99392"/>
            <a:ext cx="7520940" cy="548640"/>
          </a:xfrm>
        </p:spPr>
        <p:txBody>
          <a:bodyPr/>
          <a:lstStyle/>
          <a:p>
            <a:r>
              <a:rPr lang="fr-FR" sz="2000" i="1" u="sng" dirty="0" smtClean="0">
                <a:solidFill>
                  <a:srgbClr val="0070C0"/>
                </a:solidFill>
              </a:rPr>
              <a:t>Erasme l’européen : </a:t>
            </a:r>
            <a:endParaRPr lang="fr-FR" sz="2000" i="1" u="sng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4" y="404664"/>
            <a:ext cx="41103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  <a:t>Dialogues , rencontres , échanges épistolaires </a:t>
            </a: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avec les plus grands esprits européens </a:t>
            </a:r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  <a:t>( Thomas More , Guillaume Budé ) </a:t>
            </a:r>
          </a:p>
          <a:p>
            <a:endParaRPr lang="fr-FR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  <a:t>Fréquentations des Grands imprimeurs.</a:t>
            </a:r>
          </a:p>
          <a:p>
            <a:endParaRPr lang="fr-FR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sz="1600" dirty="0" smtClean="0">
                <a:solidFill>
                  <a:schemeClr val="accent3">
                    <a:lumMod val="75000"/>
                  </a:schemeClr>
                </a:solidFill>
              </a:rPr>
              <a:t>Publication des ses principales œuvres a Bale en Suisse </a:t>
            </a:r>
          </a:p>
          <a:p>
            <a:endParaRPr lang="fr-FR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sz="1600" b="1" i="1" u="sng" dirty="0" smtClean="0">
                <a:solidFill>
                  <a:srgbClr val="0070C0"/>
                </a:solidFill>
              </a:rPr>
              <a:t>Erasmus the </a:t>
            </a:r>
            <a:r>
              <a:rPr lang="fr-FR" sz="1600" b="1" i="1" u="sng" dirty="0" err="1" smtClean="0">
                <a:solidFill>
                  <a:srgbClr val="0070C0"/>
                </a:solidFill>
              </a:rPr>
              <a:t>European</a:t>
            </a:r>
            <a:endParaRPr lang="fr-FR" sz="1600" b="1" i="1" u="sng" dirty="0" smtClean="0">
              <a:solidFill>
                <a:srgbClr val="0070C0"/>
              </a:solidFill>
            </a:endParaRPr>
          </a:p>
          <a:p>
            <a:endParaRPr lang="fr-FR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sz="1600" dirty="0" smtClean="0">
                <a:solidFill>
                  <a:srgbClr val="0070C0"/>
                </a:solidFill>
              </a:rPr>
              <a:t>Meetings and </a:t>
            </a:r>
            <a:r>
              <a:rPr lang="fr-FR" sz="1600" b="1" dirty="0" err="1" smtClean="0">
                <a:solidFill>
                  <a:srgbClr val="0070C0"/>
                </a:solidFill>
              </a:rPr>
              <a:t>letters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with</a:t>
            </a:r>
            <a:r>
              <a:rPr lang="fr-FR" sz="1600" b="1" dirty="0" smtClean="0">
                <a:solidFill>
                  <a:srgbClr val="0070C0"/>
                </a:solidFill>
              </a:rPr>
              <a:t> the </a:t>
            </a:r>
            <a:r>
              <a:rPr lang="fr-FR" sz="1600" b="1" dirty="0" err="1" smtClean="0">
                <a:solidFill>
                  <a:srgbClr val="0070C0"/>
                </a:solidFill>
              </a:rPr>
              <a:t>greatest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European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wits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dirty="0" smtClean="0">
                <a:solidFill>
                  <a:srgbClr val="0070C0"/>
                </a:solidFill>
              </a:rPr>
              <a:t>( Thomas More , Guillaume Budé )* </a:t>
            </a:r>
          </a:p>
          <a:p>
            <a:endParaRPr lang="fr-FR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sz="1600" dirty="0" smtClean="0">
                <a:solidFill>
                  <a:srgbClr val="0070C0"/>
                </a:solidFill>
              </a:rPr>
              <a:t>Relationship </a:t>
            </a:r>
            <a:r>
              <a:rPr lang="fr-FR" sz="1600" dirty="0" err="1" smtClean="0">
                <a:solidFill>
                  <a:srgbClr val="0070C0"/>
                </a:solidFill>
              </a:rPr>
              <a:t>with</a:t>
            </a:r>
            <a:r>
              <a:rPr lang="fr-FR" sz="1600" dirty="0" smtClean="0">
                <a:solidFill>
                  <a:srgbClr val="0070C0"/>
                </a:solidFill>
              </a:rPr>
              <a:t> Printers</a:t>
            </a:r>
          </a:p>
          <a:p>
            <a:r>
              <a:rPr lang="fr-FR" sz="1600" dirty="0" smtClean="0">
                <a:solidFill>
                  <a:srgbClr val="0070C0"/>
                </a:solidFill>
              </a:rPr>
              <a:t>Publication of </a:t>
            </a:r>
            <a:r>
              <a:rPr lang="fr-FR" sz="1600" dirty="0" err="1" smtClean="0">
                <a:solidFill>
                  <a:srgbClr val="0070C0"/>
                </a:solidFill>
              </a:rPr>
              <a:t>this</a:t>
            </a:r>
            <a:r>
              <a:rPr lang="fr-FR" sz="1600" dirty="0" smtClean="0">
                <a:solidFill>
                  <a:srgbClr val="0070C0"/>
                </a:solidFill>
              </a:rPr>
              <a:t> Works in </a:t>
            </a:r>
            <a:r>
              <a:rPr lang="fr-FR" sz="1600" dirty="0" err="1" smtClean="0">
                <a:solidFill>
                  <a:srgbClr val="0070C0"/>
                </a:solidFill>
              </a:rPr>
              <a:t>Bale,Switzerland</a:t>
            </a:r>
            <a:r>
              <a:rPr lang="fr-FR" sz="1600" dirty="0" smtClean="0">
                <a:solidFill>
                  <a:srgbClr val="0070C0"/>
                </a:solidFill>
              </a:rPr>
              <a:t>  </a:t>
            </a:r>
            <a:endParaRPr lang="fr-FR" sz="1600" dirty="0">
              <a:solidFill>
                <a:srgbClr val="0070C0"/>
              </a:solidFill>
            </a:endParaRPr>
          </a:p>
        </p:txBody>
      </p:sp>
      <p:pic>
        <p:nvPicPr>
          <p:cNvPr id="6" name="Espace réservé du contenu 5" descr="erasme en euro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476672"/>
            <a:ext cx="4392488" cy="5828021"/>
          </a:xfrm>
        </p:spPr>
      </p:pic>
    </p:spTree>
    <p:extLst>
      <p:ext uri="{BB962C8B-B14F-4D97-AF65-F5344CB8AC3E}">
        <p14:creationId xmlns="" xmlns:p14="http://schemas.microsoft.com/office/powerpoint/2010/main" val="774940897"/>
      </p:ext>
    </p:extLst>
  </p:cSld>
  <p:clrMapOvr>
    <a:masterClrMapping/>
  </p:clrMapOvr>
  <p:transition advClick="0" advTm="2031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520940" cy="548640"/>
          </a:xfrm>
        </p:spPr>
        <p:txBody>
          <a:bodyPr/>
          <a:lstStyle/>
          <a:p>
            <a:r>
              <a:rPr lang="fr-FR" sz="2000" i="1" u="sng" dirty="0" smtClean="0">
                <a:solidFill>
                  <a:srgbClr val="0070C0"/>
                </a:solidFill>
              </a:rPr>
              <a:t>Erasme  Le conseiller : </a:t>
            </a:r>
            <a:endParaRPr lang="fr-FR" sz="2000" i="1" u="sng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6672"/>
            <a:ext cx="4733006" cy="376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779912" y="4365104"/>
            <a:ext cx="44644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Edouard Hamann , enfance de Charles Quint </a:t>
            </a:r>
            <a:r>
              <a:rPr lang="fr-FR" sz="1100" dirty="0" smtClean="0"/>
              <a:t>, Bruxelles 1511  : une </a:t>
            </a:r>
            <a:r>
              <a:rPr lang="fr-FR" sz="1100" i="1" dirty="0" smtClean="0"/>
              <a:t>lecture d’Erasme</a:t>
            </a:r>
          </a:p>
          <a:p>
            <a:r>
              <a:rPr lang="fr-FR" sz="1100" i="1" dirty="0" smtClean="0"/>
              <a:t>Photo : Hervé </a:t>
            </a:r>
            <a:r>
              <a:rPr lang="fr-FR" sz="1100" i="1" dirty="0" err="1" smtClean="0"/>
              <a:t>Lewandowski</a:t>
            </a:r>
            <a:r>
              <a:rPr lang="fr-FR" sz="1100" i="1" dirty="0" smtClean="0"/>
              <a:t>/RMN</a:t>
            </a:r>
            <a:endParaRPr lang="fr-FR" sz="11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296887" y="908720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Il Conseille les plus grands personnages politiques tel que 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Charles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Quint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pour lequel il écrit , en 1516 : </a:t>
            </a:r>
            <a:r>
              <a:rPr lang="fr-FR" b="1" i="1" dirty="0" smtClean="0">
                <a:solidFill>
                  <a:schemeClr val="accent3">
                    <a:lumMod val="75000"/>
                  </a:schemeClr>
                </a:solidFill>
              </a:rPr>
              <a:t>L’institution du Prince chrétien </a:t>
            </a:r>
            <a:endParaRPr lang="fr-FR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5618" y="2780928"/>
            <a:ext cx="3320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u="sng" dirty="0" smtClean="0">
                <a:solidFill>
                  <a:srgbClr val="0070C0"/>
                </a:solidFill>
              </a:rPr>
              <a:t>Erasmus the </a:t>
            </a:r>
            <a:r>
              <a:rPr lang="fr-FR" sz="2000" b="1" i="1" u="sng" dirty="0" err="1" smtClean="0">
                <a:solidFill>
                  <a:srgbClr val="0070C0"/>
                </a:solidFill>
              </a:rPr>
              <a:t>advisor</a:t>
            </a:r>
            <a:r>
              <a:rPr lang="fr-FR" sz="2000" b="1" i="1" u="sng" dirty="0" smtClean="0">
                <a:solidFill>
                  <a:srgbClr val="0070C0"/>
                </a:solidFill>
              </a:rPr>
              <a:t>  </a:t>
            </a:r>
            <a:endParaRPr lang="fr-FR" sz="2000" b="1" i="1" u="sng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2" y="3284984"/>
            <a:ext cx="30697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He </a:t>
            </a:r>
            <a:r>
              <a:rPr lang="fr-FR" dirty="0" err="1" smtClean="0">
                <a:solidFill>
                  <a:srgbClr val="0070C0"/>
                </a:solidFill>
              </a:rPr>
              <a:t>advised</a:t>
            </a:r>
            <a:r>
              <a:rPr lang="fr-FR" dirty="0" smtClean="0">
                <a:solidFill>
                  <a:srgbClr val="0070C0"/>
                </a:solidFill>
              </a:rPr>
              <a:t> the </a:t>
            </a:r>
            <a:r>
              <a:rPr lang="fr-FR" dirty="0" err="1" smtClean="0">
                <a:solidFill>
                  <a:srgbClr val="0070C0"/>
                </a:solidFill>
              </a:rPr>
              <a:t>greatest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politicians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such</a:t>
            </a:r>
            <a:r>
              <a:rPr lang="fr-FR" dirty="0" smtClean="0">
                <a:solidFill>
                  <a:srgbClr val="0070C0"/>
                </a:solidFill>
              </a:rPr>
              <a:t> as Charles Quint to </a:t>
            </a:r>
            <a:r>
              <a:rPr lang="fr-FR" dirty="0" err="1" smtClean="0">
                <a:solidFill>
                  <a:srgbClr val="0070C0"/>
                </a:solidFill>
              </a:rPr>
              <a:t>whom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he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wrote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b="1" i="1" u="sng" dirty="0" smtClean="0">
                <a:solidFill>
                  <a:srgbClr val="0070C0"/>
                </a:solidFill>
              </a:rPr>
              <a:t>L’institution du prince chrétien  </a:t>
            </a:r>
            <a:r>
              <a:rPr lang="fr-FR" dirty="0" smtClean="0">
                <a:solidFill>
                  <a:srgbClr val="0070C0"/>
                </a:solidFill>
              </a:rPr>
              <a:t>in 1516</a:t>
            </a:r>
            <a:endParaRPr lang="fr-FR" b="1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83595"/>
      </p:ext>
    </p:extLst>
  </p:cSld>
  <p:clrMapOvr>
    <a:masterClrMapping/>
  </p:clrMapOvr>
  <p:transition advClick="0" advTm="1193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520940" cy="548640"/>
          </a:xfrm>
        </p:spPr>
        <p:txBody>
          <a:bodyPr/>
          <a:lstStyle/>
          <a:p>
            <a:r>
              <a:rPr lang="fr-FR" sz="2000" i="1" u="sng" dirty="0" smtClean="0">
                <a:solidFill>
                  <a:srgbClr val="0070C0"/>
                </a:solidFill>
              </a:rPr>
              <a:t>L’</a:t>
            </a:r>
            <a:r>
              <a:rPr lang="fr-FR" sz="2000" i="1" u="sng" dirty="0" err="1" smtClean="0">
                <a:solidFill>
                  <a:srgbClr val="0070C0"/>
                </a:solidFill>
              </a:rPr>
              <a:t>heritage</a:t>
            </a:r>
            <a:r>
              <a:rPr lang="fr-FR" sz="2000" i="1" u="sng" dirty="0" smtClean="0">
                <a:solidFill>
                  <a:srgbClr val="0070C0"/>
                </a:solidFill>
              </a:rPr>
              <a:t> d’</a:t>
            </a:r>
            <a:r>
              <a:rPr lang="fr-FR" sz="2000" i="1" u="sng" dirty="0" err="1" smtClean="0">
                <a:solidFill>
                  <a:srgbClr val="0070C0"/>
                </a:solidFill>
              </a:rPr>
              <a:t>erasme</a:t>
            </a:r>
            <a:r>
              <a:rPr lang="fr-FR" i="1" u="sng" dirty="0" smtClean="0">
                <a:solidFill>
                  <a:srgbClr val="0070C0"/>
                </a:solidFill>
              </a:rPr>
              <a:t> </a:t>
            </a:r>
            <a:endParaRPr lang="fr-FR" i="1" u="sng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17646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788024" y="939785"/>
            <a:ext cx="435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‘’c’est un réel bienfait pour les étudiants de quitter la maison paternelle […] et s’habituer aux langues et aux coutumes étrangères ‘’ : </a:t>
            </a:r>
            <a:r>
              <a:rPr lang="fr-FR" b="1" i="1" dirty="0" smtClean="0">
                <a:solidFill>
                  <a:schemeClr val="accent3">
                    <a:lumMod val="75000"/>
                  </a:schemeClr>
                </a:solidFill>
              </a:rPr>
              <a:t>lettre d’Erasme n°2879</a:t>
            </a:r>
            <a:endParaRPr lang="fr-FR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21796" y="3284984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‘’ </a:t>
            </a:r>
            <a:r>
              <a:rPr lang="fr-FR" dirty="0" err="1" smtClean="0">
                <a:solidFill>
                  <a:srgbClr val="0070C0"/>
                </a:solidFill>
              </a:rPr>
              <a:t>it’s</a:t>
            </a:r>
            <a:r>
              <a:rPr lang="fr-FR" dirty="0" smtClean="0">
                <a:solidFill>
                  <a:srgbClr val="0070C0"/>
                </a:solidFill>
              </a:rPr>
              <a:t> a real </a:t>
            </a:r>
            <a:r>
              <a:rPr lang="fr-FR" dirty="0" err="1" smtClean="0">
                <a:solidFill>
                  <a:srgbClr val="0070C0"/>
                </a:solidFill>
              </a:rPr>
              <a:t>benefit</a:t>
            </a:r>
            <a:r>
              <a:rPr lang="fr-FR" dirty="0" smtClean="0">
                <a:solidFill>
                  <a:srgbClr val="0070C0"/>
                </a:solidFill>
              </a:rPr>
              <a:t> for the </a:t>
            </a:r>
            <a:r>
              <a:rPr lang="fr-FR" dirty="0" err="1" smtClean="0">
                <a:solidFill>
                  <a:srgbClr val="0070C0"/>
                </a:solidFill>
              </a:rPr>
              <a:t>students</a:t>
            </a:r>
            <a:r>
              <a:rPr lang="fr-FR" dirty="0" smtClean="0">
                <a:solidFill>
                  <a:srgbClr val="0070C0"/>
                </a:solidFill>
              </a:rPr>
              <a:t> to </a:t>
            </a:r>
            <a:r>
              <a:rPr lang="fr-FR" dirty="0" err="1" smtClean="0">
                <a:solidFill>
                  <a:srgbClr val="0070C0"/>
                </a:solidFill>
              </a:rPr>
              <a:t>leave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their</a:t>
            </a:r>
            <a:r>
              <a:rPr lang="fr-FR" dirty="0" smtClean="0">
                <a:solidFill>
                  <a:srgbClr val="0070C0"/>
                </a:solidFill>
              </a:rPr>
              <a:t> parents’ home […] and to </a:t>
            </a:r>
            <a:r>
              <a:rPr lang="fr-FR" dirty="0" err="1" smtClean="0">
                <a:solidFill>
                  <a:srgbClr val="0070C0"/>
                </a:solidFill>
              </a:rPr>
              <a:t>get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used</a:t>
            </a:r>
            <a:r>
              <a:rPr lang="fr-FR" dirty="0" smtClean="0">
                <a:solidFill>
                  <a:srgbClr val="0070C0"/>
                </a:solidFill>
              </a:rPr>
              <a:t> to </a:t>
            </a:r>
            <a:r>
              <a:rPr lang="fr-FR" dirty="0" err="1" smtClean="0">
                <a:solidFill>
                  <a:srgbClr val="0070C0"/>
                </a:solidFill>
              </a:rPr>
              <a:t>foreign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languages</a:t>
            </a:r>
            <a:r>
              <a:rPr lang="fr-FR" dirty="0" smtClean="0">
                <a:solidFill>
                  <a:srgbClr val="0070C0"/>
                </a:solidFill>
              </a:rPr>
              <a:t> and custom ‘’ : </a:t>
            </a:r>
            <a:r>
              <a:rPr lang="fr-FR" dirty="0" err="1" smtClean="0">
                <a:solidFill>
                  <a:srgbClr val="0070C0"/>
                </a:solidFill>
              </a:rPr>
              <a:t>letter</a:t>
            </a:r>
            <a:r>
              <a:rPr lang="fr-FR" dirty="0" smtClean="0">
                <a:solidFill>
                  <a:srgbClr val="0070C0"/>
                </a:solidFill>
              </a:rPr>
              <a:t> n°2879 </a:t>
            </a:r>
            <a:r>
              <a:rPr lang="fr-FR" dirty="0" err="1" smtClean="0">
                <a:solidFill>
                  <a:srgbClr val="0070C0"/>
                </a:solidFill>
              </a:rPr>
              <a:t>from</a:t>
            </a:r>
            <a:r>
              <a:rPr lang="fr-FR" dirty="0" smtClean="0">
                <a:solidFill>
                  <a:srgbClr val="0070C0"/>
                </a:solidFill>
              </a:rPr>
              <a:t> Erasmus 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21796" y="2348880"/>
            <a:ext cx="3582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u="sng" dirty="0" err="1" smtClean="0">
                <a:solidFill>
                  <a:schemeClr val="accent3">
                    <a:lumMod val="75000"/>
                  </a:schemeClr>
                </a:solidFill>
              </a:rPr>
              <a:t>His</a:t>
            </a:r>
            <a:r>
              <a:rPr lang="fr-FR" sz="2000" b="1" i="1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000" b="1" i="1" u="sng" dirty="0" err="1" smtClean="0">
                <a:solidFill>
                  <a:schemeClr val="accent3">
                    <a:lumMod val="75000"/>
                  </a:schemeClr>
                </a:solidFill>
              </a:rPr>
              <a:t>Heritage</a:t>
            </a:r>
            <a:r>
              <a:rPr lang="fr-FR" sz="2000" b="1" i="1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fr-FR" sz="2000" b="1" i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9316817"/>
      </p:ext>
    </p:extLst>
  </p:cSld>
  <p:clrMapOvr>
    <a:masterClrMapping/>
  </p:clrMapOvr>
  <p:transition advClick="0" advTm="1039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268760"/>
            <a:ext cx="8352928" cy="3579849"/>
          </a:xfrm>
        </p:spPr>
        <p:txBody>
          <a:bodyPr/>
          <a:lstStyle/>
          <a:p>
            <a:r>
              <a:rPr lang="fr-FR" sz="1400" dirty="0" smtClean="0"/>
              <a:t>Images </a:t>
            </a:r>
          </a:p>
          <a:p>
            <a:pPr>
              <a:buFont typeface="Arial" pitchFamily="34" charset="0"/>
              <a:buChar char="•"/>
            </a:pPr>
            <a:r>
              <a:rPr lang="fr-FR" sz="1400" b="0" dirty="0" smtClean="0"/>
              <a:t>Manuel Histoire géographie Bac Pro 2de Ed Foucher  </a:t>
            </a:r>
            <a:r>
              <a:rPr lang="fr-FR" sz="1400" b="0" i="1" dirty="0" smtClean="0"/>
              <a:t>ISBN 978-2-216-13269-0</a:t>
            </a:r>
          </a:p>
          <a:p>
            <a:pPr>
              <a:buFont typeface="Arial" pitchFamily="34" charset="0"/>
              <a:buChar char="•"/>
            </a:pPr>
            <a:r>
              <a:rPr lang="fr-FR" sz="1400" b="0" dirty="0" smtClean="0"/>
              <a:t>Manuel Histoire géographie Bac Pro Bac pro Ed Le Robert </a:t>
            </a:r>
            <a:r>
              <a:rPr lang="fr-FR" sz="1400" b="0" i="1" dirty="0" smtClean="0"/>
              <a:t>ISBN 978-2-32-100313-7</a:t>
            </a:r>
          </a:p>
          <a:p>
            <a:pPr>
              <a:buFont typeface="Arial" pitchFamily="34" charset="0"/>
              <a:buChar char="•"/>
            </a:pPr>
            <a:r>
              <a:rPr lang="fr-FR" sz="1400" b="0" dirty="0" smtClean="0">
                <a:hlinkClick r:id="rId2"/>
              </a:rPr>
              <a:t>Http://leflambo.fr/wp-content/uploads/2014/09/Erasmus-Plus-268x300.jpg</a:t>
            </a:r>
            <a:endParaRPr lang="fr-FR" sz="1400" b="0" dirty="0" smtClean="0"/>
          </a:p>
          <a:p>
            <a:endParaRPr lang="fr-FR" sz="1400" b="0" dirty="0" smtClean="0"/>
          </a:p>
          <a:p>
            <a:r>
              <a:rPr lang="fr-FR" sz="1400" dirty="0" smtClean="0"/>
              <a:t>Musique</a:t>
            </a:r>
          </a:p>
          <a:p>
            <a:pPr>
              <a:buFont typeface="Arial" pitchFamily="34" charset="0"/>
              <a:buChar char="•"/>
            </a:pPr>
            <a:r>
              <a:rPr lang="fr-FR" sz="1400" b="0" dirty="0" smtClean="0"/>
              <a:t>’’</a:t>
            </a:r>
            <a:r>
              <a:rPr lang="fr-FR" sz="1400" b="0" dirty="0" err="1" smtClean="0"/>
              <a:t>Duuiensela</a:t>
            </a:r>
            <a:r>
              <a:rPr lang="fr-FR" sz="1400" b="0" dirty="0" smtClean="0"/>
              <a:t> ’’ de Antonio de Cabez</a:t>
            </a:r>
            <a:r>
              <a:rPr lang="fr-FR" sz="1400" b="0" dirty="0" smtClean="0">
                <a:latin typeface="Franklin Gothic Book"/>
              </a:rPr>
              <a:t>ó</a:t>
            </a:r>
            <a:r>
              <a:rPr lang="fr-FR" sz="1400" b="0" dirty="0" smtClean="0"/>
              <a:t>n (</a:t>
            </a:r>
            <a:r>
              <a:rPr lang="fr-FR" sz="1400" b="0" dirty="0" err="1" smtClean="0"/>
              <a:t>XVIéme</a:t>
            </a:r>
            <a:r>
              <a:rPr lang="fr-FR" sz="1400" b="0" dirty="0" smtClean="0"/>
              <a:t>).  </a:t>
            </a:r>
          </a:p>
          <a:p>
            <a:r>
              <a:rPr lang="fr-FR" sz="1400" b="0" dirty="0" smtClean="0"/>
              <a:t>		Clavecin :  Joan Benson.  </a:t>
            </a:r>
            <a:r>
              <a:rPr lang="fr-FR" sz="1400" b="0" i="1" dirty="0" smtClean="0"/>
              <a:t>Licence </a:t>
            </a:r>
            <a:r>
              <a:rPr lang="fr-FR" sz="1400" b="0" i="1" dirty="0" err="1" smtClean="0"/>
              <a:t>Creative</a:t>
            </a:r>
            <a:r>
              <a:rPr lang="fr-FR" sz="1400" b="0" i="1" dirty="0" smtClean="0"/>
              <a:t> </a:t>
            </a:r>
            <a:r>
              <a:rPr lang="fr-FR" sz="1400" b="0" i="1" dirty="0" err="1" smtClean="0"/>
              <a:t>commons</a:t>
            </a:r>
            <a:r>
              <a:rPr lang="fr-FR" sz="1400" b="0" i="1" dirty="0" smtClean="0"/>
              <a:t> </a:t>
            </a:r>
            <a:endParaRPr lang="fr-FR" sz="1400" b="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764704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Crédits</a:t>
            </a:r>
            <a:endParaRPr lang="fr-F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429000"/>
            <a:ext cx="720080" cy="3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1297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348</TotalTime>
  <Words>322</Words>
  <Application>Microsoft Office PowerPoint</Application>
  <PresentationFormat>Affichage à l'écran (4:3)</PresentationFormat>
  <Paragraphs>51</Paragraphs>
  <Slides>6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Angles</vt:lpstr>
      <vt:lpstr>Erasme Le prince de l’humanisme</vt:lpstr>
      <vt:lpstr>Humanisme et renaissance :</vt:lpstr>
      <vt:lpstr>Erasme l’européen : </vt:lpstr>
      <vt:lpstr>Erasme  Le conseiller : </vt:lpstr>
      <vt:lpstr>L’heritage d’erasme 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Erasme</dc:title>
  <dc:creator>QUARTIER FLORIAN</dc:creator>
  <cp:lastModifiedBy>Maria</cp:lastModifiedBy>
  <cp:revision>41</cp:revision>
  <dcterms:created xsi:type="dcterms:W3CDTF">2016-05-10T08:36:50Z</dcterms:created>
  <dcterms:modified xsi:type="dcterms:W3CDTF">2016-05-31T16:32:46Z</dcterms:modified>
</cp:coreProperties>
</file>