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61" r:id="rId5"/>
    <p:sldId id="262" r:id="rId6"/>
    <p:sldId id="263" r:id="rId7"/>
    <p:sldId id="258" r:id="rId8"/>
    <p:sldId id="259" r:id="rId9"/>
    <p:sldId id="276" r:id="rId10"/>
    <p:sldId id="277" r:id="rId11"/>
    <p:sldId id="260" r:id="rId12"/>
    <p:sldId id="264" r:id="rId13"/>
    <p:sldId id="265" r:id="rId14"/>
    <p:sldId id="312" r:id="rId15"/>
    <p:sldId id="266" r:id="rId16"/>
    <p:sldId id="267" r:id="rId17"/>
    <p:sldId id="314" r:id="rId18"/>
    <p:sldId id="268" r:id="rId19"/>
    <p:sldId id="257" r:id="rId20"/>
    <p:sldId id="269" r:id="rId21"/>
    <p:sldId id="270" r:id="rId22"/>
    <p:sldId id="271" r:id="rId23"/>
    <p:sldId id="272" r:id="rId24"/>
    <p:sldId id="315" r:id="rId2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FA1"/>
    <a:srgbClr val="F60E2A"/>
    <a:srgbClr val="EAEAEA"/>
    <a:srgbClr val="DCC4C2"/>
    <a:srgbClr val="080808"/>
    <a:srgbClr val="FAFAFA"/>
    <a:srgbClr val="C5DAD3"/>
    <a:srgbClr val="C6D35D"/>
    <a:srgbClr val="FC7345"/>
    <a:srgbClr val="FEF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3" d="100"/>
          <a:sy n="73" d="100"/>
        </p:scale>
        <p:origin x="4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t>31/03/2019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2148880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t>31/03/2019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344789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t>31/03/2019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10751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t>31/03/2019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423789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025828F1-25F5-4B7D-9EEB-65A012FBB7B5}" type="datetimeFigureOut">
              <a:rPr lang="pt-PT" smtClean="0"/>
              <a:t>31/03/2019</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421563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025828F1-25F5-4B7D-9EEB-65A012FBB7B5}" type="datetimeFigureOut">
              <a:rPr lang="pt-PT" smtClean="0"/>
              <a:t>31/03/2019</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74460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025828F1-25F5-4B7D-9EEB-65A012FBB7B5}" type="datetimeFigureOut">
              <a:rPr lang="pt-PT" smtClean="0"/>
              <a:t>31/03/2019</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305175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025828F1-25F5-4B7D-9EEB-65A012FBB7B5}" type="datetimeFigureOut">
              <a:rPr lang="pt-PT" smtClean="0"/>
              <a:t>31/03/2019</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255464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025828F1-25F5-4B7D-9EEB-65A012FBB7B5}" type="datetimeFigureOut">
              <a:rPr lang="pt-PT" smtClean="0"/>
              <a:t>31/03/2019</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315423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025828F1-25F5-4B7D-9EEB-65A012FBB7B5}" type="datetimeFigureOut">
              <a:rPr lang="pt-PT" smtClean="0"/>
              <a:t>31/03/2019</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36412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a:t>
            </a:r>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025828F1-25F5-4B7D-9EEB-65A012FBB7B5}" type="datetimeFigureOut">
              <a:rPr lang="pt-PT" smtClean="0"/>
              <a:t>31/03/2019</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FE9E78B-DF2E-46C1-A8A7-DF405914D887}" type="slidenum">
              <a:rPr lang="pt-PT" smtClean="0"/>
              <a:t>‹nº›</a:t>
            </a:fld>
            <a:endParaRPr lang="pt-PT"/>
          </a:p>
        </p:txBody>
      </p:sp>
    </p:spTree>
    <p:extLst>
      <p:ext uri="{BB962C8B-B14F-4D97-AF65-F5344CB8AC3E}">
        <p14:creationId xmlns:p14="http://schemas.microsoft.com/office/powerpoint/2010/main" val="53745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828F1-25F5-4B7D-9EEB-65A012FBB7B5}" type="datetimeFigureOut">
              <a:rPr lang="pt-PT" smtClean="0"/>
              <a:t>31/03/2019</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9E78B-DF2E-46C1-A8A7-DF405914D887}" type="slidenum">
              <a:rPr lang="pt-PT" smtClean="0"/>
              <a:t>‹nº›</a:t>
            </a:fld>
            <a:endParaRPr lang="pt-PT"/>
          </a:p>
        </p:txBody>
      </p:sp>
    </p:spTree>
    <p:extLst>
      <p:ext uri="{BB962C8B-B14F-4D97-AF65-F5344CB8AC3E}">
        <p14:creationId xmlns:p14="http://schemas.microsoft.com/office/powerpoint/2010/main" val="170215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gi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3.jpg"/><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gi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microsoft.com/office/2007/relationships/hdphoto" Target="../media/hdphoto1.wdp"/><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gif"/><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3.gif"/><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gi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1.gif"/><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metrodoporto.pt/" TargetMode="External"/><Relationship Id="rId7" Type="http://schemas.openxmlformats.org/officeDocument/2006/relationships/image" Target="../media/image26.png"/><Relationship Id="rId2" Type="http://schemas.openxmlformats.org/officeDocument/2006/relationships/hyperlink" Target="http://www.metrolisboa.pt/" TargetMode="Externa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23.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397771" y="0"/>
            <a:ext cx="7588708" cy="6858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4" name="Imagem 3">
            <a:extLst>
              <a:ext uri="{FF2B5EF4-FFF2-40B4-BE49-F238E27FC236}">
                <a16:creationId xmlns:a16="http://schemas.microsoft.com/office/drawing/2014/main" id="{626D4694-A86F-4856-927F-B864356E8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6479" y="343300"/>
            <a:ext cx="1509011" cy="555951"/>
          </a:xfrm>
          <a:prstGeom prst="rect">
            <a:avLst/>
          </a:prstGeom>
        </p:spPr>
      </p:pic>
    </p:spTree>
    <p:extLst>
      <p:ext uri="{BB962C8B-B14F-4D97-AF65-F5344CB8AC3E}">
        <p14:creationId xmlns:p14="http://schemas.microsoft.com/office/powerpoint/2010/main" val="123972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E7639C7-E0E8-4624-AE7B-AB65287880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5" name="Imagem 4">
            <a:extLst>
              <a:ext uri="{FF2B5EF4-FFF2-40B4-BE49-F238E27FC236}">
                <a16:creationId xmlns:a16="http://schemas.microsoft.com/office/drawing/2014/main" id="{93ABD348-8A7D-495E-B7D1-E508F03BE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sp>
        <p:nvSpPr>
          <p:cNvPr id="6" name="Retângulo 5">
            <a:extLst>
              <a:ext uri="{FF2B5EF4-FFF2-40B4-BE49-F238E27FC236}">
                <a16:creationId xmlns:a16="http://schemas.microsoft.com/office/drawing/2014/main" id="{F404EBEB-8BB5-4539-B012-BD03F6C27090}"/>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tângulo 6">
            <a:extLst>
              <a:ext uri="{FF2B5EF4-FFF2-40B4-BE49-F238E27FC236}">
                <a16:creationId xmlns:a16="http://schemas.microsoft.com/office/drawing/2014/main" id="{6F8D8B75-7A8F-4376-8E93-D04F49DA7786}"/>
              </a:ext>
            </a:extLst>
          </p:cNvPr>
          <p:cNvSpPr/>
          <p:nvPr/>
        </p:nvSpPr>
        <p:spPr>
          <a:xfrm>
            <a:off x="731633" y="2867393"/>
            <a:ext cx="8629650" cy="2308324"/>
          </a:xfrm>
          <a:prstGeom prst="rect">
            <a:avLst/>
          </a:prstGeom>
        </p:spPr>
        <p:txBody>
          <a:bodyPr wrap="square">
            <a:spAutoFit/>
          </a:bodyPr>
          <a:lstStyle/>
          <a:p>
            <a:r>
              <a:rPr lang="en-US" dirty="0">
                <a:solidFill>
                  <a:srgbClr val="222222"/>
                </a:solidFill>
                <a:latin typeface="Trebuchet MS" panose="020B0603020202020204" pitchFamily="34" charset="0"/>
              </a:rPr>
              <a:t>Lisbon extends along the banks of the </a:t>
            </a:r>
            <a:r>
              <a:rPr lang="en-US" dirty="0" err="1">
                <a:solidFill>
                  <a:srgbClr val="222222"/>
                </a:solidFill>
                <a:latin typeface="Trebuchet MS" panose="020B0603020202020204" pitchFamily="34" charset="0"/>
              </a:rPr>
              <a:t>Tejo</a:t>
            </a:r>
            <a:r>
              <a:rPr lang="en-US" dirty="0">
                <a:solidFill>
                  <a:srgbClr val="222222"/>
                </a:solidFill>
                <a:latin typeface="Trebuchet MS" panose="020B0603020202020204" pitchFamily="34" charset="0"/>
              </a:rPr>
              <a:t> estuary, and the commuter ferries are an integral component of the capital’s public transport network. The ferry services provide an alternative means of travel from the residential districts south of Lisbon, which avoids the bottleneck of the Ponte 25 de Abril suspension bridge.</a:t>
            </a:r>
          </a:p>
          <a:p>
            <a:r>
              <a:rPr lang="en-US" dirty="0">
                <a:solidFill>
                  <a:srgbClr val="222222"/>
                </a:solidFill>
                <a:latin typeface="Trebuchet MS" panose="020B0603020202020204" pitchFamily="34" charset="0"/>
              </a:rPr>
              <a:t>For visitors </a:t>
            </a:r>
            <a:r>
              <a:rPr lang="en-US" dirty="0" smtClean="0">
                <a:solidFill>
                  <a:srgbClr val="222222"/>
                </a:solidFill>
                <a:latin typeface="Trebuchet MS" panose="020B0603020202020204" pitchFamily="34" charset="0"/>
              </a:rPr>
              <a:t>in </a:t>
            </a:r>
            <a:r>
              <a:rPr lang="en-US" dirty="0">
                <a:solidFill>
                  <a:srgbClr val="222222"/>
                </a:solidFill>
                <a:latin typeface="Trebuchet MS" panose="020B0603020202020204" pitchFamily="34" charset="0"/>
              </a:rPr>
              <a:t>Lisbon, the ferries provide an enjoyable and inexpensive activity, with wonderful waterside views of the city, which are a fraction of the price of the expensive tourist boats. </a:t>
            </a:r>
            <a:endParaRPr lang="en-US" b="0" i="0" dirty="0">
              <a:solidFill>
                <a:srgbClr val="222222"/>
              </a:solidFill>
              <a:effectLst/>
              <a:latin typeface="Trebuchet MS" panose="020B0603020202020204" pitchFamily="34" charset="0"/>
            </a:endParaRPr>
          </a:p>
        </p:txBody>
      </p:sp>
      <p:sp>
        <p:nvSpPr>
          <p:cNvPr id="8" name="CaixaDeTexto 7">
            <a:extLst>
              <a:ext uri="{FF2B5EF4-FFF2-40B4-BE49-F238E27FC236}">
                <a16:creationId xmlns:a16="http://schemas.microsoft.com/office/drawing/2014/main" id="{8B0A232A-87CE-4D8C-BC6D-E54BBCB48A67}"/>
              </a:ext>
            </a:extLst>
          </p:cNvPr>
          <p:cNvSpPr txBox="1"/>
          <p:nvPr/>
        </p:nvSpPr>
        <p:spPr>
          <a:xfrm>
            <a:off x="731633" y="2498061"/>
            <a:ext cx="1763181" cy="369332"/>
          </a:xfrm>
          <a:prstGeom prst="rect">
            <a:avLst/>
          </a:prstGeom>
          <a:noFill/>
        </p:spPr>
        <p:txBody>
          <a:bodyPr wrap="square" rtlCol="0">
            <a:spAutoFit/>
          </a:bodyPr>
          <a:lstStyle/>
          <a:p>
            <a:r>
              <a:rPr lang="pt-PT" b="1" dirty="0">
                <a:solidFill>
                  <a:srgbClr val="C00000"/>
                </a:solidFill>
                <a:latin typeface="Trebuchet MS" panose="020B0603020202020204" pitchFamily="34" charset="0"/>
              </a:rPr>
              <a:t>BOAT</a:t>
            </a:r>
          </a:p>
        </p:txBody>
      </p:sp>
      <p:pic>
        <p:nvPicPr>
          <p:cNvPr id="2" name="Imagem 1"/>
          <p:cNvPicPr>
            <a:picLocks noChangeAspect="1"/>
          </p:cNvPicPr>
          <p:nvPr/>
        </p:nvPicPr>
        <p:blipFill rotWithShape="1">
          <a:blip r:embed="rId5"/>
          <a:srcRect l="47837" t="13104" r="45266" b="38620"/>
          <a:stretch/>
        </p:blipFill>
        <p:spPr>
          <a:xfrm rot="16200000">
            <a:off x="13158967" y="108469"/>
            <a:ext cx="788276" cy="3310759"/>
          </a:xfrm>
          <a:prstGeom prst="rect">
            <a:avLst/>
          </a:prstGeom>
        </p:spPr>
      </p:pic>
      <p:pic>
        <p:nvPicPr>
          <p:cNvPr id="3" name="Imagem 2"/>
          <p:cNvPicPr>
            <a:picLocks noChangeAspect="1"/>
          </p:cNvPicPr>
          <p:nvPr/>
        </p:nvPicPr>
        <p:blipFill>
          <a:blip r:embed="rId6"/>
          <a:stretch>
            <a:fillRect/>
          </a:stretch>
        </p:blipFill>
        <p:spPr>
          <a:xfrm rot="16200000">
            <a:off x="12982575" y="-138066"/>
            <a:ext cx="904875" cy="2486025"/>
          </a:xfrm>
          <a:prstGeom prst="rect">
            <a:avLst/>
          </a:prstGeom>
        </p:spPr>
      </p:pic>
      <p:pic>
        <p:nvPicPr>
          <p:cNvPr id="9" name="Imagem 8"/>
          <p:cNvPicPr>
            <a:picLocks noChangeAspect="1"/>
          </p:cNvPicPr>
          <p:nvPr/>
        </p:nvPicPr>
        <p:blipFill>
          <a:blip r:embed="rId7"/>
          <a:stretch>
            <a:fillRect/>
          </a:stretch>
        </p:blipFill>
        <p:spPr>
          <a:xfrm rot="16200000">
            <a:off x="15931986" y="553767"/>
            <a:ext cx="522535" cy="1380985"/>
          </a:xfrm>
          <a:prstGeom prst="rect">
            <a:avLst/>
          </a:prstGeom>
        </p:spPr>
      </p:pic>
    </p:spTree>
    <p:extLst>
      <p:ext uri="{BB962C8B-B14F-4D97-AF65-F5344CB8AC3E}">
        <p14:creationId xmlns:p14="http://schemas.microsoft.com/office/powerpoint/2010/main" val="203044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91667E-6 1.48148E-6 L -1.29961 0.0074 " pathEditMode="relative" rAng="0" ptsTypes="AA">
                                      <p:cBhvr>
                                        <p:cTn id="6" dur="12000" fill="hold"/>
                                        <p:tgtEl>
                                          <p:spTgt spid="2"/>
                                        </p:tgtEl>
                                        <p:attrNameLst>
                                          <p:attrName>ppt_x</p:attrName>
                                          <p:attrName>ppt_y</p:attrName>
                                        </p:attrNameLst>
                                      </p:cBhvr>
                                      <p:rCtr x="-67122" y="-833"/>
                                    </p:animMotion>
                                  </p:childTnLst>
                                </p:cTn>
                              </p:par>
                              <p:par>
                                <p:cTn id="7" presetID="35" presetClass="path" presetSubtype="0" accel="50000" decel="50000" fill="hold" nodeType="withEffect">
                                  <p:stCondLst>
                                    <p:cond delay="0"/>
                                  </p:stCondLst>
                                  <p:childTnLst>
                                    <p:animMotion origin="layout" path="M 0.21341 -0.00486 L -1.23138 0.00718 " pathEditMode="relative" rAng="0" ptsTypes="AA">
                                      <p:cBhvr>
                                        <p:cTn id="8" dur="7000" fill="hold"/>
                                        <p:tgtEl>
                                          <p:spTgt spid="3"/>
                                        </p:tgtEl>
                                        <p:attrNameLst>
                                          <p:attrName>ppt_x</p:attrName>
                                          <p:attrName>ppt_y</p:attrName>
                                        </p:attrNameLst>
                                      </p:cBhvr>
                                      <p:rCtr x="-72240" y="602"/>
                                    </p:animMotion>
                                  </p:childTnLst>
                                </p:cTn>
                              </p:par>
                              <p:par>
                                <p:cTn id="9" presetID="35" presetClass="path" presetSubtype="0" accel="50000" decel="50000" fill="hold" nodeType="withEffect">
                                  <p:stCondLst>
                                    <p:cond delay="0"/>
                                  </p:stCondLst>
                                  <p:childTnLst>
                                    <p:animMotion origin="layout" path="M -0.00534 -0.05185 L -1.50873 -0.01366 " pathEditMode="relative" rAng="0" ptsTypes="AA">
                                      <p:cBhvr>
                                        <p:cTn id="10" dur="13000" fill="hold"/>
                                        <p:tgtEl>
                                          <p:spTgt spid="9"/>
                                        </p:tgtEl>
                                        <p:attrNameLst>
                                          <p:attrName>ppt_x</p:attrName>
                                          <p:attrName>ppt_y</p:attrName>
                                        </p:attrNameLst>
                                      </p:cBhvr>
                                      <p:rCtr x="-75169"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945F8B7D-F2D9-4A31-B286-AC851CBA49C8}"/>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8" name="Picture 4" descr="Imagem relacionada">
            <a:extLst>
              <a:ext uri="{FF2B5EF4-FFF2-40B4-BE49-F238E27FC236}">
                <a16:creationId xmlns:a16="http://schemas.microsoft.com/office/drawing/2014/main" id="{855843FD-AA52-47B4-BAC3-63945207C8D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3538" y1="31336" x2="16000" y2="32104"/>
                        <a14:foregroundMark x1="17077" y1="38249" x2="14308" y2="36713"/>
                      </a14:backgroundRemoval>
                    </a14:imgEffect>
                  </a14:imgLayer>
                </a14:imgProps>
              </a:ext>
              <a:ext uri="{28A0092B-C50C-407E-A947-70E740481C1C}">
                <a14:useLocalDpi xmlns:a14="http://schemas.microsoft.com/office/drawing/2010/main" val="0"/>
              </a:ext>
            </a:extLst>
          </a:blip>
          <a:srcRect/>
          <a:stretch>
            <a:fillRect/>
          </a:stretch>
        </p:blipFill>
        <p:spPr bwMode="auto">
          <a:xfrm>
            <a:off x="5060337" y="-110406"/>
            <a:ext cx="2928243" cy="293274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35" y="5926160"/>
            <a:ext cx="779093" cy="708266"/>
          </a:xfrm>
          <a:prstGeom prst="rect">
            <a:avLst/>
          </a:prstGeom>
        </p:spPr>
      </p:pic>
      <p:pic>
        <p:nvPicPr>
          <p:cNvPr id="2" name="Imagem 1">
            <a:extLst>
              <a:ext uri="{FF2B5EF4-FFF2-40B4-BE49-F238E27FC236}">
                <a16:creationId xmlns:a16="http://schemas.microsoft.com/office/drawing/2014/main" id="{9238795A-21F2-4053-AAC9-3841A325DB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65" b="90765" l="1383" r="96267">
                        <a14:foregroundMark x1="9195" y1="48341" x2="3768" y2="32179"/>
                        <a14:foregroundMark x1="44590" y1="17172" x2="36571" y2="47042"/>
                        <a14:foregroundMark x1="83374" y1="22511" x2="88835" y2="57720"/>
                        <a14:foregroundMark x1="88835" y1="57720" x2="94573" y2="76912"/>
                        <a14:foregroundMark x1="94573" y1="76912" x2="96301" y2="47619"/>
                        <a14:foregroundMark x1="96301" y1="47619" x2="94988" y2="26118"/>
                        <a14:foregroundMark x1="77947" y1="72727" x2="32250" y2="78066"/>
                        <a14:foregroundMark x1="32250" y1="78066" x2="25544" y2="72150"/>
                        <a14:foregroundMark x1="25544" y1="72150" x2="18735" y2="55411"/>
                        <a14:foregroundMark x1="18735" y1="55411" x2="5012" y2="65945"/>
                        <a14:foregroundMark x1="5012" y1="65945" x2="4183" y2="35065"/>
                        <a14:foregroundMark x1="4183" y1="35065" x2="11027" y2="11544"/>
                        <a14:foregroundMark x1="11027" y1="11544" x2="26236" y2="7648"/>
                        <a14:foregroundMark x1="26236" y1="7648" x2="37677" y2="10678"/>
                        <a14:foregroundMark x1="37677" y1="10678" x2="60283" y2="3463"/>
                        <a14:foregroundMark x1="60283" y1="3463" x2="82198" y2="10967"/>
                        <a14:foregroundMark x1="82198" y1="10967" x2="89734" y2="4040"/>
                        <a14:foregroundMark x1="89734" y1="4040" x2="95610" y2="17605"/>
                        <a14:foregroundMark x1="95610" y1="17605" x2="94850" y2="46320"/>
                        <a14:foregroundMark x1="94850" y1="46320" x2="89976" y2="70418"/>
                        <a14:foregroundMark x1="89976" y1="70418" x2="65157" y2="74170"/>
                        <a14:foregroundMark x1="65157" y1="74170" x2="59488" y2="56277"/>
                        <a14:foregroundMark x1="59488" y1="56277" x2="49879" y2="43579"/>
                        <a14:foregroundMark x1="49879" y1="43579" x2="38956" y2="55411"/>
                        <a14:foregroundMark x1="38956" y1="55411" x2="22295" y2="33766"/>
                        <a14:foregroundMark x1="22295" y1="33766" x2="12582" y2="38095"/>
                        <a14:foregroundMark x1="12582" y1="38095" x2="2523" y2="80952"/>
                        <a14:foregroundMark x1="2523" y1="80952" x2="1383" y2="46032"/>
                        <a14:foregroundMark x1="1383" y1="46032" x2="4148" y2="15584"/>
                        <a14:foregroundMark x1="4148" y1="15584" x2="9782" y2="38961"/>
                        <a14:foregroundMark x1="9782" y1="38961" x2="22606" y2="70563"/>
                        <a14:foregroundMark x1="22606" y1="70563" x2="10508" y2="81097"/>
                        <a14:foregroundMark x1="24093" y1="51804" x2="25683" y2="51804"/>
                        <a14:foregroundMark x1="30695" y1="50649" x2="27929" y2="17027"/>
                        <a14:foregroundMark x1="27929" y1="17027" x2="21673" y2="6494"/>
                        <a14:foregroundMark x1="21673" y1="6494" x2="7639" y2="4618"/>
                        <a14:foregroundMark x1="7639" y1="4618" x2="14933" y2="2309"/>
                        <a14:foregroundMark x1="14933" y1="2309" x2="43865" y2="5195"/>
                        <a14:foregroundMark x1="43865" y1="5195" x2="50639" y2="2309"/>
                        <a14:foregroundMark x1="50639" y1="2309" x2="74940" y2="5195"/>
                        <a14:foregroundMark x1="74940" y1="5195" x2="90321" y2="2165"/>
                        <a14:foregroundMark x1="90321" y1="2165" x2="79848" y2="39394"/>
                        <a14:foregroundMark x1="79848" y1="39394" x2="64051" y2="65079"/>
                        <a14:foregroundMark x1="27826" y1="90765" x2="32561" y2="86580"/>
                        <a14:foregroundMark x1="72658" y1="86003" x2="76530" y2="89466"/>
                        <a14:foregroundMark x1="80366" y1="49495" x2="73626" y2="49495"/>
                        <a14:foregroundMark x1="73626" y1="49495" x2="67128" y2="34632"/>
                        <a14:foregroundMark x1="67128" y1="34632" x2="64501" y2="21934"/>
                        <a14:foregroundMark x1="65641" y1="28571" x2="64777" y2="24964"/>
                        <a14:foregroundMark x1="54891" y1="83550" x2="50294" y2="83550"/>
                      </a14:backgroundRemoval>
                    </a14:imgEffect>
                  </a14:imgLayer>
                </a14:imgProps>
              </a:ext>
            </a:extLst>
          </a:blip>
          <a:stretch>
            <a:fillRect/>
          </a:stretch>
        </p:blipFill>
        <p:spPr>
          <a:xfrm>
            <a:off x="-7529557" y="506198"/>
            <a:ext cx="7094907" cy="1699540"/>
          </a:xfrm>
          <a:prstGeom prst="rect">
            <a:avLst/>
          </a:prstGeom>
        </p:spPr>
      </p:pic>
      <p:sp>
        <p:nvSpPr>
          <p:cNvPr id="3" name="Retângulo 2">
            <a:extLst>
              <a:ext uri="{FF2B5EF4-FFF2-40B4-BE49-F238E27FC236}">
                <a16:creationId xmlns:a16="http://schemas.microsoft.com/office/drawing/2014/main" id="{C9429EB3-63BF-47C4-B3ED-5EEA09E7A6F0}"/>
              </a:ext>
            </a:extLst>
          </p:cNvPr>
          <p:cNvSpPr/>
          <p:nvPr/>
        </p:nvSpPr>
        <p:spPr>
          <a:xfrm>
            <a:off x="1216973" y="3150955"/>
            <a:ext cx="10614970" cy="1027589"/>
          </a:xfrm>
          <a:prstGeom prst="rect">
            <a:avLst/>
          </a:prstGeom>
        </p:spPr>
        <p:txBody>
          <a:bodyPr wrap="square">
            <a:spAutoFit/>
          </a:bodyPr>
          <a:lstStyle/>
          <a:p>
            <a:pPr algn="just">
              <a:lnSpc>
                <a:spcPct val="115000"/>
              </a:lnSpc>
              <a:spcBef>
                <a:spcPts val="500"/>
              </a:spcBef>
              <a:spcAft>
                <a:spcPts val="0"/>
              </a:spcAft>
            </a:pPr>
            <a:r>
              <a:rPr lang="en-US" b="1" dirty="0">
                <a:latin typeface="Trebuchet MS" panose="020B0603020202020204" pitchFamily="34" charset="0"/>
                <a:ea typeface="Times New Roman" panose="02020603050405020304" pitchFamily="18" charset="0"/>
                <a:cs typeface="Segoe UI" panose="020B0502040204020203" pitchFamily="34" charset="0"/>
              </a:rPr>
              <a:t>Trams, Buses, Funiculars, Lifts (www.carris.pt)</a:t>
            </a:r>
            <a:r>
              <a:rPr lang="en-US" dirty="0">
                <a:latin typeface="Trebuchet MS" panose="020B0603020202020204" pitchFamily="34" charset="0"/>
                <a:ea typeface="Times New Roman" panose="02020603050405020304" pitchFamily="18" charset="0"/>
                <a:cs typeface="Segoe UI" panose="020B0502040204020203" pitchFamily="34" charset="0"/>
              </a:rPr>
              <a:t> – their lines conveniently connect to Metro. Ride vintage tram No. 28 for great views of Lisbon’s old quarters. There’s also an extensive network of night buses numbered 200+ that run at least once per hour.</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m 7">
            <a:extLst>
              <a:ext uri="{FF2B5EF4-FFF2-40B4-BE49-F238E27FC236}">
                <a16:creationId xmlns:a16="http://schemas.microsoft.com/office/drawing/2014/main" id="{AC8CF10D-1156-42A2-9604-32D756738C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0252" y="4460714"/>
            <a:ext cx="838277" cy="838277"/>
          </a:xfrm>
          <a:prstGeom prst="rect">
            <a:avLst/>
          </a:prstGeom>
        </p:spPr>
      </p:pic>
      <p:sp>
        <p:nvSpPr>
          <p:cNvPr id="9" name="CaixaDeTexto 8">
            <a:extLst>
              <a:ext uri="{FF2B5EF4-FFF2-40B4-BE49-F238E27FC236}">
                <a16:creationId xmlns:a16="http://schemas.microsoft.com/office/drawing/2014/main" id="{B73BE39C-2BEB-44BB-A2A0-A496C6CA8017}"/>
              </a:ext>
            </a:extLst>
          </p:cNvPr>
          <p:cNvSpPr txBox="1"/>
          <p:nvPr/>
        </p:nvSpPr>
        <p:spPr>
          <a:xfrm>
            <a:off x="2316971" y="4744993"/>
            <a:ext cx="2844576" cy="553998"/>
          </a:xfrm>
          <a:prstGeom prst="rect">
            <a:avLst/>
          </a:prstGeom>
          <a:noFill/>
        </p:spPr>
        <p:txBody>
          <a:bodyPr wrap="square" rtlCol="0">
            <a:spAutoFit/>
          </a:bodyPr>
          <a:lstStyle/>
          <a:p>
            <a:r>
              <a:rPr lang="pt-PT" sz="3000" b="1" dirty="0">
                <a:latin typeface="Trebuchet MS" panose="020B0603020202020204" pitchFamily="34" charset="0"/>
              </a:rPr>
              <a:t>1,45</a:t>
            </a:r>
            <a:r>
              <a:rPr lang="pt-PT" sz="3000" b="1" dirty="0" smtClean="0">
                <a:latin typeface="Trebuchet MS" panose="020B0603020202020204" pitchFamily="34" charset="0"/>
              </a:rPr>
              <a:t>€-2,00€</a:t>
            </a:r>
            <a:endParaRPr lang="pt-PT" sz="3000" b="1" dirty="0">
              <a:latin typeface="Trebuchet MS" panose="020B0603020202020204" pitchFamily="34" charset="0"/>
            </a:endParaRPr>
          </a:p>
        </p:txBody>
      </p:sp>
    </p:spTree>
    <p:extLst>
      <p:ext uri="{BB962C8B-B14F-4D97-AF65-F5344CB8AC3E}">
        <p14:creationId xmlns:p14="http://schemas.microsoft.com/office/powerpoint/2010/main" val="123117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4.81481E-6 L 0.82656 0.00462 " pathEditMode="relative" rAng="0" ptsTypes="AA">
                                      <p:cBhvr>
                                        <p:cTn id="6" dur="6000" fill="hold"/>
                                        <p:tgtEl>
                                          <p:spTgt spid="2"/>
                                        </p:tgtEl>
                                        <p:attrNameLst>
                                          <p:attrName>ppt_x</p:attrName>
                                          <p:attrName>ppt_y</p:attrName>
                                        </p:attrNameLst>
                                      </p:cBhvr>
                                      <p:rCtr x="41328" y="231"/>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82656 0.00462 L 1.71315 -0.0007 " pathEditMode="relative" rAng="0" ptsTypes="AA">
                                      <p:cBhvr>
                                        <p:cTn id="10" dur="5000" fill="hold"/>
                                        <p:tgtEl>
                                          <p:spTgt spid="2"/>
                                        </p:tgtEl>
                                        <p:attrNameLst>
                                          <p:attrName>ppt_x</p:attrName>
                                          <p:attrName>ppt_y</p:attrName>
                                        </p:attrNameLst>
                                      </p:cBhvr>
                                      <p:rCtr x="4432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m para food vector gif">
            <a:extLst>
              <a:ext uri="{FF2B5EF4-FFF2-40B4-BE49-F238E27FC236}">
                <a16:creationId xmlns:a16="http://schemas.microsoft.com/office/drawing/2014/main" id="{A5F2DF98-719E-44E8-A8CD-6F42FE8115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914400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8" name="Imagem 7">
            <a:extLst>
              <a:ext uri="{FF2B5EF4-FFF2-40B4-BE49-F238E27FC236}">
                <a16:creationId xmlns:a16="http://schemas.microsoft.com/office/drawing/2014/main" id="{80E3AB5F-6D52-42E1-AE04-4A81BE759C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2" name="CaixaDeTexto 1">
            <a:extLst>
              <a:ext uri="{FF2B5EF4-FFF2-40B4-BE49-F238E27FC236}">
                <a16:creationId xmlns:a16="http://schemas.microsoft.com/office/drawing/2014/main" id="{15A8702A-FFAF-410B-879D-B5528C70532E}"/>
              </a:ext>
            </a:extLst>
          </p:cNvPr>
          <p:cNvSpPr txBox="1"/>
          <p:nvPr/>
        </p:nvSpPr>
        <p:spPr>
          <a:xfrm>
            <a:off x="544010" y="578735"/>
            <a:ext cx="3970117" cy="553998"/>
          </a:xfrm>
          <a:prstGeom prst="rect">
            <a:avLst/>
          </a:prstGeom>
          <a:noFill/>
          <a:ln>
            <a:noFill/>
          </a:ln>
        </p:spPr>
        <p:txBody>
          <a:bodyPr wrap="square" rtlCol="0">
            <a:spAutoFit/>
          </a:bodyPr>
          <a:lstStyle/>
          <a:p>
            <a:r>
              <a:rPr lang="pt-PT" sz="3000" b="1" dirty="0"/>
              <a:t>FOOD HABITS</a:t>
            </a:r>
          </a:p>
        </p:txBody>
      </p:sp>
    </p:spTree>
    <p:extLst>
      <p:ext uri="{BB962C8B-B14F-4D97-AF65-F5344CB8AC3E}">
        <p14:creationId xmlns:p14="http://schemas.microsoft.com/office/powerpoint/2010/main" val="24363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967430" y="845037"/>
            <a:ext cx="3341077" cy="1021863"/>
          </a:xfrm>
          <a:prstGeom prst="rect">
            <a:avLst/>
          </a:prstGeom>
          <a:solidFill>
            <a:srgbClr val="FE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35" y="5926160"/>
            <a:ext cx="779093" cy="708266"/>
          </a:xfrm>
          <a:prstGeom prst="rect">
            <a:avLst/>
          </a:prstGeom>
        </p:spPr>
      </p:pic>
      <p:sp>
        <p:nvSpPr>
          <p:cNvPr id="2" name="Retângulo 1">
            <a:extLst>
              <a:ext uri="{FF2B5EF4-FFF2-40B4-BE49-F238E27FC236}">
                <a16:creationId xmlns:a16="http://schemas.microsoft.com/office/drawing/2014/main" id="{F9B5FF2A-C21D-4898-A3FA-FFCBDA8A4B71}"/>
              </a:ext>
            </a:extLst>
          </p:cNvPr>
          <p:cNvSpPr/>
          <p:nvPr/>
        </p:nvSpPr>
        <p:spPr>
          <a:xfrm>
            <a:off x="967430" y="1428769"/>
            <a:ext cx="7984065" cy="2963375"/>
          </a:xfrm>
          <a:prstGeom prst="rect">
            <a:avLst/>
          </a:prstGeom>
        </p:spPr>
        <p:txBody>
          <a:bodyPr wrap="square">
            <a:spAutoFit/>
          </a:bodyPr>
          <a:lstStyle/>
          <a:p>
            <a:pPr>
              <a:lnSpc>
                <a:spcPct val="115000"/>
              </a:lnSpc>
              <a:spcAft>
                <a:spcPts val="1000"/>
              </a:spcAft>
            </a:pPr>
            <a:r>
              <a:rPr lang="pt-PT" b="1" dirty="0" smtClean="0">
                <a:solidFill>
                  <a:srgbClr val="C00000"/>
                </a:solidFill>
                <a:latin typeface="Trebuchet MS" panose="020B0603020202020204" pitchFamily="34" charset="0"/>
                <a:ea typeface="Times New Roman" panose="02020603050405020304" pitchFamily="18" charset="0"/>
                <a:cs typeface="Calibri" panose="020F0502020204030204" pitchFamily="34" charset="0"/>
              </a:rPr>
              <a:t>PORTUGUESE FOOD HABITS</a:t>
            </a:r>
          </a:p>
          <a:p>
            <a:pPr>
              <a:lnSpc>
                <a:spcPct val="115000"/>
              </a:lnSpc>
              <a:spcAft>
                <a:spcPts val="1000"/>
              </a:spcAft>
            </a:pPr>
            <a:endParaRPr lang="pt-PT" dirty="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b="1" dirty="0" err="1">
                <a:solidFill>
                  <a:srgbClr val="072FA1"/>
                </a:solidFill>
                <a:latin typeface="Trebuchet MS" panose="020B0603020202020204" pitchFamily="34" charset="0"/>
                <a:ea typeface="Times New Roman" panose="02020603050405020304" pitchFamily="18" charset="0"/>
                <a:cs typeface="Calibri" panose="020F0502020204030204" pitchFamily="34" charset="0"/>
              </a:rPr>
              <a:t>Breakfast</a:t>
            </a:r>
            <a:r>
              <a:rPr lang="pt-PT" b="1" dirty="0">
                <a:solidFill>
                  <a:srgbClr val="072FA1"/>
                </a:solidFill>
                <a:latin typeface="Trebuchet MS" panose="020B0603020202020204" pitchFamily="34" charset="0"/>
                <a:ea typeface="Times New Roman" panose="02020603050405020304" pitchFamily="18" charset="0"/>
                <a:cs typeface="Calibri" panose="020F0502020204030204" pitchFamily="34" charset="0"/>
              </a:rPr>
              <a:t>:</a:t>
            </a:r>
            <a:r>
              <a:rPr lang="pt-PT" dirty="0">
                <a:solidFill>
                  <a:srgbClr val="072FA1"/>
                </a:solidFill>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bread</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ham</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cheese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cakes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coffee</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tea</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milk</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juice</a:t>
            </a:r>
            <a:r>
              <a:rPr lang="pt-PT" dirty="0" smtClean="0">
                <a:latin typeface="Trebuchet MS" panose="020B0603020202020204" pitchFamily="34" charset="0"/>
                <a:ea typeface="Times New Roman" panose="02020603050405020304" pitchFamily="18" charset="0"/>
                <a:cs typeface="Calibri" panose="020F0502020204030204" pitchFamily="34" charset="0"/>
              </a:rPr>
              <a:t>.</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b="1" dirty="0" err="1" smtClean="0">
                <a:solidFill>
                  <a:srgbClr val="072FA1"/>
                </a:solidFill>
                <a:latin typeface="Trebuchet MS" panose="020B0603020202020204" pitchFamily="34" charset="0"/>
                <a:ea typeface="Times New Roman" panose="02020603050405020304" pitchFamily="18" charset="0"/>
                <a:cs typeface="Calibri" panose="020F0502020204030204" pitchFamily="34" charset="0"/>
              </a:rPr>
              <a:t>Lunch</a:t>
            </a:r>
            <a:r>
              <a:rPr lang="pt-PT" b="1" dirty="0" smtClean="0">
                <a:solidFill>
                  <a:srgbClr val="072FA1"/>
                </a:solidFill>
                <a:latin typeface="Trebuchet MS" panose="020B0603020202020204" pitchFamily="34" charset="0"/>
                <a:ea typeface="Times New Roman" panose="02020603050405020304" pitchFamily="18" charset="0"/>
                <a:cs typeface="Calibri" panose="020F0502020204030204" pitchFamily="34" charset="0"/>
              </a:rPr>
              <a:t>/</a:t>
            </a:r>
            <a:r>
              <a:rPr lang="pt-PT" b="1" dirty="0" err="1" smtClean="0">
                <a:solidFill>
                  <a:srgbClr val="072FA1"/>
                </a:solidFill>
                <a:latin typeface="Trebuchet MS" panose="020B0603020202020204" pitchFamily="34" charset="0"/>
                <a:ea typeface="Times New Roman" panose="02020603050405020304" pitchFamily="18" charset="0"/>
                <a:cs typeface="Calibri" panose="020F0502020204030204" pitchFamily="34" charset="0"/>
              </a:rPr>
              <a:t>Dinner</a:t>
            </a:r>
            <a:r>
              <a:rPr lang="pt-PT" b="1" dirty="0">
                <a:solidFill>
                  <a:srgbClr val="072FA1"/>
                </a:solidFill>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Soup</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salad</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fish</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meat</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vegetables</a:t>
            </a:r>
            <a:r>
              <a:rPr lang="pt-PT" dirty="0">
                <a:latin typeface="Trebuchet MS" panose="020B0603020202020204" pitchFamily="34" charset="0"/>
                <a:ea typeface="Times New Roman" panose="02020603050405020304" pitchFamily="18" charset="0"/>
                <a:cs typeface="Calibri" panose="020F0502020204030204" pitchFamily="34" charset="0"/>
              </a:rPr>
              <a:t>, rice, pasta, </a:t>
            </a:r>
            <a:r>
              <a:rPr lang="pt-PT" dirty="0" err="1">
                <a:latin typeface="Trebuchet MS" panose="020B0603020202020204" pitchFamily="34" charset="0"/>
                <a:ea typeface="Times New Roman" panose="02020603050405020304" pitchFamily="18" charset="0"/>
                <a:cs typeface="Calibri" panose="020F0502020204030204" pitchFamily="34" charset="0"/>
              </a:rPr>
              <a:t>potatoes</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fruit</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a:latin typeface="Trebuchet MS" panose="020B0603020202020204" pitchFamily="34" charset="0"/>
                <a:ea typeface="Times New Roman" panose="02020603050405020304" pitchFamily="18" charset="0"/>
                <a:cs typeface="Calibri" panose="020F0502020204030204" pitchFamily="34" charset="0"/>
              </a:rPr>
              <a:t>pastery</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coffee</a:t>
            </a:r>
            <a:r>
              <a:rPr lang="pt-PT" dirty="0" smtClean="0">
                <a:latin typeface="Trebuchet MS" panose="020B0603020202020204" pitchFamily="34" charset="0"/>
                <a:ea typeface="Times New Roman" panose="02020603050405020304" pitchFamily="18" charset="0"/>
                <a:cs typeface="Calibri" panose="020F0502020204030204" pitchFamily="34" charset="0"/>
              </a:rPr>
              <a:t>.</a:t>
            </a:r>
          </a:p>
          <a:p>
            <a:pPr>
              <a:lnSpc>
                <a:spcPct val="115000"/>
              </a:lnSpc>
              <a:spcAft>
                <a:spcPts val="1000"/>
              </a:spcAft>
            </a:pPr>
            <a:r>
              <a:rPr lang="pt-PT" dirty="0" smtClean="0">
                <a:latin typeface="Trebuchet MS" panose="020B0603020202020204" pitchFamily="34" charset="0"/>
                <a:ea typeface="Times New Roman" panose="02020603050405020304" pitchFamily="18" charset="0"/>
                <a:cs typeface="Calibri" panose="020F0502020204030204" pitchFamily="34" charset="0"/>
              </a:rPr>
              <a:t>-</a:t>
            </a:r>
            <a:r>
              <a:rPr lang="pt-PT" dirty="0" err="1" smtClean="0">
                <a:latin typeface="Trebuchet MS" panose="020B0603020202020204" pitchFamily="34" charset="0"/>
                <a:ea typeface="Times New Roman" panose="02020603050405020304" pitchFamily="18" charset="0"/>
                <a:cs typeface="Calibri" panose="020F0502020204030204" pitchFamily="34" charset="0"/>
              </a:rPr>
              <a:t>We</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usually</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sit</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down</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and</a:t>
            </a:r>
            <a:r>
              <a:rPr lang="pt-PT" dirty="0" smtClean="0">
                <a:latin typeface="Trebuchet MS" panose="020B0603020202020204" pitchFamily="34" charset="0"/>
                <a:ea typeface="Times New Roman" panose="02020603050405020304" pitchFamily="18" charset="0"/>
                <a:cs typeface="Calibri" panose="020F0502020204030204" pitchFamily="34" charset="0"/>
              </a:rPr>
              <a:t> take </a:t>
            </a:r>
            <a:r>
              <a:rPr lang="pt-PT" dirty="0" err="1" smtClean="0">
                <a:latin typeface="Trebuchet MS" panose="020B0603020202020204" pitchFamily="34" charset="0"/>
                <a:ea typeface="Times New Roman" panose="02020603050405020304" pitchFamily="18" charset="0"/>
                <a:cs typeface="Calibri" panose="020F0502020204030204" pitchFamily="34" charset="0"/>
              </a:rPr>
              <a:t>an</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hour</a:t>
            </a:r>
            <a:r>
              <a:rPr lang="pt-PT" dirty="0" smtClean="0">
                <a:latin typeface="Trebuchet MS" panose="020B0603020202020204" pitchFamily="34" charset="0"/>
                <a:ea typeface="Times New Roman" panose="02020603050405020304" pitchFamily="18" charset="0"/>
                <a:cs typeface="Calibri" panose="020F0502020204030204" pitchFamily="34" charset="0"/>
              </a:rPr>
              <a:t> to </a:t>
            </a:r>
            <a:r>
              <a:rPr lang="pt-PT" dirty="0" err="1" smtClean="0">
                <a:latin typeface="Trebuchet MS" panose="020B0603020202020204" pitchFamily="34" charset="0"/>
                <a:ea typeface="Times New Roman" panose="02020603050405020304" pitchFamily="18" charset="0"/>
                <a:cs typeface="Calibri" panose="020F0502020204030204" pitchFamily="34" charset="0"/>
              </a:rPr>
              <a:t>Lunch</a:t>
            </a:r>
            <a:r>
              <a:rPr lang="pt-PT" dirty="0" smtClean="0">
                <a:latin typeface="Trebuchet MS" panose="020B0603020202020204" pitchFamily="34" charset="0"/>
                <a:ea typeface="Times New Roman" panose="02020603050405020304" pitchFamily="18" charset="0"/>
                <a:cs typeface="Calibri" panose="020F0502020204030204" pitchFamily="34" charset="0"/>
              </a:rPr>
              <a:t> / Dine.</a:t>
            </a:r>
          </a:p>
          <a:p>
            <a:pPr>
              <a:lnSpc>
                <a:spcPct val="115000"/>
              </a:lnSpc>
              <a:spcAft>
                <a:spcPts val="1000"/>
              </a:spcAft>
            </a:pPr>
            <a:r>
              <a:rPr lang="pt-PT" dirty="0" smtClean="0">
                <a:latin typeface="Trebuchet MS" panose="020B0603020202020204" pitchFamily="34" charset="0"/>
                <a:ea typeface="Times New Roman" panose="02020603050405020304" pitchFamily="18" charset="0"/>
                <a:cs typeface="Calibri" panose="020F0502020204030204" pitchFamily="34" charset="0"/>
              </a:rPr>
              <a:t>- Portuguese </a:t>
            </a:r>
            <a:r>
              <a:rPr lang="pt-PT" dirty="0" err="1" smtClean="0">
                <a:latin typeface="Trebuchet MS" panose="020B0603020202020204" pitchFamily="34" charset="0"/>
                <a:ea typeface="Times New Roman" panose="02020603050405020304" pitchFamily="18" charset="0"/>
                <a:cs typeface="Calibri" panose="020F0502020204030204" pitchFamily="34" charset="0"/>
              </a:rPr>
              <a:t>meals</a:t>
            </a:r>
            <a:r>
              <a:rPr lang="pt-PT" dirty="0" smtClean="0">
                <a:latin typeface="Trebuchet MS" panose="020B0603020202020204" pitchFamily="34" charset="0"/>
                <a:ea typeface="Times New Roman" panose="02020603050405020304" pitchFamily="18" charset="0"/>
                <a:cs typeface="Calibri" panose="020F0502020204030204" pitchFamily="34" charset="0"/>
              </a:rPr>
              <a:t> are </a:t>
            </a:r>
            <a:r>
              <a:rPr lang="pt-PT" dirty="0" err="1" smtClean="0">
                <a:latin typeface="Trebuchet MS" panose="020B0603020202020204" pitchFamily="34" charset="0"/>
                <a:ea typeface="Times New Roman" panose="02020603050405020304" pitchFamily="18" charset="0"/>
                <a:cs typeface="Calibri" panose="020F0502020204030204" pitchFamily="34" charset="0"/>
              </a:rPr>
              <a:t>based</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on</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the</a:t>
            </a:r>
            <a:r>
              <a:rPr lang="pt-PT" dirty="0" smtClean="0">
                <a:latin typeface="Trebuchet MS" panose="020B0603020202020204" pitchFamily="34" charset="0"/>
                <a:ea typeface="Times New Roman" panose="02020603050405020304" pitchFamily="18" charset="0"/>
                <a:cs typeface="Calibri" panose="020F0502020204030204" pitchFamily="34" charset="0"/>
              </a:rPr>
              <a:t> Mediterranean </a:t>
            </a:r>
            <a:r>
              <a:rPr lang="pt-PT" dirty="0" err="1" smtClean="0">
                <a:latin typeface="Trebuchet MS" panose="020B0603020202020204" pitchFamily="34" charset="0"/>
                <a:ea typeface="Times New Roman" panose="02020603050405020304" pitchFamily="18" charset="0"/>
                <a:cs typeface="Calibri" panose="020F0502020204030204" pitchFamily="34" charset="0"/>
              </a:rPr>
              <a:t>diet</a:t>
            </a:r>
            <a:r>
              <a:rPr lang="pt-PT" dirty="0" smtClean="0">
                <a:latin typeface="Trebuchet MS" panose="020B0603020202020204" pitchFamily="34" charset="0"/>
                <a:ea typeface="Times New Roman" panose="02020603050405020304" pitchFamily="18" charset="0"/>
                <a:cs typeface="Calibri" panose="020F0502020204030204" pitchFamily="34" charset="0"/>
              </a:rPr>
              <a:t>.</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8" name="Retângulo 7">
            <a:extLst>
              <a:ext uri="{FF2B5EF4-FFF2-40B4-BE49-F238E27FC236}">
                <a16:creationId xmlns:a16="http://schemas.microsoft.com/office/drawing/2014/main" id="{AFBF3784-B9D1-42F2-B02E-FBFAD9B58B14}"/>
              </a:ext>
            </a:extLst>
          </p:cNvPr>
          <p:cNvSpPr/>
          <p:nvPr/>
        </p:nvSpPr>
        <p:spPr>
          <a:xfrm>
            <a:off x="0" y="506198"/>
            <a:ext cx="2928243" cy="332578"/>
          </a:xfrm>
          <a:prstGeom prst="rect">
            <a:avLst/>
          </a:prstGeom>
          <a:solidFill>
            <a:srgbClr val="EFBB4B"/>
          </a:solidFill>
          <a:ln>
            <a:solidFill>
              <a:srgbClr val="EFB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FOOD HABITS</a:t>
            </a: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504" y="84130"/>
            <a:ext cx="691019" cy="691019"/>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2555" y="4689818"/>
            <a:ext cx="974253" cy="974253"/>
          </a:xfrm>
          <a:prstGeom prst="rect">
            <a:avLst/>
          </a:prstGeom>
        </p:spPr>
      </p:pic>
      <p:sp>
        <p:nvSpPr>
          <p:cNvPr id="9" name="CaixaDeTexto 8"/>
          <p:cNvSpPr txBox="1"/>
          <p:nvPr/>
        </p:nvSpPr>
        <p:spPr>
          <a:xfrm>
            <a:off x="3931029" y="4975876"/>
            <a:ext cx="5020466" cy="1015663"/>
          </a:xfrm>
          <a:prstGeom prst="rect">
            <a:avLst/>
          </a:prstGeom>
          <a:noFill/>
        </p:spPr>
        <p:txBody>
          <a:bodyPr wrap="square" rtlCol="0">
            <a:spAutoFit/>
          </a:bodyPr>
          <a:lstStyle/>
          <a:p>
            <a:r>
              <a:rPr lang="pt-PT" sz="2400" b="1" dirty="0" smtClean="0">
                <a:solidFill>
                  <a:srgbClr val="072FA1"/>
                </a:solidFill>
                <a:latin typeface="Trebuchet MS" panose="020B0603020202020204" pitchFamily="34" charset="0"/>
                <a:ea typeface="Times New Roman" panose="02020603050405020304" pitchFamily="18" charset="0"/>
                <a:cs typeface="Calibri" panose="020F0502020204030204" pitchFamily="34" charset="0"/>
              </a:rPr>
              <a:t>CHALLENGE: </a:t>
            </a:r>
          </a:p>
          <a:p>
            <a:r>
              <a:rPr lang="pt-PT" b="1" dirty="0" err="1" smtClean="0">
                <a:latin typeface="Trebuchet MS" panose="020B0603020202020204" pitchFamily="34" charset="0"/>
                <a:ea typeface="Times New Roman" panose="02020603050405020304" pitchFamily="18" charset="0"/>
                <a:cs typeface="Calibri" panose="020F0502020204030204" pitchFamily="34" charset="0"/>
              </a:rPr>
              <a:t>pick</a:t>
            </a:r>
            <a:r>
              <a:rPr lang="pt-PT" b="1" dirty="0" smtClean="0">
                <a:latin typeface="Trebuchet MS" panose="020B0603020202020204" pitchFamily="34" charset="0"/>
                <a:ea typeface="Times New Roman" panose="02020603050405020304" pitchFamily="18" charset="0"/>
                <a:cs typeface="Calibri" panose="020F0502020204030204" pitchFamily="34" charset="0"/>
              </a:rPr>
              <a:t> </a:t>
            </a:r>
            <a:r>
              <a:rPr lang="pt-PT" b="1" dirty="0" err="1" smtClean="0">
                <a:latin typeface="Trebuchet MS" panose="020B0603020202020204" pitchFamily="34" charset="0"/>
                <a:ea typeface="Times New Roman" panose="02020603050405020304" pitchFamily="18" charset="0"/>
                <a:cs typeface="Calibri" panose="020F0502020204030204" pitchFamily="34" charset="0"/>
              </a:rPr>
              <a:t>the</a:t>
            </a:r>
            <a:r>
              <a:rPr lang="pt-PT" b="1" dirty="0" smtClean="0">
                <a:latin typeface="Trebuchet MS" panose="020B0603020202020204" pitchFamily="34" charset="0"/>
                <a:ea typeface="Times New Roman" panose="02020603050405020304" pitchFamily="18" charset="0"/>
                <a:cs typeface="Calibri" panose="020F0502020204030204" pitchFamily="34" charset="0"/>
              </a:rPr>
              <a:t> </a:t>
            </a:r>
            <a:r>
              <a:rPr lang="pt-PT" b="1" dirty="0" err="1" smtClean="0">
                <a:latin typeface="Trebuchet MS" panose="020B0603020202020204" pitchFamily="34" charset="0"/>
                <a:ea typeface="Times New Roman" panose="02020603050405020304" pitchFamily="18" charset="0"/>
                <a:cs typeface="Calibri" panose="020F0502020204030204" pitchFamily="34" charset="0"/>
              </a:rPr>
              <a:t>correct</a:t>
            </a:r>
            <a:r>
              <a:rPr lang="pt-PT" b="1" dirty="0" smtClean="0">
                <a:latin typeface="Trebuchet MS" panose="020B0603020202020204" pitchFamily="34" charset="0"/>
                <a:ea typeface="Times New Roman" panose="02020603050405020304" pitchFamily="18" charset="0"/>
                <a:cs typeface="Calibri" panose="020F0502020204030204" pitchFamily="34" charset="0"/>
              </a:rPr>
              <a:t> ingredientes for </a:t>
            </a:r>
            <a:r>
              <a:rPr lang="pt-PT" b="1" dirty="0" err="1" smtClean="0">
                <a:latin typeface="Trebuchet MS" panose="020B0603020202020204" pitchFamily="34" charset="0"/>
                <a:ea typeface="Times New Roman" panose="02020603050405020304" pitchFamily="18" charset="0"/>
                <a:cs typeface="Calibri" panose="020F0502020204030204" pitchFamily="34" charset="0"/>
              </a:rPr>
              <a:t>the</a:t>
            </a:r>
            <a:r>
              <a:rPr lang="pt-PT" b="1" dirty="0" smtClean="0">
                <a:latin typeface="Trebuchet MS" panose="020B0603020202020204" pitchFamily="34" charset="0"/>
                <a:ea typeface="Times New Roman" panose="02020603050405020304" pitchFamily="18" charset="0"/>
                <a:cs typeface="Calibri" panose="020F0502020204030204" pitchFamily="34" charset="0"/>
              </a:rPr>
              <a:t> </a:t>
            </a:r>
            <a:r>
              <a:rPr lang="pt-PT" b="1" dirty="0" err="1" smtClean="0">
                <a:latin typeface="Trebuchet MS" panose="020B0603020202020204" pitchFamily="34" charset="0"/>
                <a:ea typeface="Times New Roman" panose="02020603050405020304" pitchFamily="18" charset="0"/>
                <a:cs typeface="Calibri" panose="020F0502020204030204" pitchFamily="34" charset="0"/>
              </a:rPr>
              <a:t>mediterranean</a:t>
            </a:r>
            <a:r>
              <a:rPr lang="pt-PT" b="1" dirty="0" smtClean="0">
                <a:latin typeface="Trebuchet MS" panose="020B0603020202020204" pitchFamily="34" charset="0"/>
                <a:ea typeface="Times New Roman" panose="02020603050405020304" pitchFamily="18" charset="0"/>
                <a:cs typeface="Calibri" panose="020F0502020204030204" pitchFamily="34" charset="0"/>
              </a:rPr>
              <a:t> </a:t>
            </a:r>
            <a:r>
              <a:rPr lang="pt-PT" b="1" dirty="0" err="1" smtClean="0">
                <a:latin typeface="Trebuchet MS" panose="020B0603020202020204" pitchFamily="34" charset="0"/>
                <a:ea typeface="Times New Roman" panose="02020603050405020304" pitchFamily="18" charset="0"/>
                <a:cs typeface="Calibri" panose="020F0502020204030204" pitchFamily="34" charset="0"/>
              </a:rPr>
              <a:t>diet</a:t>
            </a:r>
            <a:r>
              <a:rPr lang="pt-PT" b="1" dirty="0" smtClean="0">
                <a:latin typeface="Trebuchet MS" panose="020B0603020202020204" pitchFamily="34" charset="0"/>
                <a:ea typeface="Times New Roman" panose="02020603050405020304" pitchFamily="18" charset="0"/>
                <a:cs typeface="Calibri" panose="020F0502020204030204" pitchFamily="34" charset="0"/>
              </a:rPr>
              <a:t>.</a:t>
            </a:r>
            <a:endParaRPr lang="pt-PT" b="1" dirty="0">
              <a:latin typeface="Trebuchet MS" panose="020B0603020202020204" pitchFamily="34" charset="0"/>
              <a:ea typeface="Times New Roman" panose="02020603050405020304" pitchFamily="18" charset="0"/>
              <a:cs typeface="Calibri" panose="020F0502020204030204" pitchFamily="34" charset="0"/>
            </a:endParaRPr>
          </a:p>
        </p:txBody>
      </p:sp>
      <p:pic>
        <p:nvPicPr>
          <p:cNvPr id="1028" name="Picture 4" descr="Teste padrÃ£o da telha, fundo sem emenda floral decorativo colorido, ilustraÃ§Ã£o bonita do vetor da decoraÃ§Ã£o do papel de parede da cerÃ¢m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219" y="95260"/>
            <a:ext cx="1268929" cy="1268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este padrÃ£o da telha, fundo sem emenda floral decorativo colorido, ilustraÃ§Ã£o bonita do vetor da decoraÃ§Ã£o do papel de parede da cerÃ¢m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4387" y="1428769"/>
            <a:ext cx="1268929" cy="1268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sign de telhas sem costura padrÃ£o colorido, retalhos coloridos abstra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4387" y="95260"/>
            <a:ext cx="1273954" cy="1280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esign de telhas sem costura padrÃ£o colorido, retalhos coloridos abstra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48537" y="1428769"/>
            <a:ext cx="1273954" cy="1280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este padrÃ£o da telha, fundo sem emenda floral decorativo colorido, ilustraÃ§Ã£o bonita do vetor da decoraÃ§Ã£o do papel de parede da cerÃ¢m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8537" y="2773408"/>
            <a:ext cx="1268929" cy="12689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esign de telhas sem costura padrÃ£o colorido, retalhos coloridos abstra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1705" y="2773408"/>
            <a:ext cx="1273954" cy="12800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este padrÃ£o da telha, fundo sem emenda floral decorativo colorido, ilustraÃ§Ã£o bonita do vetor da decoraÃ§Ã£o do papel de parede da cerÃ¢m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9362" y="4142111"/>
            <a:ext cx="1268929" cy="12689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esign de telhas sem costura padrÃ£o colorido, retalhos coloridos abstra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43512" y="4142111"/>
            <a:ext cx="1273954" cy="12800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este padrÃ£o da telha, fundo sem emenda floral decorativo colorido, ilustraÃ§Ã£o bonita do vetor da decoraÃ§Ã£o do papel de parede da cerÃ¢mic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3512" y="5510814"/>
            <a:ext cx="1268929" cy="12689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Design de telhas sem costura padrÃ£o colorido, retalhos coloridos abstra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76680" y="5510814"/>
            <a:ext cx="1273954" cy="128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35" y="5926160"/>
            <a:ext cx="779093" cy="708266"/>
          </a:xfrm>
          <a:prstGeom prst="rect">
            <a:avLst/>
          </a:prstGeom>
        </p:spPr>
      </p:pic>
      <p:sp>
        <p:nvSpPr>
          <p:cNvPr id="6" name="Retângulo 5">
            <a:extLst>
              <a:ext uri="{FF2B5EF4-FFF2-40B4-BE49-F238E27FC236}">
                <a16:creationId xmlns:a16="http://schemas.microsoft.com/office/drawing/2014/main" id="{AFBF3784-B9D1-42F2-B02E-FBFAD9B58B14}"/>
              </a:ext>
            </a:extLst>
          </p:cNvPr>
          <p:cNvSpPr/>
          <p:nvPr/>
        </p:nvSpPr>
        <p:spPr>
          <a:xfrm>
            <a:off x="0" y="506198"/>
            <a:ext cx="2928243" cy="332578"/>
          </a:xfrm>
          <a:prstGeom prst="rect">
            <a:avLst/>
          </a:prstGeom>
          <a:solidFill>
            <a:srgbClr val="EFBB4B"/>
          </a:solidFill>
          <a:ln>
            <a:solidFill>
              <a:srgbClr val="EFB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FOOD HABITS</a:t>
            </a:r>
          </a:p>
        </p:txBody>
      </p:sp>
      <p:sp>
        <p:nvSpPr>
          <p:cNvPr id="7" name="CaixaDeTexto 6"/>
          <p:cNvSpPr txBox="1"/>
          <p:nvPr/>
        </p:nvSpPr>
        <p:spPr>
          <a:xfrm>
            <a:off x="612946" y="1432194"/>
            <a:ext cx="8695935" cy="400110"/>
          </a:xfrm>
          <a:prstGeom prst="rect">
            <a:avLst/>
          </a:prstGeom>
          <a:noFill/>
        </p:spPr>
        <p:txBody>
          <a:bodyPr wrap="square" rtlCol="0">
            <a:spAutoFit/>
          </a:bodyPr>
          <a:lstStyle/>
          <a:p>
            <a:r>
              <a:rPr lang="pt-PT" sz="2000" b="1" dirty="0" err="1">
                <a:latin typeface="Trebuchet MS" panose="020B0603020202020204" pitchFamily="34" charset="0"/>
              </a:rPr>
              <a:t>c</a:t>
            </a:r>
            <a:r>
              <a:rPr lang="pt-PT" sz="2000" b="1" dirty="0" err="1" smtClean="0">
                <a:latin typeface="Trebuchet MS" panose="020B0603020202020204" pitchFamily="34" charset="0"/>
              </a:rPr>
              <a:t>heck</a:t>
            </a:r>
            <a:r>
              <a:rPr lang="pt-PT" sz="2000" b="1" dirty="0" smtClean="0">
                <a:latin typeface="Trebuchet MS" panose="020B0603020202020204" pitchFamily="34" charset="0"/>
              </a:rPr>
              <a:t> </a:t>
            </a:r>
            <a:r>
              <a:rPr lang="pt-PT" sz="2000" b="1" dirty="0" err="1" smtClean="0">
                <a:latin typeface="Trebuchet MS" panose="020B0603020202020204" pitchFamily="34" charset="0"/>
              </a:rPr>
              <a:t>the</a:t>
            </a:r>
            <a:r>
              <a:rPr lang="pt-PT" sz="2000" b="1" dirty="0" smtClean="0">
                <a:latin typeface="Trebuchet MS" panose="020B0603020202020204" pitchFamily="34" charset="0"/>
              </a:rPr>
              <a:t> </a:t>
            </a:r>
            <a:r>
              <a:rPr lang="pt-PT" sz="2000" b="1" dirty="0" err="1" smtClean="0">
                <a:latin typeface="Trebuchet MS" panose="020B0603020202020204" pitchFamily="34" charset="0"/>
              </a:rPr>
              <a:t>correct</a:t>
            </a:r>
            <a:r>
              <a:rPr lang="pt-PT" sz="2000" b="1" dirty="0" smtClean="0">
                <a:latin typeface="Trebuchet MS" panose="020B0603020202020204" pitchFamily="34" charset="0"/>
              </a:rPr>
              <a:t> </a:t>
            </a:r>
            <a:r>
              <a:rPr lang="pt-PT" sz="2000" b="1" dirty="0" err="1" smtClean="0">
                <a:latin typeface="Trebuchet MS" panose="020B0603020202020204" pitchFamily="34" charset="0"/>
              </a:rPr>
              <a:t>answers</a:t>
            </a:r>
            <a:endParaRPr lang="pt-PT" sz="2000" b="1" dirty="0"/>
          </a:p>
        </p:txBody>
      </p:sp>
      <p:pic>
        <p:nvPicPr>
          <p:cNvPr id="8" name="Imagem 7" descr="Resultado de imagem para azeitonas"/>
          <p:cNvPicPr/>
          <p:nvPr/>
        </p:nvPicPr>
        <p:blipFill>
          <a:blip r:embed="rId4">
            <a:extLst>
              <a:ext uri="{28A0092B-C50C-407E-A947-70E740481C1C}">
                <a14:useLocalDpi xmlns:a14="http://schemas.microsoft.com/office/drawing/2010/main" val="0"/>
              </a:ext>
            </a:extLst>
          </a:blip>
          <a:srcRect/>
          <a:stretch>
            <a:fillRect/>
          </a:stretch>
        </p:blipFill>
        <p:spPr bwMode="auto">
          <a:xfrm>
            <a:off x="4602802" y="2072721"/>
            <a:ext cx="4062104" cy="1950937"/>
          </a:xfrm>
          <a:prstGeom prst="rect">
            <a:avLst/>
          </a:prstGeom>
          <a:noFill/>
          <a:ln>
            <a:noFill/>
          </a:ln>
        </p:spPr>
      </p:pic>
      <p:pic>
        <p:nvPicPr>
          <p:cNvPr id="9" name="Imagem 8" descr="Resultado de imagem para salt"/>
          <p:cNvPicPr/>
          <p:nvPr/>
        </p:nvPicPr>
        <p:blipFill>
          <a:blip r:embed="rId5" cstate="print">
            <a:extLst>
              <a:ext uri="{BEBA8EAE-BF5A-486C-A8C5-ECC9F3942E4B}">
                <a14:imgProps xmlns:a14="http://schemas.microsoft.com/office/drawing/2010/main">
                  <a14:imgLayer r:embed="rId6">
                    <a14:imgEffect>
                      <a14:backgroundRemoval t="0" b="89744" l="0" r="100000"/>
                    </a14:imgEffect>
                  </a14:imgLayer>
                </a14:imgProps>
              </a:ext>
              <a:ext uri="{28A0092B-C50C-407E-A947-70E740481C1C}">
                <a14:useLocalDpi xmlns:a14="http://schemas.microsoft.com/office/drawing/2010/main" val="0"/>
              </a:ext>
            </a:extLst>
          </a:blip>
          <a:srcRect/>
          <a:stretch>
            <a:fillRect/>
          </a:stretch>
        </p:blipFill>
        <p:spPr bwMode="auto">
          <a:xfrm>
            <a:off x="7565390" y="143083"/>
            <a:ext cx="2907030" cy="1938020"/>
          </a:xfrm>
          <a:prstGeom prst="rect">
            <a:avLst/>
          </a:prstGeom>
          <a:noFill/>
          <a:ln>
            <a:noFill/>
          </a:ln>
        </p:spPr>
      </p:pic>
      <p:pic>
        <p:nvPicPr>
          <p:cNvPr id="10" name="Imagem 9" descr="Resultado de imagem para pimentos"/>
          <p:cNvPicPr/>
          <p:nvPr/>
        </p:nvPicPr>
        <p:blipFill rotWithShape="1">
          <a:blip r:embed="rId7" cstate="print">
            <a:extLst>
              <a:ext uri="{28A0092B-C50C-407E-A947-70E740481C1C}">
                <a14:useLocalDpi xmlns:a14="http://schemas.microsoft.com/office/drawing/2010/main" val="0"/>
              </a:ext>
            </a:extLst>
          </a:blip>
          <a:srcRect t="8018" r="-19" b="4877"/>
          <a:stretch/>
        </p:blipFill>
        <p:spPr bwMode="auto">
          <a:xfrm>
            <a:off x="9018905" y="2637048"/>
            <a:ext cx="2457450" cy="2138680"/>
          </a:xfrm>
          <a:prstGeom prst="rect">
            <a:avLst/>
          </a:prstGeom>
          <a:noFill/>
          <a:ln>
            <a:noFill/>
          </a:ln>
          <a:extLst>
            <a:ext uri="{53640926-AAD7-44D8-BBD7-CCE9431645EC}">
              <a14:shadowObscured xmlns:a14="http://schemas.microsoft.com/office/drawing/2010/main"/>
            </a:ext>
          </a:extLst>
        </p:spPr>
      </p:pic>
      <p:pic>
        <p:nvPicPr>
          <p:cNvPr id="11" name="Imagem 10" descr="Resultado de imagem para tomato"/>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2275" y="4676479"/>
            <a:ext cx="2487295" cy="1943735"/>
          </a:xfrm>
          <a:prstGeom prst="rect">
            <a:avLst/>
          </a:prstGeom>
          <a:noFill/>
          <a:ln>
            <a:noFill/>
          </a:ln>
        </p:spPr>
      </p:pic>
      <p:pic>
        <p:nvPicPr>
          <p:cNvPr id="12" name="Imagem 11" descr="Resultado de imagem para coentros"/>
          <p:cNvPicPr/>
          <p:nvPr/>
        </p:nvPicPr>
        <p:blipFill>
          <a:blip r:embed="rId9">
            <a:extLst>
              <a:ext uri="{28A0092B-C50C-407E-A947-70E740481C1C}">
                <a14:useLocalDpi xmlns:a14="http://schemas.microsoft.com/office/drawing/2010/main" val="0"/>
              </a:ext>
            </a:extLst>
          </a:blip>
          <a:srcRect/>
          <a:stretch>
            <a:fillRect/>
          </a:stretch>
        </p:blipFill>
        <p:spPr bwMode="auto">
          <a:xfrm>
            <a:off x="1502307" y="3746131"/>
            <a:ext cx="3159125" cy="2232660"/>
          </a:xfrm>
          <a:prstGeom prst="rect">
            <a:avLst/>
          </a:prstGeom>
          <a:noFill/>
          <a:ln>
            <a:noFill/>
          </a:ln>
        </p:spPr>
      </p:pic>
      <p:pic>
        <p:nvPicPr>
          <p:cNvPr id="13" name="Imagem 12" descr="Resultado de imagem para cebola"/>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450" y="1945406"/>
            <a:ext cx="2236470" cy="1676400"/>
          </a:xfrm>
          <a:prstGeom prst="rect">
            <a:avLst/>
          </a:prstGeom>
          <a:noFill/>
          <a:ln>
            <a:noFill/>
          </a:ln>
        </p:spPr>
      </p:pic>
    </p:spTree>
    <p:extLst>
      <p:ext uri="{BB962C8B-B14F-4D97-AF65-F5344CB8AC3E}">
        <p14:creationId xmlns:p14="http://schemas.microsoft.com/office/powerpoint/2010/main" val="2243938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ADE"/>
        </a:solidFill>
        <a:effectLst/>
      </p:bgPr>
    </p:bg>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7" name="Imagem 6">
            <a:extLst>
              <a:ext uri="{FF2B5EF4-FFF2-40B4-BE49-F238E27FC236}">
                <a16:creationId xmlns:a16="http://schemas.microsoft.com/office/drawing/2014/main" id="{6168FE1D-8A62-4A62-B753-AEB85DFBF42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8194" name="Picture 2" descr="Resultado de imagem para people vector gif">
            <a:extLst>
              <a:ext uri="{FF2B5EF4-FFF2-40B4-BE49-F238E27FC236}">
                <a16:creationId xmlns:a16="http://schemas.microsoft.com/office/drawing/2014/main" id="{51823E4A-C594-4474-AC90-037E295AFB7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175C7A7-B28A-4C61-80FC-3BA1F196B6BB}"/>
              </a:ext>
            </a:extLst>
          </p:cNvPr>
          <p:cNvSpPr/>
          <p:nvPr/>
        </p:nvSpPr>
        <p:spPr>
          <a:xfrm>
            <a:off x="832034" y="571500"/>
            <a:ext cx="1994457" cy="553998"/>
          </a:xfrm>
          <a:prstGeom prst="rect">
            <a:avLst/>
          </a:prstGeom>
          <a:solidFill>
            <a:srgbClr val="00AADE"/>
          </a:solidFill>
        </p:spPr>
        <p:txBody>
          <a:bodyPr wrap="none">
            <a:spAutoFit/>
          </a:bodyPr>
          <a:lstStyle/>
          <a:p>
            <a:r>
              <a:rPr lang="pt-PT" sz="3000" b="1" dirty="0"/>
              <a:t>GREETINGS</a:t>
            </a:r>
          </a:p>
        </p:txBody>
      </p:sp>
    </p:spTree>
    <p:extLst>
      <p:ext uri="{BB962C8B-B14F-4D97-AF65-F5344CB8AC3E}">
        <p14:creationId xmlns:p14="http://schemas.microsoft.com/office/powerpoint/2010/main" val="346925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Resultado de imagem para notebook vector">
            <a:extLst>
              <a:ext uri="{FF2B5EF4-FFF2-40B4-BE49-F238E27FC236}">
                <a16:creationId xmlns:a16="http://schemas.microsoft.com/office/drawing/2014/main" id="{5FFA711D-D438-4FFF-8FC8-09C738D041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40" b="94940" l="2600" r="98300">
                        <a14:foregroundMark x1="6600" y1="13133" x2="30200" y2="36988"/>
                        <a14:foregroundMark x1="30200" y1="36988" x2="93600" y2="62771"/>
                        <a14:foregroundMark x1="93600" y1="62771" x2="91700" y2="27711"/>
                        <a14:foregroundMark x1="91700" y1="27711" x2="76000" y2="16145"/>
                        <a14:foregroundMark x1="76000" y1="16145" x2="4000" y2="59880"/>
                        <a14:foregroundMark x1="4000" y1="59880" x2="3300" y2="83133"/>
                        <a14:foregroundMark x1="3300" y1="83133" x2="32600" y2="55904"/>
                        <a14:foregroundMark x1="32600" y1="55904" x2="33500" y2="55904"/>
                        <a14:foregroundMark x1="38300" y1="70000" x2="30800" y2="48675"/>
                        <a14:foregroundMark x1="30800" y1="48675" x2="30600" y2="45542"/>
                        <a14:foregroundMark x1="21300" y1="53373" x2="21600" y2="10843"/>
                        <a14:foregroundMark x1="21600" y1="10843" x2="21500" y2="50602"/>
                        <a14:foregroundMark x1="21500" y1="50602" x2="26900" y2="40602"/>
                        <a14:foregroundMark x1="26900" y1="40602" x2="20500" y2="50723"/>
                        <a14:foregroundMark x1="20500" y1="50723" x2="19700" y2="35060"/>
                        <a14:foregroundMark x1="19700" y1="35060" x2="21100" y2="68554"/>
                        <a14:foregroundMark x1="21100" y1="68554" x2="17000" y2="86506"/>
                        <a14:foregroundMark x1="17000" y1="86506" x2="21500" y2="42771"/>
                        <a14:foregroundMark x1="21500" y1="42771" x2="15500" y2="57711"/>
                        <a14:foregroundMark x1="15500" y1="57711" x2="16300" y2="49157"/>
                        <a14:foregroundMark x1="16300" y1="49157" x2="10400" y2="58795"/>
                        <a14:foregroundMark x1="10400" y1="58795" x2="12300" y2="66386"/>
                        <a14:foregroundMark x1="12300" y1="66386" x2="16100" y2="52530"/>
                        <a14:foregroundMark x1="16100" y1="52530" x2="15900" y2="28916"/>
                        <a14:foregroundMark x1="15900" y1="28916" x2="12100" y2="38072"/>
                        <a14:foregroundMark x1="12100" y1="38072" x2="18800" y2="41807"/>
                        <a14:foregroundMark x1="18800" y1="41807" x2="37800" y2="14458"/>
                        <a14:foregroundMark x1="37800" y1="14458" x2="42800" y2="0"/>
                        <a14:foregroundMark x1="42800" y1="0" x2="40800" y2="7229"/>
                        <a14:foregroundMark x1="40800" y1="7229" x2="41100" y2="22530"/>
                        <a14:foregroundMark x1="41100" y1="22530" x2="52500" y2="4940"/>
                        <a14:foregroundMark x1="52500" y1="4940" x2="47300" y2="32530"/>
                        <a14:foregroundMark x1="47300" y1="32530" x2="36500" y2="47711"/>
                        <a14:foregroundMark x1="36500" y1="47711" x2="36200" y2="62530"/>
                        <a14:foregroundMark x1="36200" y1="62530" x2="47100" y2="56988"/>
                        <a14:foregroundMark x1="47100" y1="56988" x2="51800" y2="32892"/>
                        <a14:foregroundMark x1="51800" y1="32892" x2="50100" y2="43012"/>
                        <a14:foregroundMark x1="50100" y1="43012" x2="56400" y2="38072"/>
                        <a14:foregroundMark x1="56400" y1="38072" x2="57700" y2="16145"/>
                        <a14:foregroundMark x1="57700" y1="16145" x2="48300" y2="22530"/>
                        <a14:foregroundMark x1="48300" y1="22530" x2="44800" y2="42892"/>
                        <a14:foregroundMark x1="44800" y1="42892" x2="55200" y2="48193"/>
                        <a14:foregroundMark x1="55200" y1="48193" x2="68600" y2="22771"/>
                        <a14:foregroundMark x1="68600" y1="22771" x2="67600" y2="8916"/>
                        <a14:foregroundMark x1="67600" y1="8916" x2="70400" y2="53614"/>
                        <a14:foregroundMark x1="70400" y1="53614" x2="65800" y2="45181"/>
                        <a14:foregroundMark x1="65800" y1="45181" x2="59400" y2="63976"/>
                        <a14:foregroundMark x1="59400" y1="63976" x2="62500" y2="88434"/>
                        <a14:foregroundMark x1="62500" y1="88434" x2="74300" y2="51205"/>
                        <a14:foregroundMark x1="74300" y1="51205" x2="72900" y2="43253"/>
                        <a14:foregroundMark x1="72900" y1="43253" x2="77200" y2="20482"/>
                        <a14:foregroundMark x1="77200" y1="20482" x2="65500" y2="38675"/>
                        <a14:foregroundMark x1="65500" y1="38675" x2="71300" y2="44096"/>
                        <a14:foregroundMark x1="71300" y1="44096" x2="77600" y2="55904"/>
                        <a14:foregroundMark x1="77600" y1="55904" x2="83100" y2="39036"/>
                        <a14:foregroundMark x1="83100" y1="39036" x2="83800" y2="25422"/>
                        <a14:foregroundMark x1="83800" y1="25422" x2="84300" y2="40723"/>
                        <a14:foregroundMark x1="84300" y1="40723" x2="90900" y2="36867"/>
                        <a14:foregroundMark x1="90900" y1="36867" x2="94100" y2="29880"/>
                        <a14:foregroundMark x1="94100" y1="29880" x2="93600" y2="37831"/>
                        <a14:foregroundMark x1="93600" y1="37831" x2="88900" y2="31325"/>
                        <a14:foregroundMark x1="88900" y1="31325" x2="85800" y2="38675"/>
                        <a14:foregroundMark x1="6100" y1="10482" x2="14600" y2="13614"/>
                        <a14:foregroundMark x1="14600" y1="13614" x2="24100" y2="6988"/>
                        <a14:foregroundMark x1="24100" y1="6988" x2="38700" y2="13253"/>
                        <a14:foregroundMark x1="38700" y1="13253" x2="54100" y2="12410"/>
                        <a14:foregroundMark x1="54100" y1="12410" x2="61900" y2="13735"/>
                        <a14:foregroundMark x1="61900" y1="13735" x2="69600" y2="11928"/>
                        <a14:foregroundMark x1="69600" y1="11928" x2="75100" y2="8434"/>
                        <a14:foregroundMark x1="75100" y1="8434" x2="94100" y2="11928"/>
                        <a14:foregroundMark x1="94100" y1="11928" x2="94200" y2="21446"/>
                        <a14:foregroundMark x1="94700" y1="10482" x2="79000" y2="7349"/>
                        <a14:foregroundMark x1="79000" y1="7349" x2="59100" y2="6867"/>
                        <a14:foregroundMark x1="59100" y1="6867" x2="48600" y2="10723"/>
                        <a14:foregroundMark x1="48600" y1="10723" x2="9800" y2="9277"/>
                        <a14:foregroundMark x1="9800" y1="9277" x2="5100" y2="14699"/>
                        <a14:foregroundMark x1="5100" y1="14699" x2="6100" y2="56506"/>
                        <a14:foregroundMark x1="94000" y1="77831" x2="93600" y2="69518"/>
                        <a14:foregroundMark x1="93800" y1="19880" x2="93500" y2="11687"/>
                        <a14:foregroundMark x1="4700" y1="10241" x2="8000" y2="4217"/>
                        <a14:foregroundMark x1="8000" y1="4217" x2="14500" y2="4096"/>
                        <a14:foregroundMark x1="14500" y1="4096" x2="42200" y2="4940"/>
                        <a14:foregroundMark x1="42200" y1="4940" x2="48400" y2="4578"/>
                        <a14:foregroundMark x1="48400" y1="4578" x2="95600" y2="5060"/>
                        <a14:foregroundMark x1="95600" y1="5060" x2="96000" y2="7590"/>
                        <a14:foregroundMark x1="6500" y1="69398" x2="6100" y2="78916"/>
                        <a14:foregroundMark x1="6100" y1="78916" x2="6500" y2="48434"/>
                        <a14:foregroundMark x1="6500" y1="48434" x2="4500" y2="40120"/>
                        <a14:foregroundMark x1="4500" y1="40120" x2="2600" y2="51928"/>
                        <a14:foregroundMark x1="42600" y1="79639" x2="66200" y2="78795"/>
                        <a14:foregroundMark x1="66200" y1="78795" x2="94900" y2="85783"/>
                        <a14:foregroundMark x1="94900" y1="85783" x2="15400" y2="87590"/>
                        <a14:foregroundMark x1="15400" y1="87590" x2="60800" y2="70482"/>
                        <a14:foregroundMark x1="60800" y1="70482" x2="65800" y2="65542"/>
                        <a14:foregroundMark x1="65800" y1="65542" x2="58500" y2="68434"/>
                        <a14:foregroundMark x1="58500" y1="68434" x2="60500" y2="74940"/>
                        <a14:foregroundMark x1="60500" y1="74940" x2="61400" y2="76265"/>
                        <a14:foregroundMark x1="96700" y1="11084" x2="95600" y2="45542"/>
                        <a14:foregroundMark x1="95600" y1="45542" x2="97700" y2="53855"/>
                        <a14:foregroundMark x1="97700" y1="53855" x2="93600" y2="77470"/>
                        <a14:foregroundMark x1="93600" y1="77470" x2="86100" y2="81325"/>
                        <a14:foregroundMark x1="86100" y1="81325" x2="72600" y2="82048"/>
                        <a14:foregroundMark x1="72600" y1="82048" x2="36200" y2="70723"/>
                        <a14:foregroundMark x1="36200" y1="70723" x2="37700" y2="55301"/>
                        <a14:foregroundMark x1="37700" y1="55301" x2="41100" y2="49518"/>
                        <a14:foregroundMark x1="41100" y1="49518" x2="47700" y2="59036"/>
                        <a14:foregroundMark x1="47700" y1="59036" x2="48046" y2="90197"/>
                        <a14:foregroundMark x1="48174" y1="89737" x2="48500" y2="66386"/>
                        <a14:foregroundMark x1="48900" y1="61807" x2="48800" y2="51084"/>
                        <a14:foregroundMark x1="48800" y1="51084" x2="48400" y2="58675"/>
                        <a14:foregroundMark x1="48400" y1="58675" x2="50600" y2="65060"/>
                        <a14:foregroundMark x1="50600" y1="65060" x2="51200" y2="62289"/>
                        <a14:foregroundMark x1="95200" y1="73373" x2="95600" y2="65301"/>
                        <a14:foregroundMark x1="95600" y1="65301" x2="93800" y2="73976"/>
                        <a14:foregroundMark x1="93800" y1="73976" x2="95500" y2="80723"/>
                        <a14:foregroundMark x1="95500" y1="80723" x2="92400" y2="81205"/>
                        <a14:foregroundMark x1="95900" y1="43253" x2="98300" y2="69157"/>
                        <a14:foregroundMark x1="98300" y1="69157" x2="97100" y2="59398"/>
                        <a14:foregroundMark x1="15900" y1="79639" x2="23000" y2="80361"/>
                        <a14:foregroundMark x1="23000" y1="80361" x2="13600" y2="83855"/>
                        <a14:foregroundMark x1="13600" y1="83855" x2="19600" y2="80361"/>
                        <a14:foregroundMark x1="19600" y1="80361" x2="25100" y2="80723"/>
                        <a14:foregroundMark x1="59300" y1="80482" x2="51500" y2="79880"/>
                        <a14:foregroundMark x1="84200" y1="80000" x2="80000" y2="80000"/>
                        <a14:foregroundMark x1="20800" y1="80361" x2="10300" y2="80361"/>
                        <a14:foregroundMark x1="32300" y1="80361" x2="25800" y2="80482"/>
                        <a14:backgroundMark x1="49300" y1="91566" x2="46200" y2="92410"/>
                        <a14:backgroundMark x1="47900" y1="92651" x2="47400" y2="93253"/>
                        <a14:backgroundMark x1="48400" y1="94337" x2="48000" y2="91566"/>
                        <a14:backgroundMark x1="48400" y1="94337" x2="47900" y2="90482"/>
                        <a14:backgroundMark x1="43100" y1="90602" x2="49700" y2="93494"/>
                        <a14:backgroundMark x1="49700" y1="93494" x2="49400" y2="94699"/>
                      </a14:backgroundRemoval>
                    </a14:imgEffect>
                  </a14:imgLayer>
                </a14:imgProps>
              </a:ext>
              <a:ext uri="{28A0092B-C50C-407E-A947-70E740481C1C}">
                <a14:useLocalDpi xmlns:a14="http://schemas.microsoft.com/office/drawing/2010/main" val="0"/>
              </a:ext>
            </a:extLst>
          </a:blip>
          <a:srcRect/>
          <a:stretch>
            <a:fillRect/>
          </a:stretch>
        </p:blipFill>
        <p:spPr bwMode="auto">
          <a:xfrm>
            <a:off x="3061431" y="114405"/>
            <a:ext cx="8895217" cy="738277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35" y="5926160"/>
            <a:ext cx="779093" cy="708266"/>
          </a:xfrm>
          <a:prstGeom prst="rect">
            <a:avLst/>
          </a:prstGeom>
        </p:spPr>
      </p:pic>
      <p:sp>
        <p:nvSpPr>
          <p:cNvPr id="7" name="Retângulo 6">
            <a:extLst>
              <a:ext uri="{FF2B5EF4-FFF2-40B4-BE49-F238E27FC236}">
                <a16:creationId xmlns:a16="http://schemas.microsoft.com/office/drawing/2014/main" id="{44B1D58C-5F3C-499A-9A24-B5DE5EC816A7}"/>
              </a:ext>
            </a:extLst>
          </p:cNvPr>
          <p:cNvSpPr/>
          <p:nvPr/>
        </p:nvSpPr>
        <p:spPr>
          <a:xfrm>
            <a:off x="0" y="506198"/>
            <a:ext cx="2928243" cy="332578"/>
          </a:xfrm>
          <a:prstGeom prst="rect">
            <a:avLst/>
          </a:prstGeom>
          <a:solidFill>
            <a:srgbClr val="00AADE"/>
          </a:solidFill>
          <a:ln>
            <a:solidFill>
              <a:srgbClr val="00A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GREETINGS</a:t>
            </a:r>
            <a:endParaRPr lang="pt-PT" b="1" dirty="0">
              <a:solidFill>
                <a:schemeClr val="tx1"/>
              </a:solidFill>
            </a:endParaRPr>
          </a:p>
        </p:txBody>
      </p:sp>
      <p:sp>
        <p:nvSpPr>
          <p:cNvPr id="3" name="Rectangle 1">
            <a:extLst>
              <a:ext uri="{FF2B5EF4-FFF2-40B4-BE49-F238E27FC236}">
                <a16:creationId xmlns:a16="http://schemas.microsoft.com/office/drawing/2014/main" id="{F712B730-789D-40B9-8034-A386C335E64E}"/>
              </a:ext>
            </a:extLst>
          </p:cNvPr>
          <p:cNvSpPr>
            <a:spLocks noChangeArrowheads="1"/>
          </p:cNvSpPr>
          <p:nvPr/>
        </p:nvSpPr>
        <p:spPr bwMode="auto">
          <a:xfrm>
            <a:off x="2928561" y="21352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10" name="Retângulo 9">
            <a:extLst>
              <a:ext uri="{FF2B5EF4-FFF2-40B4-BE49-F238E27FC236}">
                <a16:creationId xmlns:a16="http://schemas.microsoft.com/office/drawing/2014/main" id="{C183659A-71BE-4A74-AFFA-37B44BD00300}"/>
              </a:ext>
            </a:extLst>
          </p:cNvPr>
          <p:cNvSpPr/>
          <p:nvPr/>
        </p:nvSpPr>
        <p:spPr>
          <a:xfrm>
            <a:off x="3725689" y="539825"/>
            <a:ext cx="3251200" cy="5208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dirty="0">
              <a:solidFill>
                <a:schemeClr val="tx1"/>
              </a:solidFill>
            </a:endParaRPr>
          </a:p>
          <a:p>
            <a:endParaRPr lang="pt-PT" dirty="0">
              <a:solidFill>
                <a:schemeClr val="tx1"/>
              </a:solidFill>
            </a:endParaRPr>
          </a:p>
          <a:p>
            <a:endParaRPr lang="pt-PT" dirty="0">
              <a:solidFill>
                <a:schemeClr val="tx1"/>
              </a:solidFill>
            </a:endParaRPr>
          </a:p>
          <a:p>
            <a:endParaRPr lang="pt-PT" dirty="0">
              <a:solidFill>
                <a:schemeClr val="tx1"/>
              </a:solidFill>
            </a:endParaRPr>
          </a:p>
          <a:p>
            <a:r>
              <a:rPr lang="pt-PT" dirty="0">
                <a:solidFill>
                  <a:schemeClr val="tx1"/>
                </a:solidFill>
              </a:rPr>
              <a:t> </a:t>
            </a:r>
          </a:p>
        </p:txBody>
      </p:sp>
      <p:sp>
        <p:nvSpPr>
          <p:cNvPr id="11" name="Retângulo 10">
            <a:extLst>
              <a:ext uri="{FF2B5EF4-FFF2-40B4-BE49-F238E27FC236}">
                <a16:creationId xmlns:a16="http://schemas.microsoft.com/office/drawing/2014/main" id="{3B67A1D2-0948-46F5-B463-28D33A0D5BD4}"/>
              </a:ext>
            </a:extLst>
          </p:cNvPr>
          <p:cNvSpPr/>
          <p:nvPr/>
        </p:nvSpPr>
        <p:spPr>
          <a:xfrm>
            <a:off x="8061006" y="666881"/>
            <a:ext cx="3229336" cy="5335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dirty="0"/>
              <a:t>z</a:t>
            </a:r>
          </a:p>
        </p:txBody>
      </p:sp>
      <p:sp>
        <p:nvSpPr>
          <p:cNvPr id="12" name="CaixaDeTexto 11">
            <a:extLst>
              <a:ext uri="{FF2B5EF4-FFF2-40B4-BE49-F238E27FC236}">
                <a16:creationId xmlns:a16="http://schemas.microsoft.com/office/drawing/2014/main" id="{095EE090-9418-43E7-86DA-6F046634DCEC}"/>
              </a:ext>
            </a:extLst>
          </p:cNvPr>
          <p:cNvSpPr txBox="1"/>
          <p:nvPr/>
        </p:nvSpPr>
        <p:spPr>
          <a:xfrm>
            <a:off x="8208989" y="1028599"/>
            <a:ext cx="3108873" cy="4247317"/>
          </a:xfrm>
          <a:prstGeom prst="rect">
            <a:avLst/>
          </a:prstGeom>
          <a:noFill/>
        </p:spPr>
        <p:txBody>
          <a:bodyPr wrap="square" rtlCol="0">
            <a:spAutoFit/>
          </a:bodyPr>
          <a:lstStyle/>
          <a:p>
            <a:r>
              <a:rPr lang="pt-PT" b="1" dirty="0" err="1">
                <a:solidFill>
                  <a:srgbClr val="C00000"/>
                </a:solidFill>
              </a:rPr>
              <a:t>English</a:t>
            </a:r>
            <a:endParaRPr lang="pt-PT" b="1" dirty="0">
              <a:solidFill>
                <a:srgbClr val="C00000"/>
              </a:solidFill>
            </a:endParaRPr>
          </a:p>
          <a:p>
            <a:endParaRPr lang="pt-PT" dirty="0"/>
          </a:p>
          <a:p>
            <a:r>
              <a:rPr lang="pt-PT" dirty="0" err="1"/>
              <a:t>Good</a:t>
            </a:r>
            <a:r>
              <a:rPr lang="pt-PT" dirty="0"/>
              <a:t> </a:t>
            </a:r>
            <a:r>
              <a:rPr lang="pt-PT" dirty="0" err="1"/>
              <a:t>Morning</a:t>
            </a:r>
            <a:endParaRPr lang="pt-PT" dirty="0"/>
          </a:p>
          <a:p>
            <a:r>
              <a:rPr lang="pt-PT" dirty="0" err="1"/>
              <a:t>Good</a:t>
            </a:r>
            <a:r>
              <a:rPr lang="pt-PT" dirty="0"/>
              <a:t> </a:t>
            </a:r>
            <a:r>
              <a:rPr lang="pt-PT" dirty="0" err="1"/>
              <a:t>afternoon</a:t>
            </a:r>
            <a:r>
              <a:rPr lang="pt-PT" dirty="0"/>
              <a:t> </a:t>
            </a:r>
            <a:r>
              <a:rPr lang="pt-PT" dirty="0" smtClean="0"/>
              <a:t>(</a:t>
            </a:r>
            <a:r>
              <a:rPr lang="pt-PT" dirty="0" err="1" smtClean="0"/>
              <a:t>if</a:t>
            </a:r>
            <a:r>
              <a:rPr lang="pt-PT" dirty="0" smtClean="0"/>
              <a:t> </a:t>
            </a:r>
            <a:r>
              <a:rPr lang="pt-PT" dirty="0" err="1" smtClean="0"/>
              <a:t>greeting</a:t>
            </a:r>
            <a:r>
              <a:rPr lang="pt-PT" dirty="0" smtClean="0"/>
              <a:t>) </a:t>
            </a:r>
            <a:r>
              <a:rPr lang="pt-PT" dirty="0" err="1" smtClean="0"/>
              <a:t>Good</a:t>
            </a:r>
            <a:r>
              <a:rPr lang="pt-PT" dirty="0" smtClean="0"/>
              <a:t> </a:t>
            </a:r>
            <a:r>
              <a:rPr lang="pt-PT" dirty="0" err="1" smtClean="0"/>
              <a:t>Night</a:t>
            </a:r>
            <a:r>
              <a:rPr lang="pt-PT" dirty="0" smtClean="0"/>
              <a:t> (</a:t>
            </a:r>
            <a:r>
              <a:rPr lang="pt-PT" dirty="0" err="1" smtClean="0"/>
              <a:t>if</a:t>
            </a:r>
            <a:r>
              <a:rPr lang="pt-PT" dirty="0" smtClean="0"/>
              <a:t> </a:t>
            </a:r>
            <a:r>
              <a:rPr lang="pt-PT" dirty="0" err="1" smtClean="0"/>
              <a:t>farewell</a:t>
            </a:r>
            <a:r>
              <a:rPr lang="pt-PT" dirty="0" smtClean="0"/>
              <a:t>)</a:t>
            </a:r>
            <a:endParaRPr lang="pt-PT" dirty="0"/>
          </a:p>
          <a:p>
            <a:r>
              <a:rPr lang="pt-PT" dirty="0" err="1"/>
              <a:t>Good</a:t>
            </a:r>
            <a:r>
              <a:rPr lang="pt-PT" dirty="0"/>
              <a:t> </a:t>
            </a:r>
            <a:r>
              <a:rPr lang="pt-PT" dirty="0" err="1"/>
              <a:t>afternoon</a:t>
            </a:r>
            <a:endParaRPr lang="pt-PT" dirty="0"/>
          </a:p>
          <a:p>
            <a:r>
              <a:rPr lang="pt-PT" dirty="0" err="1"/>
              <a:t>Hello</a:t>
            </a:r>
            <a:endParaRPr lang="pt-PT" dirty="0"/>
          </a:p>
          <a:p>
            <a:r>
              <a:rPr lang="pt-PT" dirty="0"/>
              <a:t>Goodbye</a:t>
            </a:r>
          </a:p>
          <a:p>
            <a:r>
              <a:rPr lang="pt-PT" dirty="0" err="1"/>
              <a:t>See</a:t>
            </a:r>
            <a:r>
              <a:rPr lang="pt-PT" dirty="0"/>
              <a:t> </a:t>
            </a:r>
            <a:r>
              <a:rPr lang="pt-PT" dirty="0" err="1"/>
              <a:t>you</a:t>
            </a:r>
            <a:r>
              <a:rPr lang="pt-PT" dirty="0"/>
              <a:t> </a:t>
            </a:r>
          </a:p>
          <a:p>
            <a:r>
              <a:rPr lang="pt-PT" dirty="0" err="1"/>
              <a:t>How</a:t>
            </a:r>
            <a:r>
              <a:rPr lang="pt-PT" dirty="0"/>
              <a:t> are </a:t>
            </a:r>
            <a:r>
              <a:rPr lang="pt-PT" dirty="0" err="1"/>
              <a:t>you</a:t>
            </a:r>
            <a:r>
              <a:rPr lang="pt-PT" dirty="0"/>
              <a:t>?</a:t>
            </a:r>
          </a:p>
          <a:p>
            <a:r>
              <a:rPr lang="pt-PT" dirty="0" err="1"/>
              <a:t>See</a:t>
            </a:r>
            <a:r>
              <a:rPr lang="pt-PT" dirty="0"/>
              <a:t> </a:t>
            </a:r>
            <a:r>
              <a:rPr lang="pt-PT" dirty="0" err="1"/>
              <a:t>you</a:t>
            </a:r>
            <a:r>
              <a:rPr lang="pt-PT" dirty="0"/>
              <a:t> later</a:t>
            </a:r>
          </a:p>
          <a:p>
            <a:r>
              <a:rPr lang="pt-PT" dirty="0"/>
              <a:t>I </a:t>
            </a:r>
            <a:r>
              <a:rPr lang="pt-PT" dirty="0" err="1"/>
              <a:t>don’t</a:t>
            </a:r>
            <a:r>
              <a:rPr lang="pt-PT" dirty="0"/>
              <a:t> </a:t>
            </a:r>
            <a:r>
              <a:rPr lang="pt-PT" dirty="0" err="1"/>
              <a:t>understand</a:t>
            </a:r>
            <a:endParaRPr lang="pt-PT" dirty="0"/>
          </a:p>
          <a:p>
            <a:r>
              <a:rPr lang="pt-PT" dirty="0" err="1"/>
              <a:t>Could</a:t>
            </a:r>
            <a:r>
              <a:rPr lang="pt-PT" dirty="0"/>
              <a:t> </a:t>
            </a:r>
            <a:r>
              <a:rPr lang="pt-PT" dirty="0" err="1"/>
              <a:t>you</a:t>
            </a:r>
            <a:r>
              <a:rPr lang="pt-PT" dirty="0"/>
              <a:t> </a:t>
            </a:r>
            <a:r>
              <a:rPr lang="pt-PT" dirty="0" err="1" smtClean="0"/>
              <a:t>repeat</a:t>
            </a:r>
            <a:r>
              <a:rPr lang="pt-PT" dirty="0" smtClean="0"/>
              <a:t>, </a:t>
            </a:r>
            <a:r>
              <a:rPr lang="pt-PT" dirty="0" err="1" smtClean="0"/>
              <a:t>please</a:t>
            </a:r>
            <a:endParaRPr lang="pt-PT" dirty="0"/>
          </a:p>
          <a:p>
            <a:r>
              <a:rPr lang="pt-PT" dirty="0" err="1"/>
              <a:t>Excuse</a:t>
            </a:r>
            <a:r>
              <a:rPr lang="pt-PT" dirty="0"/>
              <a:t> me</a:t>
            </a:r>
          </a:p>
          <a:p>
            <a:endParaRPr lang="pt-PT" dirty="0"/>
          </a:p>
        </p:txBody>
      </p:sp>
      <p:sp>
        <p:nvSpPr>
          <p:cNvPr id="13" name="CaixaDeTexto 12">
            <a:extLst>
              <a:ext uri="{FF2B5EF4-FFF2-40B4-BE49-F238E27FC236}">
                <a16:creationId xmlns:a16="http://schemas.microsoft.com/office/drawing/2014/main" id="{14FB7A07-9E44-44B6-8FA3-99D28F6133BB}"/>
              </a:ext>
            </a:extLst>
          </p:cNvPr>
          <p:cNvSpPr txBox="1"/>
          <p:nvPr/>
        </p:nvSpPr>
        <p:spPr>
          <a:xfrm>
            <a:off x="3954331" y="1028599"/>
            <a:ext cx="2793915" cy="4247317"/>
          </a:xfrm>
          <a:prstGeom prst="rect">
            <a:avLst/>
          </a:prstGeom>
          <a:noFill/>
        </p:spPr>
        <p:txBody>
          <a:bodyPr wrap="square" rtlCol="0">
            <a:spAutoFit/>
          </a:bodyPr>
          <a:lstStyle/>
          <a:p>
            <a:r>
              <a:rPr lang="pt-PT" b="1" dirty="0">
                <a:solidFill>
                  <a:srgbClr val="C00000"/>
                </a:solidFill>
              </a:rPr>
              <a:t>Portuguese</a:t>
            </a:r>
          </a:p>
          <a:p>
            <a:endParaRPr lang="pt-PT" b="1" dirty="0">
              <a:solidFill>
                <a:srgbClr val="C00000"/>
              </a:solidFill>
            </a:endParaRPr>
          </a:p>
          <a:p>
            <a:r>
              <a:rPr lang="pt-PT" dirty="0"/>
              <a:t>Bom Dia</a:t>
            </a:r>
          </a:p>
          <a:p>
            <a:r>
              <a:rPr lang="pt-PT" dirty="0"/>
              <a:t>Boa Noite </a:t>
            </a:r>
          </a:p>
          <a:p>
            <a:endParaRPr lang="pt-PT" dirty="0" smtClean="0"/>
          </a:p>
          <a:p>
            <a:r>
              <a:rPr lang="pt-PT" dirty="0" smtClean="0"/>
              <a:t>Boa </a:t>
            </a:r>
            <a:r>
              <a:rPr lang="pt-PT" dirty="0"/>
              <a:t>Tarde</a:t>
            </a:r>
          </a:p>
          <a:p>
            <a:r>
              <a:rPr lang="pt-PT" dirty="0" smtClean="0"/>
              <a:t>Olá</a:t>
            </a:r>
            <a:endParaRPr lang="pt-PT" dirty="0"/>
          </a:p>
          <a:p>
            <a:r>
              <a:rPr lang="pt-PT" dirty="0"/>
              <a:t>Adeus</a:t>
            </a:r>
          </a:p>
          <a:p>
            <a:r>
              <a:rPr lang="pt-PT" dirty="0"/>
              <a:t>Até já</a:t>
            </a:r>
          </a:p>
          <a:p>
            <a:r>
              <a:rPr lang="pt-PT" dirty="0"/>
              <a:t>Tudo Bem?</a:t>
            </a:r>
          </a:p>
          <a:p>
            <a:r>
              <a:rPr lang="pt-PT" dirty="0"/>
              <a:t>Até Logo</a:t>
            </a:r>
          </a:p>
          <a:p>
            <a:r>
              <a:rPr lang="pt-PT" dirty="0"/>
              <a:t>Não entendo</a:t>
            </a:r>
          </a:p>
          <a:p>
            <a:r>
              <a:rPr lang="pt-PT" dirty="0"/>
              <a:t>Pode repetir?</a:t>
            </a:r>
          </a:p>
          <a:p>
            <a:r>
              <a:rPr lang="pt-PT" dirty="0"/>
              <a:t>Se faz favor / Com licença</a:t>
            </a:r>
          </a:p>
          <a:p>
            <a:endParaRPr lang="pt-PT" dirty="0"/>
          </a:p>
        </p:txBody>
      </p:sp>
      <p:sp>
        <p:nvSpPr>
          <p:cNvPr id="14" name="Retângulo 13">
            <a:extLst>
              <a:ext uri="{FF2B5EF4-FFF2-40B4-BE49-F238E27FC236}">
                <a16:creationId xmlns:a16="http://schemas.microsoft.com/office/drawing/2014/main" id="{44B1D58C-5F3C-499A-9A24-B5DE5EC816A7}"/>
              </a:ext>
            </a:extLst>
          </p:cNvPr>
          <p:cNvSpPr/>
          <p:nvPr/>
        </p:nvSpPr>
        <p:spPr>
          <a:xfrm>
            <a:off x="0" y="539825"/>
            <a:ext cx="2928243" cy="370001"/>
          </a:xfrm>
          <a:prstGeom prst="rect">
            <a:avLst/>
          </a:prstGeom>
          <a:solidFill>
            <a:srgbClr val="00AADE"/>
          </a:solidFill>
          <a:ln>
            <a:solidFill>
              <a:srgbClr val="00A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smtClean="0">
                <a:solidFill>
                  <a:schemeClr val="tx1"/>
                </a:solidFill>
              </a:rPr>
              <a:t>USEFUL KEY PHRASES</a:t>
            </a:r>
            <a:endParaRPr lang="pt-PT" b="1" dirty="0">
              <a:solidFill>
                <a:schemeClr val="tx1"/>
              </a:solidFill>
            </a:endParaRPr>
          </a:p>
        </p:txBody>
      </p:sp>
    </p:spTree>
    <p:extLst>
      <p:ext uri="{BB962C8B-B14F-4D97-AF65-F5344CB8AC3E}">
        <p14:creationId xmlns:p14="http://schemas.microsoft.com/office/powerpoint/2010/main" val="279955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4B1D58C-5F3C-499A-9A24-B5DE5EC816A7}"/>
              </a:ext>
            </a:extLst>
          </p:cNvPr>
          <p:cNvSpPr/>
          <p:nvPr/>
        </p:nvSpPr>
        <p:spPr>
          <a:xfrm>
            <a:off x="0" y="506198"/>
            <a:ext cx="2928243" cy="332578"/>
          </a:xfrm>
          <a:prstGeom prst="rect">
            <a:avLst/>
          </a:prstGeom>
          <a:solidFill>
            <a:srgbClr val="00AADE"/>
          </a:solidFill>
          <a:ln>
            <a:solidFill>
              <a:srgbClr val="00A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smtClean="0">
                <a:solidFill>
                  <a:schemeClr val="tx1"/>
                </a:solidFill>
              </a:rPr>
              <a:t>USEFUL KEY PHRASES</a:t>
            </a:r>
            <a:endParaRPr lang="pt-PT" b="1" dirty="0">
              <a:solidFill>
                <a:schemeClr val="tx1"/>
              </a:solidFill>
            </a:endParaRPr>
          </a:p>
        </p:txBody>
      </p:sp>
      <p:pic>
        <p:nvPicPr>
          <p:cNvPr id="5" name="Picture 5" descr="Resultado de imagem para notebook vector">
            <a:extLst>
              <a:ext uri="{FF2B5EF4-FFF2-40B4-BE49-F238E27FC236}">
                <a16:creationId xmlns:a16="http://schemas.microsoft.com/office/drawing/2014/main" id="{5FFA711D-D438-4FFF-8FC8-09C738D041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940" b="94940" l="2600" r="98300">
                        <a14:foregroundMark x1="6600" y1="13133" x2="30200" y2="36988"/>
                        <a14:foregroundMark x1="30200" y1="36988" x2="93600" y2="62771"/>
                        <a14:foregroundMark x1="93600" y1="62771" x2="91700" y2="27711"/>
                        <a14:foregroundMark x1="91700" y1="27711" x2="76000" y2="16145"/>
                        <a14:foregroundMark x1="76000" y1="16145" x2="4000" y2="59880"/>
                        <a14:foregroundMark x1="4000" y1="59880" x2="3300" y2="83133"/>
                        <a14:foregroundMark x1="3300" y1="83133" x2="32600" y2="55904"/>
                        <a14:foregroundMark x1="32600" y1="55904" x2="33500" y2="55904"/>
                        <a14:foregroundMark x1="38300" y1="70000" x2="30800" y2="48675"/>
                        <a14:foregroundMark x1="30800" y1="48675" x2="30600" y2="45542"/>
                        <a14:foregroundMark x1="21300" y1="53373" x2="21600" y2="10843"/>
                        <a14:foregroundMark x1="21600" y1="10843" x2="21500" y2="50602"/>
                        <a14:foregroundMark x1="21500" y1="50602" x2="26900" y2="40602"/>
                        <a14:foregroundMark x1="26900" y1="40602" x2="20500" y2="50723"/>
                        <a14:foregroundMark x1="20500" y1="50723" x2="19700" y2="35060"/>
                        <a14:foregroundMark x1="19700" y1="35060" x2="21100" y2="68554"/>
                        <a14:foregroundMark x1="21100" y1="68554" x2="17000" y2="86506"/>
                        <a14:foregroundMark x1="17000" y1="86506" x2="21500" y2="42771"/>
                        <a14:foregroundMark x1="21500" y1="42771" x2="15500" y2="57711"/>
                        <a14:foregroundMark x1="15500" y1="57711" x2="16300" y2="49157"/>
                        <a14:foregroundMark x1="16300" y1="49157" x2="10400" y2="58795"/>
                        <a14:foregroundMark x1="10400" y1="58795" x2="12300" y2="66386"/>
                        <a14:foregroundMark x1="12300" y1="66386" x2="16100" y2="52530"/>
                        <a14:foregroundMark x1="16100" y1="52530" x2="15900" y2="28916"/>
                        <a14:foregroundMark x1="15900" y1="28916" x2="12100" y2="38072"/>
                        <a14:foregroundMark x1="12100" y1="38072" x2="18800" y2="41807"/>
                        <a14:foregroundMark x1="18800" y1="41807" x2="37800" y2="14458"/>
                        <a14:foregroundMark x1="37800" y1="14458" x2="42800" y2="0"/>
                        <a14:foregroundMark x1="42800" y1="0" x2="40800" y2="7229"/>
                        <a14:foregroundMark x1="40800" y1="7229" x2="41100" y2="22530"/>
                        <a14:foregroundMark x1="41100" y1="22530" x2="52500" y2="4940"/>
                        <a14:foregroundMark x1="52500" y1="4940" x2="47300" y2="32530"/>
                        <a14:foregroundMark x1="47300" y1="32530" x2="36500" y2="47711"/>
                        <a14:foregroundMark x1="36500" y1="47711" x2="36200" y2="62530"/>
                        <a14:foregroundMark x1="36200" y1="62530" x2="47100" y2="56988"/>
                        <a14:foregroundMark x1="47100" y1="56988" x2="51800" y2="32892"/>
                        <a14:foregroundMark x1="51800" y1="32892" x2="50100" y2="43012"/>
                        <a14:foregroundMark x1="50100" y1="43012" x2="56400" y2="38072"/>
                        <a14:foregroundMark x1="56400" y1="38072" x2="57700" y2="16145"/>
                        <a14:foregroundMark x1="57700" y1="16145" x2="48300" y2="22530"/>
                        <a14:foregroundMark x1="48300" y1="22530" x2="44800" y2="42892"/>
                        <a14:foregroundMark x1="44800" y1="42892" x2="55200" y2="48193"/>
                        <a14:foregroundMark x1="55200" y1="48193" x2="68600" y2="22771"/>
                        <a14:foregroundMark x1="68600" y1="22771" x2="67600" y2="8916"/>
                        <a14:foregroundMark x1="67600" y1="8916" x2="70400" y2="53614"/>
                        <a14:foregroundMark x1="70400" y1="53614" x2="65800" y2="45181"/>
                        <a14:foregroundMark x1="65800" y1="45181" x2="59400" y2="63976"/>
                        <a14:foregroundMark x1="59400" y1="63976" x2="62500" y2="88434"/>
                        <a14:foregroundMark x1="62500" y1="88434" x2="74300" y2="51205"/>
                        <a14:foregroundMark x1="74300" y1="51205" x2="72900" y2="43253"/>
                        <a14:foregroundMark x1="72900" y1="43253" x2="77200" y2="20482"/>
                        <a14:foregroundMark x1="77200" y1="20482" x2="65500" y2="38675"/>
                        <a14:foregroundMark x1="65500" y1="38675" x2="71300" y2="44096"/>
                        <a14:foregroundMark x1="71300" y1="44096" x2="77600" y2="55904"/>
                        <a14:foregroundMark x1="77600" y1="55904" x2="83100" y2="39036"/>
                        <a14:foregroundMark x1="83100" y1="39036" x2="83800" y2="25422"/>
                        <a14:foregroundMark x1="83800" y1="25422" x2="84300" y2="40723"/>
                        <a14:foregroundMark x1="84300" y1="40723" x2="90900" y2="36867"/>
                        <a14:foregroundMark x1="90900" y1="36867" x2="94100" y2="29880"/>
                        <a14:foregroundMark x1="94100" y1="29880" x2="93600" y2="37831"/>
                        <a14:foregroundMark x1="93600" y1="37831" x2="88900" y2="31325"/>
                        <a14:foregroundMark x1="88900" y1="31325" x2="85800" y2="38675"/>
                        <a14:foregroundMark x1="6100" y1="10482" x2="14600" y2="13614"/>
                        <a14:foregroundMark x1="14600" y1="13614" x2="24100" y2="6988"/>
                        <a14:foregroundMark x1="24100" y1="6988" x2="38700" y2="13253"/>
                        <a14:foregroundMark x1="38700" y1="13253" x2="54100" y2="12410"/>
                        <a14:foregroundMark x1="54100" y1="12410" x2="61900" y2="13735"/>
                        <a14:foregroundMark x1="61900" y1="13735" x2="69600" y2="11928"/>
                        <a14:foregroundMark x1="69600" y1="11928" x2="75100" y2="8434"/>
                        <a14:foregroundMark x1="75100" y1="8434" x2="94100" y2="11928"/>
                        <a14:foregroundMark x1="94100" y1="11928" x2="94200" y2="21446"/>
                        <a14:foregroundMark x1="94700" y1="10482" x2="79000" y2="7349"/>
                        <a14:foregroundMark x1="79000" y1="7349" x2="59100" y2="6867"/>
                        <a14:foregroundMark x1="59100" y1="6867" x2="48600" y2="10723"/>
                        <a14:foregroundMark x1="48600" y1="10723" x2="9800" y2="9277"/>
                        <a14:foregroundMark x1="9800" y1="9277" x2="5100" y2="14699"/>
                        <a14:foregroundMark x1="5100" y1="14699" x2="6100" y2="56506"/>
                        <a14:foregroundMark x1="94000" y1="77831" x2="93600" y2="69518"/>
                        <a14:foregroundMark x1="93800" y1="19880" x2="93500" y2="11687"/>
                        <a14:foregroundMark x1="4700" y1="10241" x2="8000" y2="4217"/>
                        <a14:foregroundMark x1="8000" y1="4217" x2="14500" y2="4096"/>
                        <a14:foregroundMark x1="14500" y1="4096" x2="42200" y2="4940"/>
                        <a14:foregroundMark x1="42200" y1="4940" x2="48400" y2="4578"/>
                        <a14:foregroundMark x1="48400" y1="4578" x2="95600" y2="5060"/>
                        <a14:foregroundMark x1="95600" y1="5060" x2="96000" y2="7590"/>
                        <a14:foregroundMark x1="6500" y1="69398" x2="6100" y2="78916"/>
                        <a14:foregroundMark x1="6100" y1="78916" x2="6500" y2="48434"/>
                        <a14:foregroundMark x1="6500" y1="48434" x2="4500" y2="40120"/>
                        <a14:foregroundMark x1="4500" y1="40120" x2="2600" y2="51928"/>
                        <a14:foregroundMark x1="42600" y1="79639" x2="66200" y2="78795"/>
                        <a14:foregroundMark x1="66200" y1="78795" x2="94900" y2="85783"/>
                        <a14:foregroundMark x1="94900" y1="85783" x2="15400" y2="87590"/>
                        <a14:foregroundMark x1="15400" y1="87590" x2="60800" y2="70482"/>
                        <a14:foregroundMark x1="60800" y1="70482" x2="65800" y2="65542"/>
                        <a14:foregroundMark x1="65800" y1="65542" x2="58500" y2="68434"/>
                        <a14:foregroundMark x1="58500" y1="68434" x2="60500" y2="74940"/>
                        <a14:foregroundMark x1="60500" y1="74940" x2="61400" y2="76265"/>
                        <a14:foregroundMark x1="96700" y1="11084" x2="95600" y2="45542"/>
                        <a14:foregroundMark x1="95600" y1="45542" x2="97700" y2="53855"/>
                        <a14:foregroundMark x1="97700" y1="53855" x2="93600" y2="77470"/>
                        <a14:foregroundMark x1="93600" y1="77470" x2="86100" y2="81325"/>
                        <a14:foregroundMark x1="86100" y1="81325" x2="72600" y2="82048"/>
                        <a14:foregroundMark x1="72600" y1="82048" x2="36200" y2="70723"/>
                        <a14:foregroundMark x1="36200" y1="70723" x2="37700" y2="55301"/>
                        <a14:foregroundMark x1="37700" y1="55301" x2="41100" y2="49518"/>
                        <a14:foregroundMark x1="41100" y1="49518" x2="47700" y2="59036"/>
                        <a14:foregroundMark x1="47700" y1="59036" x2="48046" y2="90197"/>
                        <a14:foregroundMark x1="48174" y1="89737" x2="48500" y2="66386"/>
                        <a14:foregroundMark x1="48900" y1="61807" x2="48800" y2="51084"/>
                        <a14:foregroundMark x1="48800" y1="51084" x2="48400" y2="58675"/>
                        <a14:foregroundMark x1="48400" y1="58675" x2="50600" y2="65060"/>
                        <a14:foregroundMark x1="50600" y1="65060" x2="51200" y2="62289"/>
                        <a14:foregroundMark x1="95200" y1="73373" x2="95600" y2="65301"/>
                        <a14:foregroundMark x1="95600" y1="65301" x2="93800" y2="73976"/>
                        <a14:foregroundMark x1="93800" y1="73976" x2="95500" y2="80723"/>
                        <a14:foregroundMark x1="95500" y1="80723" x2="92400" y2="81205"/>
                        <a14:foregroundMark x1="95900" y1="43253" x2="98300" y2="69157"/>
                        <a14:foregroundMark x1="98300" y1="69157" x2="97100" y2="59398"/>
                        <a14:foregroundMark x1="15900" y1="79639" x2="23000" y2="80361"/>
                        <a14:foregroundMark x1="23000" y1="80361" x2="13600" y2="83855"/>
                        <a14:foregroundMark x1="13600" y1="83855" x2="19600" y2="80361"/>
                        <a14:foregroundMark x1="19600" y1="80361" x2="25100" y2="80723"/>
                        <a14:foregroundMark x1="59300" y1="80482" x2="51500" y2="79880"/>
                        <a14:foregroundMark x1="84200" y1="80000" x2="80000" y2="80000"/>
                        <a14:foregroundMark x1="20800" y1="80361" x2="10300" y2="80361"/>
                        <a14:foregroundMark x1="32300" y1="80361" x2="25800" y2="80482"/>
                        <a14:backgroundMark x1="49300" y1="91566" x2="46200" y2="92410"/>
                        <a14:backgroundMark x1="47900" y1="92651" x2="47400" y2="93253"/>
                        <a14:backgroundMark x1="48400" y1="94337" x2="48000" y2="91566"/>
                        <a14:backgroundMark x1="48400" y1="94337" x2="47900" y2="90482"/>
                        <a14:backgroundMark x1="43100" y1="90602" x2="49700" y2="93494"/>
                        <a14:backgroundMark x1="49700" y1="93494" x2="49400" y2="94699"/>
                      </a14:backgroundRemoval>
                    </a14:imgEffect>
                  </a14:imgLayer>
                </a14:imgProps>
              </a:ext>
              <a:ext uri="{28A0092B-C50C-407E-A947-70E740481C1C}">
                <a14:useLocalDpi xmlns:a14="http://schemas.microsoft.com/office/drawing/2010/main" val="0"/>
              </a:ext>
            </a:extLst>
          </a:blip>
          <a:srcRect/>
          <a:stretch>
            <a:fillRect/>
          </a:stretch>
        </p:blipFill>
        <p:spPr bwMode="auto">
          <a:xfrm>
            <a:off x="3061431" y="114405"/>
            <a:ext cx="8895217" cy="7382774"/>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C183659A-71BE-4A74-AFFA-37B44BD00300}"/>
              </a:ext>
            </a:extLst>
          </p:cNvPr>
          <p:cNvSpPr/>
          <p:nvPr/>
        </p:nvSpPr>
        <p:spPr>
          <a:xfrm>
            <a:off x="3725689" y="539825"/>
            <a:ext cx="3251200" cy="5208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dirty="0">
              <a:solidFill>
                <a:schemeClr val="tx1"/>
              </a:solidFill>
            </a:endParaRPr>
          </a:p>
          <a:p>
            <a:endParaRPr lang="pt-PT" dirty="0">
              <a:solidFill>
                <a:schemeClr val="tx1"/>
              </a:solidFill>
            </a:endParaRPr>
          </a:p>
          <a:p>
            <a:endParaRPr lang="pt-PT" dirty="0">
              <a:solidFill>
                <a:schemeClr val="tx1"/>
              </a:solidFill>
            </a:endParaRPr>
          </a:p>
          <a:p>
            <a:endParaRPr lang="pt-PT" dirty="0">
              <a:solidFill>
                <a:schemeClr val="tx1"/>
              </a:solidFill>
            </a:endParaRPr>
          </a:p>
          <a:p>
            <a:r>
              <a:rPr lang="pt-PT" dirty="0">
                <a:solidFill>
                  <a:schemeClr val="tx1"/>
                </a:solidFill>
              </a:rPr>
              <a:t> </a:t>
            </a:r>
          </a:p>
        </p:txBody>
      </p:sp>
      <p:sp>
        <p:nvSpPr>
          <p:cNvPr id="7" name="CaixaDeTexto 6">
            <a:extLst>
              <a:ext uri="{FF2B5EF4-FFF2-40B4-BE49-F238E27FC236}">
                <a16:creationId xmlns:a16="http://schemas.microsoft.com/office/drawing/2014/main" id="{16FF3CF1-2B56-42F6-94BB-D37CED67C94B}"/>
              </a:ext>
            </a:extLst>
          </p:cNvPr>
          <p:cNvSpPr txBox="1"/>
          <p:nvPr/>
        </p:nvSpPr>
        <p:spPr>
          <a:xfrm>
            <a:off x="3902337" y="731111"/>
            <a:ext cx="4222445" cy="5683607"/>
          </a:xfrm>
          <a:prstGeom prst="rect">
            <a:avLst/>
          </a:prstGeom>
          <a:noFill/>
        </p:spPr>
        <p:txBody>
          <a:bodyPr wrap="square" rtlCol="0">
            <a:spAutoFit/>
          </a:bodyPr>
          <a:lstStyle/>
          <a:p>
            <a:pPr>
              <a:spcAft>
                <a:spcPts val="800"/>
              </a:spcAft>
            </a:pPr>
            <a:r>
              <a:rPr lang="en-GB" dirty="0" err="1">
                <a:latin typeface="Calibri" panose="020F0502020204030204" pitchFamily="34" charset="0"/>
                <a:ea typeface="Calibri" panose="020F0502020204030204" pitchFamily="34" charset="0"/>
                <a:cs typeface="Times New Roman" panose="02020603050405020304" pitchFamily="18" charset="0"/>
              </a:rPr>
              <a:t>Pode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falar</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mais</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devagar</a:t>
            </a:r>
            <a:r>
              <a:rPr lang="en-GB" dirty="0">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en-GB" dirty="0" err="1">
                <a:latin typeface="Calibri" panose="020F0502020204030204" pitchFamily="34" charset="0"/>
                <a:ea typeface="Calibri" panose="020F0502020204030204" pitchFamily="34" charset="0"/>
                <a:cs typeface="Times New Roman" panose="02020603050405020304" pitchFamily="18" charset="0"/>
              </a:rPr>
              <a:t>Pode</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repetir</a:t>
            </a:r>
            <a:r>
              <a:rPr lang="en-GB" dirty="0">
                <a:latin typeface="Calibri" panose="020F0502020204030204" pitchFamily="34" charset="0"/>
                <a:ea typeface="Calibri" panose="020F0502020204030204" pitchFamily="34" charset="0"/>
                <a:cs typeface="Times New Roman" panose="02020603050405020304" pitchFamily="18" charset="0"/>
              </a:rPr>
              <a:t>?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fica a casa de banho?	</a:t>
            </a:r>
          </a:p>
          <a:p>
            <a:pPr>
              <a:spcAft>
                <a:spcPts val="800"/>
              </a:spcAft>
            </a:pPr>
            <a:endParaRPr lang="pt-PT"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smtClean="0">
                <a:latin typeface="Calibri" panose="020F0502020204030204" pitchFamily="34" charset="0"/>
                <a:ea typeface="Calibri" panose="020F0502020204030204" pitchFamily="34" charset="0"/>
                <a:cs typeface="Times New Roman" panose="02020603050405020304" pitchFamily="18" charset="0"/>
              </a:rPr>
              <a:t>Como </a:t>
            </a:r>
            <a:r>
              <a:rPr lang="pt-PT" dirty="0">
                <a:latin typeface="Calibri" panose="020F0502020204030204" pitchFamily="34" charset="0"/>
                <a:ea typeface="Calibri" panose="020F0502020204030204" pitchFamily="34" charset="0"/>
                <a:cs typeface="Times New Roman" panose="02020603050405020304" pitchFamily="18" charset="0"/>
              </a:rPr>
              <a:t>vou para ______?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fica o(a)______?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Aceita cartões de crédito?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Onde posso trocar dinheiro?	</a:t>
            </a:r>
          </a:p>
          <a:p>
            <a:pPr>
              <a:spcAft>
                <a:spcPts val="800"/>
              </a:spcAft>
            </a:pPr>
            <a:endParaRPr lang="pt-PT"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smtClean="0">
                <a:latin typeface="Calibri" panose="020F0502020204030204" pitchFamily="34" charset="0"/>
                <a:ea typeface="Calibri" panose="020F0502020204030204" pitchFamily="34" charset="0"/>
                <a:cs typeface="Times New Roman" panose="02020603050405020304" pitchFamily="18" charset="0"/>
              </a:rPr>
              <a:t>Onde </a:t>
            </a:r>
            <a:r>
              <a:rPr lang="pt-PT" dirty="0">
                <a:latin typeface="Calibri" panose="020F0502020204030204" pitchFamily="34" charset="0"/>
                <a:ea typeface="Calibri" panose="020F0502020204030204" pitchFamily="34" charset="0"/>
                <a:cs typeface="Times New Roman" panose="02020603050405020304" pitchFamily="18" charset="0"/>
              </a:rPr>
              <a:t>há uma caixa multibanco?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Posso ver a ementa, por favor?	</a:t>
            </a:r>
            <a:r>
              <a:rPr lang="pt-PT" dirty="0" smtClean="0">
                <a:latin typeface="Calibri" panose="020F0502020204030204" pitchFamily="34" charset="0"/>
                <a:ea typeface="Calibri" panose="020F0502020204030204" pitchFamily="34" charset="0"/>
                <a:cs typeface="Times New Roman" panose="02020603050405020304" pitchFamily="18" charset="0"/>
              </a:rPr>
              <a:t>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smtClean="0">
                <a:latin typeface="Calibri" panose="020F0502020204030204" pitchFamily="34" charset="0"/>
                <a:ea typeface="Calibri" panose="020F0502020204030204" pitchFamily="34" charset="0"/>
                <a:cs typeface="Times New Roman" panose="02020603050405020304" pitchFamily="18" charset="0"/>
              </a:rPr>
              <a:t>Queria ______.</a:t>
            </a:r>
          </a:p>
          <a:p>
            <a:pPr>
              <a:spcAft>
                <a:spcPts val="800"/>
              </a:spcAft>
            </a:pPr>
            <a:r>
              <a:rPr lang="pt-PT" dirty="0" smtClean="0">
                <a:latin typeface="Calibri" panose="020F0502020204030204" pitchFamily="34" charset="0"/>
                <a:ea typeface="Calibri" panose="020F0502020204030204" pitchFamily="34" charset="0"/>
                <a:cs typeface="Times New Roman" panose="02020603050405020304" pitchFamily="18" charset="0"/>
              </a:rPr>
              <a:t>A </a:t>
            </a:r>
            <a:r>
              <a:rPr lang="pt-PT" dirty="0">
                <a:latin typeface="Calibri" panose="020F0502020204030204" pitchFamily="34" charset="0"/>
                <a:ea typeface="Calibri" panose="020F0502020204030204" pitchFamily="34" charset="0"/>
                <a:cs typeface="Times New Roman" panose="02020603050405020304" pitchFamily="18" charset="0"/>
              </a:rPr>
              <a:t>conta, por favor.</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Quanto custa isto?</a:t>
            </a:r>
            <a:endParaRPr lang="pt-PT" dirty="0"/>
          </a:p>
          <a:p>
            <a:endParaRPr lang="pt-PT" dirty="0"/>
          </a:p>
        </p:txBody>
      </p:sp>
      <p:sp>
        <p:nvSpPr>
          <p:cNvPr id="10" name="Retângulo 9">
            <a:extLst>
              <a:ext uri="{FF2B5EF4-FFF2-40B4-BE49-F238E27FC236}">
                <a16:creationId xmlns:a16="http://schemas.microsoft.com/office/drawing/2014/main" id="{3B67A1D2-0948-46F5-B463-28D33A0D5BD4}"/>
              </a:ext>
            </a:extLst>
          </p:cNvPr>
          <p:cNvSpPr/>
          <p:nvPr/>
        </p:nvSpPr>
        <p:spPr>
          <a:xfrm>
            <a:off x="8050418" y="587183"/>
            <a:ext cx="3229336" cy="5335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dirty="0"/>
              <a:t>z</a:t>
            </a:r>
          </a:p>
        </p:txBody>
      </p:sp>
      <p:sp>
        <p:nvSpPr>
          <p:cNvPr id="8" name="CaixaDeTexto 7">
            <a:extLst>
              <a:ext uri="{FF2B5EF4-FFF2-40B4-BE49-F238E27FC236}">
                <a16:creationId xmlns:a16="http://schemas.microsoft.com/office/drawing/2014/main" id="{B5027125-2AFF-4DDE-91F9-2A22B64D6BA3}"/>
              </a:ext>
            </a:extLst>
          </p:cNvPr>
          <p:cNvSpPr txBox="1"/>
          <p:nvPr/>
        </p:nvSpPr>
        <p:spPr>
          <a:xfrm>
            <a:off x="8124782" y="505409"/>
            <a:ext cx="3362206" cy="5375831"/>
          </a:xfrm>
          <a:prstGeom prst="rect">
            <a:avLst/>
          </a:prstGeom>
          <a:noFill/>
        </p:spPr>
        <p:txBody>
          <a:bodyPr wrap="square" rtlCol="0">
            <a:spAutoFit/>
          </a:bodyPr>
          <a:lstStyle/>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Could you speak more slowly, please?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Could you repeat it, please?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Where can I find a toilet/ bathroom?</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How</a:t>
            </a:r>
            <a:r>
              <a:rPr lang="pt-PT" dirty="0">
                <a:latin typeface="Calibri" panose="020F0502020204030204" pitchFamily="34" charset="0"/>
                <a:ea typeface="Calibri" panose="020F0502020204030204" pitchFamily="34" charset="0"/>
                <a:cs typeface="Times New Roman" panose="02020603050405020304" pitchFamily="18" charset="0"/>
              </a:rPr>
              <a:t> do I </a:t>
            </a:r>
            <a:r>
              <a:rPr lang="pt-PT" dirty="0" err="1">
                <a:latin typeface="Calibri" panose="020F0502020204030204" pitchFamily="34" charset="0"/>
                <a:ea typeface="Calibri" panose="020F0502020204030204" pitchFamily="34" charset="0"/>
                <a:cs typeface="Times New Roman" panose="02020603050405020304" pitchFamily="18" charset="0"/>
              </a:rPr>
              <a:t>get</a:t>
            </a:r>
            <a:r>
              <a:rPr lang="pt-PT" dirty="0">
                <a:latin typeface="Calibri" panose="020F0502020204030204" pitchFamily="34" charset="0"/>
                <a:ea typeface="Calibri" panose="020F0502020204030204" pitchFamily="34" charset="0"/>
                <a:cs typeface="Times New Roman" panose="02020603050405020304" pitchFamily="18" charset="0"/>
              </a:rPr>
              <a:t> to _____ ? </a:t>
            </a: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Where</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is</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the</a:t>
            </a:r>
            <a:r>
              <a:rPr lang="pt-PT" dirty="0">
                <a:latin typeface="Calibri" panose="020F0502020204030204" pitchFamily="34" charset="0"/>
                <a:ea typeface="Calibri" panose="020F0502020204030204" pitchFamily="34" charset="0"/>
                <a:cs typeface="Times New Roman" panose="02020603050405020304" pitchFamily="18" charset="0"/>
              </a:rPr>
              <a:t> _____ ? </a:t>
            </a:r>
          </a:p>
          <a:p>
            <a:pPr>
              <a:spcAft>
                <a:spcPts val="800"/>
              </a:spcAft>
            </a:pPr>
            <a:r>
              <a:rPr lang="pt-PT" dirty="0">
                <a:latin typeface="Calibri" panose="020F0502020204030204" pitchFamily="34" charset="0"/>
                <a:ea typeface="Calibri" panose="020F0502020204030204" pitchFamily="34" charset="0"/>
                <a:cs typeface="Times New Roman" panose="02020603050405020304" pitchFamily="18" charset="0"/>
              </a:rPr>
              <a:t>Do </a:t>
            </a:r>
            <a:r>
              <a:rPr lang="pt-PT" dirty="0" err="1">
                <a:latin typeface="Calibri" panose="020F0502020204030204" pitchFamily="34" charset="0"/>
                <a:ea typeface="Calibri" panose="020F0502020204030204" pitchFamily="34" charset="0"/>
                <a:cs typeface="Times New Roman" panose="02020603050405020304" pitchFamily="18" charset="0"/>
              </a:rPr>
              <a:t>you</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accept</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credit</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cards</a:t>
            </a:r>
            <a:r>
              <a:rPr lang="pt-PT" dirty="0">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Where</a:t>
            </a:r>
            <a:r>
              <a:rPr lang="pt-PT" dirty="0">
                <a:latin typeface="Calibri" panose="020F0502020204030204" pitchFamily="34" charset="0"/>
                <a:ea typeface="Calibri" panose="020F0502020204030204" pitchFamily="34" charset="0"/>
                <a:cs typeface="Times New Roman" panose="02020603050405020304" pitchFamily="18" charset="0"/>
              </a:rPr>
              <a:t> can I </a:t>
            </a:r>
            <a:r>
              <a:rPr lang="pt-PT" dirty="0" err="1">
                <a:latin typeface="Calibri" panose="020F0502020204030204" pitchFamily="34" charset="0"/>
                <a:ea typeface="Calibri" panose="020F0502020204030204" pitchFamily="34" charset="0"/>
                <a:cs typeface="Times New Roman" panose="02020603050405020304" pitchFamily="18" charset="0"/>
              </a:rPr>
              <a:t>exchange</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currency</a:t>
            </a:r>
            <a:r>
              <a:rPr lang="pt-PT" dirty="0">
                <a:latin typeface="Calibri" panose="020F0502020204030204" pitchFamily="34" charset="0"/>
                <a:ea typeface="Calibri" panose="020F0502020204030204" pitchFamily="34" charset="0"/>
                <a:cs typeface="Times New Roman" panose="02020603050405020304" pitchFamily="18" charset="0"/>
              </a:rPr>
              <a:t>/</a:t>
            </a:r>
            <a:r>
              <a:rPr lang="pt-PT" dirty="0" err="1">
                <a:latin typeface="Calibri" panose="020F0502020204030204" pitchFamily="34" charset="0"/>
                <a:ea typeface="Calibri" panose="020F0502020204030204" pitchFamily="34" charset="0"/>
                <a:cs typeface="Times New Roman" panose="02020603050405020304" pitchFamily="18" charset="0"/>
              </a:rPr>
              <a:t>money</a:t>
            </a:r>
            <a:r>
              <a:rPr lang="pt-PT"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Where can I find an ATM?</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Can I see the menu, please? </a:t>
            </a:r>
            <a:endParaRPr lang="pt-PT"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I’d</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like</a:t>
            </a:r>
            <a:r>
              <a:rPr lang="pt-PT" dirty="0">
                <a:latin typeface="Calibri" panose="020F0502020204030204" pitchFamily="34" charset="0"/>
                <a:ea typeface="Calibri" panose="020F0502020204030204" pitchFamily="34" charset="0"/>
                <a:cs typeface="Times New Roman" panose="02020603050405020304" pitchFamily="18" charset="0"/>
              </a:rPr>
              <a:t> ______.</a:t>
            </a:r>
          </a:p>
          <a:p>
            <a:pPr>
              <a:spcAft>
                <a:spcPts val="800"/>
              </a:spcAft>
            </a:pPr>
            <a:r>
              <a:rPr lang="pt-PT" dirty="0" err="1">
                <a:latin typeface="Calibri" panose="020F0502020204030204" pitchFamily="34" charset="0"/>
                <a:ea typeface="Calibri" panose="020F0502020204030204" pitchFamily="34" charset="0"/>
                <a:cs typeface="Times New Roman" panose="02020603050405020304" pitchFamily="18" charset="0"/>
              </a:rPr>
              <a:t>The</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check</a:t>
            </a:r>
            <a:r>
              <a:rPr lang="pt-PT" dirty="0">
                <a:latin typeface="Calibri" panose="020F0502020204030204" pitchFamily="34" charset="0"/>
                <a:ea typeface="Calibri" panose="020F0502020204030204" pitchFamily="34" charset="0"/>
                <a:cs typeface="Times New Roman" panose="02020603050405020304" pitchFamily="18" charset="0"/>
              </a:rPr>
              <a:t>, </a:t>
            </a:r>
            <a:r>
              <a:rPr lang="pt-PT" dirty="0" err="1">
                <a:latin typeface="Calibri" panose="020F0502020204030204" pitchFamily="34" charset="0"/>
                <a:ea typeface="Calibri" panose="020F0502020204030204" pitchFamily="34" charset="0"/>
                <a:cs typeface="Times New Roman" panose="02020603050405020304" pitchFamily="18" charset="0"/>
              </a:rPr>
              <a:t>please</a:t>
            </a:r>
            <a:r>
              <a:rPr lang="pt-PT"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How much is this?</a:t>
            </a:r>
            <a:endParaRPr lang="pt-PT" dirty="0"/>
          </a:p>
        </p:txBody>
      </p:sp>
    </p:spTree>
    <p:extLst>
      <p:ext uri="{BB962C8B-B14F-4D97-AF65-F5344CB8AC3E}">
        <p14:creationId xmlns:p14="http://schemas.microsoft.com/office/powerpoint/2010/main" val="32693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B9072"/>
        </a:solidFill>
        <a:effectLst/>
      </p:bgPr>
    </p:bg>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10242" name="Picture 2" descr="Resultado de imagem para money vector gif">
            <a:extLst>
              <a:ext uri="{FF2B5EF4-FFF2-40B4-BE49-F238E27FC236}">
                <a16:creationId xmlns:a16="http://schemas.microsoft.com/office/drawing/2014/main" id="{847DD70B-ABB5-4407-878D-15BF51A904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85875"/>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F5B7FBBE-F98A-4350-95F7-269D5EBB99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10" name="Retângulo 9">
            <a:extLst>
              <a:ext uri="{FF2B5EF4-FFF2-40B4-BE49-F238E27FC236}">
                <a16:creationId xmlns:a16="http://schemas.microsoft.com/office/drawing/2014/main" id="{EDA127FE-9A4C-48AF-9C89-08DE7FF12B2A}"/>
              </a:ext>
            </a:extLst>
          </p:cNvPr>
          <p:cNvSpPr/>
          <p:nvPr/>
        </p:nvSpPr>
        <p:spPr>
          <a:xfrm>
            <a:off x="832034" y="571500"/>
            <a:ext cx="1489510" cy="553998"/>
          </a:xfrm>
          <a:prstGeom prst="rect">
            <a:avLst/>
          </a:prstGeom>
          <a:solidFill>
            <a:srgbClr val="7B9072"/>
          </a:solidFill>
        </p:spPr>
        <p:txBody>
          <a:bodyPr wrap="none">
            <a:spAutoFit/>
          </a:bodyPr>
          <a:lstStyle/>
          <a:p>
            <a:r>
              <a:rPr lang="pt-PT" sz="3000" b="1" dirty="0"/>
              <a:t>TIPPING</a:t>
            </a:r>
          </a:p>
        </p:txBody>
      </p:sp>
    </p:spTree>
    <p:extLst>
      <p:ext uri="{BB962C8B-B14F-4D97-AF65-F5344CB8AC3E}">
        <p14:creationId xmlns:p14="http://schemas.microsoft.com/office/powerpoint/2010/main" val="218329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m relacionada">
            <a:extLst>
              <a:ext uri="{FF2B5EF4-FFF2-40B4-BE49-F238E27FC236}">
                <a16:creationId xmlns:a16="http://schemas.microsoft.com/office/drawing/2014/main" id="{CFD2AA11-1E45-4CF8-9CAE-90D3A2ADE3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11686" y="2792072"/>
            <a:ext cx="5252208" cy="393915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13D9B59F-079E-4B90-BD25-BF72B0CCAC6F}"/>
              </a:ext>
            </a:extLst>
          </p:cNvPr>
          <p:cNvSpPr/>
          <p:nvPr/>
        </p:nvSpPr>
        <p:spPr>
          <a:xfrm>
            <a:off x="0" y="506198"/>
            <a:ext cx="2928243" cy="332578"/>
          </a:xfrm>
          <a:prstGeom prst="rect">
            <a:avLst/>
          </a:prstGeom>
          <a:solidFill>
            <a:srgbClr val="7B9072"/>
          </a:solidFill>
          <a:ln>
            <a:solidFill>
              <a:srgbClr val="7B9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TIPPING</a:t>
            </a:r>
          </a:p>
        </p:txBody>
      </p:sp>
      <p:pic>
        <p:nvPicPr>
          <p:cNvPr id="3" name="Imagem 2">
            <a:extLst>
              <a:ext uri="{FF2B5EF4-FFF2-40B4-BE49-F238E27FC236}">
                <a16:creationId xmlns:a16="http://schemas.microsoft.com/office/drawing/2014/main" id="{C8A2DC26-2688-4671-B64F-039254B9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4" name="Imagem 3">
            <a:extLst>
              <a:ext uri="{FF2B5EF4-FFF2-40B4-BE49-F238E27FC236}">
                <a16:creationId xmlns:a16="http://schemas.microsoft.com/office/drawing/2014/main" id="{1B758BF0-EE3F-4673-AF9B-D36B73131D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5" name="Retângulo 4">
            <a:extLst>
              <a:ext uri="{FF2B5EF4-FFF2-40B4-BE49-F238E27FC236}">
                <a16:creationId xmlns:a16="http://schemas.microsoft.com/office/drawing/2014/main" id="{76C3C0CC-24C4-4D95-A175-D15A9303EE01}"/>
              </a:ext>
            </a:extLst>
          </p:cNvPr>
          <p:cNvSpPr/>
          <p:nvPr/>
        </p:nvSpPr>
        <p:spPr>
          <a:xfrm>
            <a:off x="2046515" y="1955249"/>
            <a:ext cx="6096000" cy="2069797"/>
          </a:xfrm>
          <a:prstGeom prst="rect">
            <a:avLst/>
          </a:prstGeom>
        </p:spPr>
        <p:txBody>
          <a:bodyPr>
            <a:spAutoFit/>
          </a:bodyPr>
          <a:lstStyle/>
          <a:p>
            <a:pPr>
              <a:lnSpc>
                <a:spcPct val="115000"/>
              </a:lnSpc>
              <a:spcAft>
                <a:spcPts val="1000"/>
              </a:spcAft>
            </a:pPr>
            <a:r>
              <a:rPr lang="pt-PT" b="1" dirty="0" err="1">
                <a:solidFill>
                  <a:srgbClr val="C00000"/>
                </a:solidFill>
                <a:latin typeface="Trebuchet MS" panose="020B0603020202020204" pitchFamily="34" charset="0"/>
                <a:ea typeface="Times New Roman" panose="02020603050405020304" pitchFamily="18" charset="0"/>
                <a:cs typeface="Calibri" panose="020F0502020204030204" pitchFamily="34" charset="0"/>
              </a:rPr>
              <a:t>Tipping</a:t>
            </a:r>
            <a:r>
              <a:rPr lang="pt-PT" b="1" dirty="0">
                <a:solidFill>
                  <a:srgbClr val="C00000"/>
                </a:solidFill>
                <a:latin typeface="Trebuchet MS" panose="020B0603020202020204" pitchFamily="34" charset="0"/>
                <a:ea typeface="Times New Roman" panose="02020603050405020304" pitchFamily="18" charset="0"/>
                <a:cs typeface="Calibri" panose="020F0502020204030204" pitchFamily="34" charset="0"/>
              </a:rPr>
              <a:t> in Portugal</a:t>
            </a:r>
            <a:endParaRPr lang="pt-PT" b="1" dirty="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dirty="0">
                <a:latin typeface="Trebuchet MS" panose="020B0603020202020204" pitchFamily="34" charset="0"/>
                <a:ea typeface="Times New Roman" panose="02020603050405020304" pitchFamily="18" charset="0"/>
                <a:cs typeface="Calibri" panose="020F0502020204030204" pitchFamily="34" charset="0"/>
              </a:rPr>
              <a:t>In Portugal, </a:t>
            </a:r>
            <a:r>
              <a:rPr lang="pt-PT" dirty="0" err="1">
                <a:latin typeface="Trebuchet MS" panose="020B0603020202020204" pitchFamily="34" charset="0"/>
                <a:ea typeface="Times New Roman" panose="02020603050405020304" pitchFamily="18" charset="0"/>
                <a:cs typeface="Calibri" panose="020F0502020204030204" pitchFamily="34" charset="0"/>
              </a:rPr>
              <a:t>tipping</a:t>
            </a:r>
            <a:r>
              <a:rPr lang="pt-PT" dirty="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is</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completely</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voluntary</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and</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is</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mostly</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used</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at</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restaurants</a:t>
            </a:r>
            <a:r>
              <a:rPr lang="pt-PT" dirty="0" smtClean="0">
                <a:latin typeface="Trebuchet MS" panose="020B0603020202020204" pitchFamily="34" charset="0"/>
                <a:ea typeface="Times New Roman" panose="02020603050405020304" pitchFamily="18" charset="0"/>
                <a:cs typeface="Calibri" panose="020F0502020204030204" pitchFamily="34" charset="0"/>
              </a:rPr>
              <a:t>.</a:t>
            </a:r>
          </a:p>
          <a:p>
            <a:pPr>
              <a:lnSpc>
                <a:spcPct val="115000"/>
              </a:lnSpc>
              <a:spcAft>
                <a:spcPts val="1000"/>
              </a:spcAft>
            </a:pP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We</a:t>
            </a:r>
            <a:r>
              <a:rPr lang="pt-PT" dirty="0" smtClean="0">
                <a:latin typeface="Trebuchet MS" panose="020B0603020202020204" pitchFamily="34" charset="0"/>
                <a:ea typeface="Times New Roman" panose="02020603050405020304" pitchFamily="18" charset="0"/>
                <a:cs typeface="Times New Roman" panose="02020603050405020304" pitchFamily="18" charset="0"/>
              </a:rPr>
              <a:t> </a:t>
            </a: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don’t</a:t>
            </a:r>
            <a:r>
              <a:rPr lang="pt-PT" dirty="0">
                <a:latin typeface="Trebuchet MS" panose="020B0603020202020204" pitchFamily="34" charset="0"/>
                <a:ea typeface="Times New Roman" panose="02020603050405020304" pitchFamily="18" charset="0"/>
                <a:cs typeface="Times New Roman" panose="02020603050405020304" pitchFamily="18" charset="0"/>
              </a:rPr>
              <a:t> </a:t>
            </a:r>
            <a:r>
              <a:rPr lang="pt-PT" dirty="0" err="1">
                <a:latin typeface="Trebuchet MS" panose="020B0603020202020204" pitchFamily="34" charset="0"/>
                <a:ea typeface="Times New Roman" panose="02020603050405020304" pitchFamily="18" charset="0"/>
                <a:cs typeface="Times New Roman" panose="02020603050405020304" pitchFamily="18" charset="0"/>
              </a:rPr>
              <a:t>usually</a:t>
            </a:r>
            <a:r>
              <a:rPr lang="pt-PT" dirty="0">
                <a:latin typeface="Trebuchet MS" panose="020B0603020202020204" pitchFamily="34" charset="0"/>
                <a:ea typeface="Times New Roman" panose="02020603050405020304" pitchFamily="18" charset="0"/>
                <a:cs typeface="Times New Roman" panose="02020603050405020304" pitchFamily="18" charset="0"/>
              </a:rPr>
              <a:t> </a:t>
            </a:r>
            <a:r>
              <a:rPr lang="pt-PT" dirty="0" err="1">
                <a:latin typeface="Trebuchet MS" panose="020B0603020202020204" pitchFamily="34" charset="0"/>
                <a:ea typeface="Times New Roman" panose="02020603050405020304" pitchFamily="18" charset="0"/>
                <a:cs typeface="Times New Roman" panose="02020603050405020304" pitchFamily="18" charset="0"/>
              </a:rPr>
              <a:t>tip</a:t>
            </a:r>
            <a:r>
              <a:rPr lang="pt-PT" dirty="0">
                <a:latin typeface="Trebuchet MS" panose="020B0603020202020204" pitchFamily="34" charset="0"/>
                <a:ea typeface="Times New Roman" panose="02020603050405020304" pitchFamily="18" charset="0"/>
                <a:cs typeface="Times New Roman" panose="02020603050405020304" pitchFamily="18" charset="0"/>
              </a:rPr>
              <a:t> </a:t>
            </a: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at</a:t>
            </a:r>
            <a:r>
              <a:rPr lang="pt-PT" dirty="0" smtClean="0">
                <a:latin typeface="Trebuchet MS" panose="020B0603020202020204" pitchFamily="34" charset="0"/>
                <a:ea typeface="Times New Roman" panose="02020603050405020304" pitchFamily="18" charset="0"/>
                <a:cs typeface="Times New Roman" panose="02020603050405020304" pitchFamily="18" charset="0"/>
              </a:rPr>
              <a:t> </a:t>
            </a: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shops</a:t>
            </a:r>
            <a:r>
              <a:rPr lang="pt-PT" dirty="0" smtClean="0">
                <a:latin typeface="Trebuchet MS" panose="020B0603020202020204" pitchFamily="34" charset="0"/>
                <a:ea typeface="Times New Roman" panose="02020603050405020304" pitchFamily="18" charset="0"/>
                <a:cs typeface="Times New Roman" panose="02020603050405020304" pitchFamily="18" charset="0"/>
              </a:rPr>
              <a:t> </a:t>
            </a: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or</a:t>
            </a:r>
            <a:r>
              <a:rPr lang="pt-PT" dirty="0" smtClean="0">
                <a:latin typeface="Trebuchet MS" panose="020B0603020202020204" pitchFamily="34" charset="0"/>
                <a:ea typeface="Times New Roman" panose="02020603050405020304" pitchFamily="18" charset="0"/>
                <a:cs typeface="Times New Roman" panose="02020603050405020304" pitchFamily="18" charset="0"/>
              </a:rPr>
              <a:t> </a:t>
            </a: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coffee</a:t>
            </a:r>
            <a:r>
              <a:rPr lang="pt-PT" dirty="0" smtClean="0">
                <a:latin typeface="Trebuchet MS" panose="020B0603020202020204" pitchFamily="34" charset="0"/>
                <a:ea typeface="Times New Roman" panose="02020603050405020304" pitchFamily="18" charset="0"/>
                <a:cs typeface="Times New Roman" panose="02020603050405020304" pitchFamily="18" charset="0"/>
              </a:rPr>
              <a:t> </a:t>
            </a:r>
            <a:r>
              <a:rPr lang="pt-PT" dirty="0" err="1" smtClean="0">
                <a:latin typeface="Trebuchet MS" panose="020B0603020202020204" pitchFamily="34" charset="0"/>
                <a:ea typeface="Times New Roman" panose="02020603050405020304" pitchFamily="18" charset="0"/>
                <a:cs typeface="Times New Roman" panose="02020603050405020304" pitchFamily="18" charset="0"/>
              </a:rPr>
              <a:t>shops</a:t>
            </a:r>
            <a:r>
              <a:rPr lang="pt-PT" dirty="0" smtClean="0">
                <a:latin typeface="Trebuchet MS" panose="020B0603020202020204" pitchFamily="34" charset="0"/>
                <a:ea typeface="Times New Roman" panose="02020603050405020304" pitchFamily="18" charset="0"/>
                <a:cs typeface="Times New Roman" panose="02020603050405020304" pitchFamily="18" charset="0"/>
              </a:rPr>
              <a:t>.</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pt-PT" dirty="0" err="1" smtClean="0">
                <a:latin typeface="Trebuchet MS" panose="020B0603020202020204" pitchFamily="34" charset="0"/>
                <a:ea typeface="Times New Roman" panose="02020603050405020304" pitchFamily="18" charset="0"/>
                <a:cs typeface="Calibri" panose="020F0502020204030204" pitchFamily="34" charset="0"/>
              </a:rPr>
              <a:t>The</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tips</a:t>
            </a:r>
            <a:r>
              <a:rPr lang="pt-PT" dirty="0" smtClean="0">
                <a:latin typeface="Trebuchet MS" panose="020B0603020202020204" pitchFamily="34" charset="0"/>
                <a:ea typeface="Times New Roman" panose="02020603050405020304" pitchFamily="18" charset="0"/>
                <a:cs typeface="Calibri" panose="020F0502020204030204" pitchFamily="34" charset="0"/>
              </a:rPr>
              <a:t> are </a:t>
            </a:r>
            <a:r>
              <a:rPr lang="pt-PT" dirty="0" err="1" smtClean="0">
                <a:latin typeface="Trebuchet MS" panose="020B0603020202020204" pitchFamily="34" charset="0"/>
                <a:ea typeface="Times New Roman" panose="02020603050405020304" pitchFamily="18" charset="0"/>
                <a:cs typeface="Calibri" panose="020F0502020204030204" pitchFamily="34" charset="0"/>
              </a:rPr>
              <a:t>usually</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from</a:t>
            </a:r>
            <a:r>
              <a:rPr lang="pt-PT" dirty="0" smtClean="0">
                <a:latin typeface="Trebuchet MS" panose="020B0603020202020204" pitchFamily="34" charset="0"/>
                <a:ea typeface="Times New Roman" panose="02020603050405020304" pitchFamily="18" charset="0"/>
                <a:cs typeface="Calibri" panose="020F0502020204030204" pitchFamily="34" charset="0"/>
              </a:rPr>
              <a:t> 5 to 20% </a:t>
            </a:r>
            <a:r>
              <a:rPr lang="pt-PT" dirty="0" err="1" smtClean="0">
                <a:latin typeface="Trebuchet MS" panose="020B0603020202020204" pitchFamily="34" charset="0"/>
                <a:ea typeface="Times New Roman" panose="02020603050405020304" pitchFamily="18" charset="0"/>
                <a:cs typeface="Calibri" panose="020F0502020204030204" pitchFamily="34" charset="0"/>
              </a:rPr>
              <a:t>of</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the</a:t>
            </a:r>
            <a:r>
              <a:rPr lang="pt-PT" dirty="0" smtClean="0">
                <a:latin typeface="Trebuchet MS" panose="020B0603020202020204" pitchFamily="34" charset="0"/>
                <a:ea typeface="Times New Roman" panose="02020603050405020304" pitchFamily="18" charset="0"/>
                <a:cs typeface="Calibri" panose="020F0502020204030204" pitchFamily="34" charset="0"/>
              </a:rPr>
              <a:t> </a:t>
            </a:r>
            <a:r>
              <a:rPr lang="pt-PT" dirty="0" err="1" smtClean="0">
                <a:latin typeface="Trebuchet MS" panose="020B0603020202020204" pitchFamily="34" charset="0"/>
                <a:ea typeface="Times New Roman" panose="02020603050405020304" pitchFamily="18" charset="0"/>
                <a:cs typeface="Calibri" panose="020F0502020204030204" pitchFamily="34" charset="0"/>
              </a:rPr>
              <a:t>payment</a:t>
            </a:r>
            <a:r>
              <a:rPr lang="pt-PT" dirty="0" smtClean="0">
                <a:latin typeface="Trebuchet MS" panose="020B0603020202020204" pitchFamily="34" charset="0"/>
                <a:ea typeface="Times New Roman" panose="02020603050405020304" pitchFamily="18" charset="0"/>
                <a:cs typeface="Calibri" panose="020F0502020204030204" pitchFamily="34" charset="0"/>
              </a:rPr>
              <a:t>.</a:t>
            </a:r>
            <a:endParaRPr lang="pt-PT" dirty="0">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294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DAD3"/>
        </a:solidFill>
        <a:effectLst/>
      </p:bgPr>
    </p:bg>
    <p:spTree>
      <p:nvGrpSpPr>
        <p:cNvPr id="1" name=""/>
        <p:cNvGrpSpPr/>
        <p:nvPr/>
      </p:nvGrpSpPr>
      <p:grpSpPr>
        <a:xfrm>
          <a:off x="0" y="0"/>
          <a:ext cx="0" cy="0"/>
          <a:chOff x="0" y="0"/>
          <a:chExt cx="0" cy="0"/>
        </a:xfrm>
      </p:grpSpPr>
      <p:sp>
        <p:nvSpPr>
          <p:cNvPr id="4" name="CaixaDeTexto 3"/>
          <p:cNvSpPr txBox="1"/>
          <p:nvPr/>
        </p:nvSpPr>
        <p:spPr>
          <a:xfrm>
            <a:off x="583167" y="283256"/>
            <a:ext cx="2850930" cy="553998"/>
          </a:xfrm>
          <a:prstGeom prst="rect">
            <a:avLst/>
          </a:prstGeom>
          <a:noFill/>
        </p:spPr>
        <p:txBody>
          <a:bodyPr wrap="square" rtlCol="0">
            <a:spAutoFit/>
          </a:bodyPr>
          <a:lstStyle/>
          <a:p>
            <a:r>
              <a:rPr lang="pt-PT" sz="3000" b="1" dirty="0"/>
              <a:t>MEET THE TEAM  </a:t>
            </a:r>
            <a:endParaRPr lang="pt-PT" sz="30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a:extLst>
              <a:ext uri="{FF2B5EF4-FFF2-40B4-BE49-F238E27FC236}">
                <a16:creationId xmlns:a16="http://schemas.microsoft.com/office/drawing/2014/main" id="{33E1AE78-3220-476E-ACDF-F63B0448BF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097" y="208770"/>
            <a:ext cx="603523" cy="603523"/>
          </a:xfrm>
          <a:prstGeom prst="rect">
            <a:avLst/>
          </a:prstGeom>
        </p:spPr>
      </p:pic>
      <p:sp>
        <p:nvSpPr>
          <p:cNvPr id="14" name="Oval 13"/>
          <p:cNvSpPr/>
          <p:nvPr/>
        </p:nvSpPr>
        <p:spPr>
          <a:xfrm>
            <a:off x="2791152" y="2320771"/>
            <a:ext cx="1679192" cy="167725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Oval 14"/>
          <p:cNvSpPr/>
          <p:nvPr/>
        </p:nvSpPr>
        <p:spPr>
          <a:xfrm>
            <a:off x="5145930" y="1127714"/>
            <a:ext cx="2095532" cy="203168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Oval 15"/>
          <p:cNvSpPr/>
          <p:nvPr/>
        </p:nvSpPr>
        <p:spPr>
          <a:xfrm>
            <a:off x="436374" y="3159397"/>
            <a:ext cx="1679192" cy="1677253"/>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Oval 16"/>
          <p:cNvSpPr/>
          <p:nvPr/>
        </p:nvSpPr>
        <p:spPr>
          <a:xfrm>
            <a:off x="7917048" y="2320771"/>
            <a:ext cx="1679192" cy="1677253"/>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Oval 17"/>
          <p:cNvSpPr/>
          <p:nvPr/>
        </p:nvSpPr>
        <p:spPr>
          <a:xfrm>
            <a:off x="10271826" y="3159397"/>
            <a:ext cx="1679193" cy="1677253"/>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CaixaDeTexto 2">
            <a:extLst>
              <a:ext uri="{FF2B5EF4-FFF2-40B4-BE49-F238E27FC236}">
                <a16:creationId xmlns:a16="http://schemas.microsoft.com/office/drawing/2014/main" id="{8450BB71-F2DB-4DDB-9D16-ABC9AEC1FE5D}"/>
              </a:ext>
            </a:extLst>
          </p:cNvPr>
          <p:cNvSpPr txBox="1"/>
          <p:nvPr/>
        </p:nvSpPr>
        <p:spPr>
          <a:xfrm>
            <a:off x="5354100" y="3244333"/>
            <a:ext cx="1679192" cy="307777"/>
          </a:xfrm>
          <a:prstGeom prst="rect">
            <a:avLst/>
          </a:prstGeom>
          <a:noFill/>
        </p:spPr>
        <p:txBody>
          <a:bodyPr wrap="square" rtlCol="0">
            <a:spAutoFit/>
          </a:bodyPr>
          <a:lstStyle/>
          <a:p>
            <a:pPr algn="ctr"/>
            <a:r>
              <a:rPr lang="pt-PT" sz="1400" dirty="0" smtClean="0">
                <a:latin typeface="Trebuchet MS" panose="020B0603020202020204" pitchFamily="34" charset="0"/>
              </a:rPr>
              <a:t>PATRÍCIA VIEIRA</a:t>
            </a:r>
            <a:endParaRPr lang="pt-PT" sz="1400" dirty="0">
              <a:latin typeface="Trebuchet MS" panose="020B0603020202020204" pitchFamily="34" charset="0"/>
            </a:endParaRPr>
          </a:p>
        </p:txBody>
      </p:sp>
      <p:sp>
        <p:nvSpPr>
          <p:cNvPr id="8" name="CaixaDeTexto 7">
            <a:extLst>
              <a:ext uri="{FF2B5EF4-FFF2-40B4-BE49-F238E27FC236}">
                <a16:creationId xmlns:a16="http://schemas.microsoft.com/office/drawing/2014/main" id="{EC39EF8E-F62B-49ED-B692-5747515D8314}"/>
              </a:ext>
            </a:extLst>
          </p:cNvPr>
          <p:cNvSpPr txBox="1"/>
          <p:nvPr/>
        </p:nvSpPr>
        <p:spPr>
          <a:xfrm>
            <a:off x="2625008" y="4082960"/>
            <a:ext cx="2221700" cy="369332"/>
          </a:xfrm>
          <a:prstGeom prst="rect">
            <a:avLst/>
          </a:prstGeom>
          <a:noFill/>
        </p:spPr>
        <p:txBody>
          <a:bodyPr wrap="square" rtlCol="0">
            <a:spAutoFit/>
          </a:bodyPr>
          <a:lstStyle/>
          <a:p>
            <a:pPr algn="ctr"/>
            <a:r>
              <a:rPr lang="pt-PT" sz="1400" dirty="0" smtClean="0">
                <a:latin typeface="Trebuchet MS" panose="020B0603020202020204" pitchFamily="34" charset="0"/>
              </a:rPr>
              <a:t>GONÇALO</a:t>
            </a:r>
            <a:r>
              <a:rPr lang="pt-PT" dirty="0" smtClean="0">
                <a:latin typeface="Trebuchet MS" panose="020B0603020202020204" pitchFamily="34" charset="0"/>
              </a:rPr>
              <a:t> </a:t>
            </a:r>
            <a:r>
              <a:rPr lang="pt-PT" sz="1400" dirty="0" smtClean="0">
                <a:latin typeface="Trebuchet MS" panose="020B0603020202020204" pitchFamily="34" charset="0"/>
              </a:rPr>
              <a:t>RODRIGUES</a:t>
            </a:r>
            <a:endParaRPr lang="pt-PT" sz="1400" dirty="0">
              <a:latin typeface="Trebuchet MS" panose="020B0603020202020204" pitchFamily="34" charset="0"/>
            </a:endParaRPr>
          </a:p>
        </p:txBody>
      </p:sp>
      <p:sp>
        <p:nvSpPr>
          <p:cNvPr id="9" name="CaixaDeTexto 8">
            <a:extLst>
              <a:ext uri="{FF2B5EF4-FFF2-40B4-BE49-F238E27FC236}">
                <a16:creationId xmlns:a16="http://schemas.microsoft.com/office/drawing/2014/main" id="{CA5752E8-7940-4F96-9C68-D29ECAC28329}"/>
              </a:ext>
            </a:extLst>
          </p:cNvPr>
          <p:cNvSpPr txBox="1"/>
          <p:nvPr/>
        </p:nvSpPr>
        <p:spPr>
          <a:xfrm>
            <a:off x="7919416" y="4082960"/>
            <a:ext cx="1679192" cy="307777"/>
          </a:xfrm>
          <a:prstGeom prst="rect">
            <a:avLst/>
          </a:prstGeom>
          <a:noFill/>
        </p:spPr>
        <p:txBody>
          <a:bodyPr wrap="square" rtlCol="0">
            <a:spAutoFit/>
          </a:bodyPr>
          <a:lstStyle/>
          <a:p>
            <a:pPr algn="ctr"/>
            <a:r>
              <a:rPr lang="pt-PT" sz="1400" dirty="0" smtClean="0">
                <a:latin typeface="Trebuchet MS" panose="020B0603020202020204" pitchFamily="34" charset="0"/>
              </a:rPr>
              <a:t>TOMÁS DUARTE</a:t>
            </a:r>
            <a:endParaRPr lang="pt-PT" sz="1400" dirty="0">
              <a:latin typeface="Trebuchet MS" panose="020B0603020202020204" pitchFamily="34" charset="0"/>
            </a:endParaRPr>
          </a:p>
        </p:txBody>
      </p:sp>
      <p:sp>
        <p:nvSpPr>
          <p:cNvPr id="10" name="CaixaDeTexto 9">
            <a:extLst>
              <a:ext uri="{FF2B5EF4-FFF2-40B4-BE49-F238E27FC236}">
                <a16:creationId xmlns:a16="http://schemas.microsoft.com/office/drawing/2014/main" id="{AD66F34A-5495-4AAA-9D40-948C97D341DB}"/>
              </a:ext>
            </a:extLst>
          </p:cNvPr>
          <p:cNvSpPr txBox="1"/>
          <p:nvPr/>
        </p:nvSpPr>
        <p:spPr>
          <a:xfrm>
            <a:off x="427773" y="4929207"/>
            <a:ext cx="1679192" cy="307777"/>
          </a:xfrm>
          <a:prstGeom prst="rect">
            <a:avLst/>
          </a:prstGeom>
          <a:noFill/>
        </p:spPr>
        <p:txBody>
          <a:bodyPr wrap="square" rtlCol="0">
            <a:spAutoFit/>
          </a:bodyPr>
          <a:lstStyle/>
          <a:p>
            <a:pPr algn="ctr"/>
            <a:r>
              <a:rPr lang="pt-PT" sz="1400" dirty="0" smtClean="0">
                <a:latin typeface="Trebuchet MS" panose="020B0603020202020204" pitchFamily="34" charset="0"/>
              </a:rPr>
              <a:t>DANIEL COELHO</a:t>
            </a:r>
            <a:endParaRPr lang="pt-PT" sz="1400" dirty="0">
              <a:latin typeface="Trebuchet MS" panose="020B0603020202020204" pitchFamily="34" charset="0"/>
            </a:endParaRPr>
          </a:p>
        </p:txBody>
      </p:sp>
      <p:sp>
        <p:nvSpPr>
          <p:cNvPr id="11" name="CaixaDeTexto 10">
            <a:extLst>
              <a:ext uri="{FF2B5EF4-FFF2-40B4-BE49-F238E27FC236}">
                <a16:creationId xmlns:a16="http://schemas.microsoft.com/office/drawing/2014/main" id="{95C29346-5C2C-49F0-9A4F-5D8F98216C1B}"/>
              </a:ext>
            </a:extLst>
          </p:cNvPr>
          <p:cNvSpPr txBox="1"/>
          <p:nvPr/>
        </p:nvSpPr>
        <p:spPr>
          <a:xfrm>
            <a:off x="10233598" y="5001944"/>
            <a:ext cx="1755648" cy="307777"/>
          </a:xfrm>
          <a:prstGeom prst="rect">
            <a:avLst/>
          </a:prstGeom>
          <a:noFill/>
        </p:spPr>
        <p:txBody>
          <a:bodyPr wrap="square" rtlCol="0">
            <a:spAutoFit/>
          </a:bodyPr>
          <a:lstStyle/>
          <a:p>
            <a:pPr algn="ctr"/>
            <a:r>
              <a:rPr lang="pt-PT" sz="1400" dirty="0" smtClean="0">
                <a:latin typeface="Trebuchet MS" panose="020B0603020202020204" pitchFamily="34" charset="0"/>
              </a:rPr>
              <a:t>ADAN NADEEM</a:t>
            </a:r>
            <a:endParaRPr lang="pt-PT" sz="1400" dirty="0">
              <a:latin typeface="Trebuchet MS" panose="020B0603020202020204" pitchFamily="34" charset="0"/>
            </a:endParaRPr>
          </a:p>
        </p:txBody>
      </p:sp>
    </p:spTree>
    <p:extLst>
      <p:ext uri="{BB962C8B-B14F-4D97-AF65-F5344CB8AC3E}">
        <p14:creationId xmlns:p14="http://schemas.microsoft.com/office/powerpoint/2010/main" val="40588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anim calcmode="lin" valueType="num">
                                      <p:cBhvr>
                                        <p:cTn id="8" dur="200" fill="hold"/>
                                        <p:tgtEl>
                                          <p:spTgt spid="16"/>
                                        </p:tgtEl>
                                        <p:attrNameLst>
                                          <p:attrName>ppt_x</p:attrName>
                                        </p:attrNameLst>
                                      </p:cBhvr>
                                      <p:tavLst>
                                        <p:tav tm="0">
                                          <p:val>
                                            <p:strVal val="#ppt_x"/>
                                          </p:val>
                                        </p:tav>
                                        <p:tav tm="100000">
                                          <p:val>
                                            <p:strVal val="#ppt_x"/>
                                          </p:val>
                                        </p:tav>
                                      </p:tavLst>
                                    </p:anim>
                                    <p:anim calcmode="lin" valueType="num">
                                      <p:cBhvr>
                                        <p:cTn id="9" dur="2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2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
                                        <p:tgtEl>
                                          <p:spTgt spid="14"/>
                                        </p:tgtEl>
                                      </p:cBhvr>
                                    </p:animEffect>
                                    <p:anim calcmode="lin" valueType="num">
                                      <p:cBhvr>
                                        <p:cTn id="14" dur="200" fill="hold"/>
                                        <p:tgtEl>
                                          <p:spTgt spid="14"/>
                                        </p:tgtEl>
                                        <p:attrNameLst>
                                          <p:attrName>ppt_x</p:attrName>
                                        </p:attrNameLst>
                                      </p:cBhvr>
                                      <p:tavLst>
                                        <p:tav tm="0">
                                          <p:val>
                                            <p:strVal val="#ppt_x"/>
                                          </p:val>
                                        </p:tav>
                                        <p:tav tm="100000">
                                          <p:val>
                                            <p:strVal val="#ppt_x"/>
                                          </p:val>
                                        </p:tav>
                                      </p:tavLst>
                                    </p:anim>
                                    <p:anim calcmode="lin" valueType="num">
                                      <p:cBhvr>
                                        <p:cTn id="15" dur="2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4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
                                        <p:tgtEl>
                                          <p:spTgt spid="15"/>
                                        </p:tgtEl>
                                      </p:cBhvr>
                                    </p:animEffect>
                                    <p:anim calcmode="lin" valueType="num">
                                      <p:cBhvr>
                                        <p:cTn id="20" dur="200" fill="hold"/>
                                        <p:tgtEl>
                                          <p:spTgt spid="15"/>
                                        </p:tgtEl>
                                        <p:attrNameLst>
                                          <p:attrName>ppt_x</p:attrName>
                                        </p:attrNameLst>
                                      </p:cBhvr>
                                      <p:tavLst>
                                        <p:tav tm="0">
                                          <p:val>
                                            <p:strVal val="#ppt_x"/>
                                          </p:val>
                                        </p:tav>
                                        <p:tav tm="100000">
                                          <p:val>
                                            <p:strVal val="#ppt_x"/>
                                          </p:val>
                                        </p:tav>
                                      </p:tavLst>
                                    </p:anim>
                                    <p:anim calcmode="lin" valueType="num">
                                      <p:cBhvr>
                                        <p:cTn id="21" dur="2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6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
                                        <p:tgtEl>
                                          <p:spTgt spid="17"/>
                                        </p:tgtEl>
                                      </p:cBhvr>
                                    </p:animEffect>
                                    <p:anim calcmode="lin" valueType="num">
                                      <p:cBhvr>
                                        <p:cTn id="26" dur="200" fill="hold"/>
                                        <p:tgtEl>
                                          <p:spTgt spid="17"/>
                                        </p:tgtEl>
                                        <p:attrNameLst>
                                          <p:attrName>ppt_x</p:attrName>
                                        </p:attrNameLst>
                                      </p:cBhvr>
                                      <p:tavLst>
                                        <p:tav tm="0">
                                          <p:val>
                                            <p:strVal val="#ppt_x"/>
                                          </p:val>
                                        </p:tav>
                                        <p:tav tm="100000">
                                          <p:val>
                                            <p:strVal val="#ppt_x"/>
                                          </p:val>
                                        </p:tav>
                                      </p:tavLst>
                                    </p:anim>
                                    <p:anim calcmode="lin" valueType="num">
                                      <p:cBhvr>
                                        <p:cTn id="27" dur="2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
                                        <p:tgtEl>
                                          <p:spTgt spid="18"/>
                                        </p:tgtEl>
                                      </p:cBhvr>
                                    </p:animEffect>
                                    <p:anim calcmode="lin" valueType="num">
                                      <p:cBhvr>
                                        <p:cTn id="32" dur="200" fill="hold"/>
                                        <p:tgtEl>
                                          <p:spTgt spid="18"/>
                                        </p:tgtEl>
                                        <p:attrNameLst>
                                          <p:attrName>ppt_x</p:attrName>
                                        </p:attrNameLst>
                                      </p:cBhvr>
                                      <p:tavLst>
                                        <p:tav tm="0">
                                          <p:val>
                                            <p:strVal val="#ppt_x"/>
                                          </p:val>
                                        </p:tav>
                                        <p:tav tm="100000">
                                          <p:val>
                                            <p:strVal val="#ppt_x"/>
                                          </p:val>
                                        </p:tav>
                                      </p:tavLst>
                                    </p:anim>
                                    <p:anim calcmode="lin" valueType="num">
                                      <p:cBhvr>
                                        <p:cTn id="33" dur="2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25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anim calcmode="lin" valueType="num">
                                      <p:cBhvr>
                                        <p:cTn id="44" dur="250" fill="hold"/>
                                        <p:tgtEl>
                                          <p:spTgt spid="8"/>
                                        </p:tgtEl>
                                        <p:attrNameLst>
                                          <p:attrName>ppt_x</p:attrName>
                                        </p:attrNameLst>
                                      </p:cBhvr>
                                      <p:tavLst>
                                        <p:tav tm="0">
                                          <p:val>
                                            <p:strVal val="#ppt_x"/>
                                          </p:val>
                                        </p:tav>
                                        <p:tav tm="100000">
                                          <p:val>
                                            <p:strVal val="#ppt_x"/>
                                          </p:val>
                                        </p:tav>
                                      </p:tavLst>
                                    </p:anim>
                                    <p:anim calcmode="lin" valueType="num">
                                      <p:cBhvr>
                                        <p:cTn id="45" dur="25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50"/>
                                        <p:tgtEl>
                                          <p:spTgt spid="3"/>
                                        </p:tgtEl>
                                      </p:cBhvr>
                                    </p:animEffect>
                                    <p:anim calcmode="lin" valueType="num">
                                      <p:cBhvr>
                                        <p:cTn id="50" dur="250" fill="hold"/>
                                        <p:tgtEl>
                                          <p:spTgt spid="3"/>
                                        </p:tgtEl>
                                        <p:attrNameLst>
                                          <p:attrName>ppt_x</p:attrName>
                                        </p:attrNameLst>
                                      </p:cBhvr>
                                      <p:tavLst>
                                        <p:tav tm="0">
                                          <p:val>
                                            <p:strVal val="#ppt_x"/>
                                          </p:val>
                                        </p:tav>
                                        <p:tav tm="100000">
                                          <p:val>
                                            <p:strVal val="#ppt_x"/>
                                          </p:val>
                                        </p:tav>
                                      </p:tavLst>
                                    </p:anim>
                                    <p:anim calcmode="lin" valueType="num">
                                      <p:cBhvr>
                                        <p:cTn id="51" dur="25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1750"/>
                            </p:stCondLst>
                            <p:childTnLst>
                              <p:par>
                                <p:cTn id="53" presetID="42"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anim calcmode="lin" valueType="num">
                                      <p:cBhvr>
                                        <p:cTn id="56" dur="250" fill="hold"/>
                                        <p:tgtEl>
                                          <p:spTgt spid="9"/>
                                        </p:tgtEl>
                                        <p:attrNameLst>
                                          <p:attrName>ppt_x</p:attrName>
                                        </p:attrNameLst>
                                      </p:cBhvr>
                                      <p:tavLst>
                                        <p:tav tm="0">
                                          <p:val>
                                            <p:strVal val="#ppt_x"/>
                                          </p:val>
                                        </p:tav>
                                        <p:tav tm="100000">
                                          <p:val>
                                            <p:strVal val="#ppt_x"/>
                                          </p:val>
                                        </p:tav>
                                      </p:tavLst>
                                    </p:anim>
                                    <p:anim calcmode="lin" valueType="num">
                                      <p:cBhvr>
                                        <p:cTn id="57" dur="25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anim calcmode="lin" valueType="num">
                                      <p:cBhvr>
                                        <p:cTn id="62" dur="250" fill="hold"/>
                                        <p:tgtEl>
                                          <p:spTgt spid="11"/>
                                        </p:tgtEl>
                                        <p:attrNameLst>
                                          <p:attrName>ppt_x</p:attrName>
                                        </p:attrNameLst>
                                      </p:cBhvr>
                                      <p:tavLst>
                                        <p:tav tm="0">
                                          <p:val>
                                            <p:strVal val="#ppt_x"/>
                                          </p:val>
                                        </p:tav>
                                        <p:tav tm="100000">
                                          <p:val>
                                            <p:strVal val="#ppt_x"/>
                                          </p:val>
                                        </p:tav>
                                      </p:tavLst>
                                    </p:anim>
                                    <p:anim calcmode="lin" valueType="num">
                                      <p:cBhvr>
                                        <p:cTn id="63"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3"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7345"/>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E337F92-3440-4E7C-BE04-166942A24E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a:extLst>
              <a:ext uri="{FF2B5EF4-FFF2-40B4-BE49-F238E27FC236}">
                <a16:creationId xmlns:a16="http://schemas.microsoft.com/office/drawing/2014/main" id="{19E67D8E-DE7E-435C-8A2B-DC2E66A59D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7" name="Retângulo 6">
            <a:extLst>
              <a:ext uri="{FF2B5EF4-FFF2-40B4-BE49-F238E27FC236}">
                <a16:creationId xmlns:a16="http://schemas.microsoft.com/office/drawing/2014/main" id="{DCCDC9C3-F56A-412A-8DA9-4CCA2A0347B7}"/>
              </a:ext>
            </a:extLst>
          </p:cNvPr>
          <p:cNvSpPr/>
          <p:nvPr/>
        </p:nvSpPr>
        <p:spPr>
          <a:xfrm>
            <a:off x="832034" y="571500"/>
            <a:ext cx="1782026" cy="553998"/>
          </a:xfrm>
          <a:prstGeom prst="rect">
            <a:avLst/>
          </a:prstGeom>
          <a:noFill/>
        </p:spPr>
        <p:txBody>
          <a:bodyPr wrap="none">
            <a:spAutoFit/>
          </a:bodyPr>
          <a:lstStyle/>
          <a:p>
            <a:r>
              <a:rPr lang="pt-PT" sz="3000" b="1" dirty="0"/>
              <a:t>PRESENTS</a:t>
            </a:r>
          </a:p>
        </p:txBody>
      </p:sp>
      <p:pic>
        <p:nvPicPr>
          <p:cNvPr id="1026" name="Picture 2" descr="Resultado de imagem para shopping vector gif">
            <a:extLst>
              <a:ext uri="{FF2B5EF4-FFF2-40B4-BE49-F238E27FC236}">
                <a16:creationId xmlns:a16="http://schemas.microsoft.com/office/drawing/2014/main" id="{F8318ADC-62FB-418B-93FD-0B15E6DA0F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62250" y="1571625"/>
            <a:ext cx="66675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83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B2A46CA-7FAC-4992-B283-230848073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5" name="Imagem 4">
            <a:extLst>
              <a:ext uri="{FF2B5EF4-FFF2-40B4-BE49-F238E27FC236}">
                <a16:creationId xmlns:a16="http://schemas.microsoft.com/office/drawing/2014/main" id="{00A19E1C-9BF9-4EDB-BE2F-B0917AB2F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6" name="Retângulo 5">
            <a:extLst>
              <a:ext uri="{FF2B5EF4-FFF2-40B4-BE49-F238E27FC236}">
                <a16:creationId xmlns:a16="http://schemas.microsoft.com/office/drawing/2014/main" id="{F470DDE0-A864-4A25-AF60-8154FA37B9B8}"/>
              </a:ext>
            </a:extLst>
          </p:cNvPr>
          <p:cNvSpPr/>
          <p:nvPr/>
        </p:nvSpPr>
        <p:spPr>
          <a:xfrm>
            <a:off x="0" y="506198"/>
            <a:ext cx="2928243" cy="332578"/>
          </a:xfrm>
          <a:prstGeom prst="rect">
            <a:avLst/>
          </a:prstGeom>
          <a:solidFill>
            <a:srgbClr val="FC7345"/>
          </a:solidFill>
          <a:ln>
            <a:solidFill>
              <a:srgbClr val="FC73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PRESENTS</a:t>
            </a:r>
          </a:p>
        </p:txBody>
      </p:sp>
      <p:sp>
        <p:nvSpPr>
          <p:cNvPr id="7" name="Retângulo 6">
            <a:extLst>
              <a:ext uri="{FF2B5EF4-FFF2-40B4-BE49-F238E27FC236}">
                <a16:creationId xmlns:a16="http://schemas.microsoft.com/office/drawing/2014/main" id="{1E25195F-B995-46DA-89E7-39D25C278A13}"/>
              </a:ext>
            </a:extLst>
          </p:cNvPr>
          <p:cNvSpPr/>
          <p:nvPr/>
        </p:nvSpPr>
        <p:spPr>
          <a:xfrm>
            <a:off x="1310330" y="1917450"/>
            <a:ext cx="7768356" cy="2308324"/>
          </a:xfrm>
          <a:prstGeom prst="rect">
            <a:avLst/>
          </a:prstGeom>
        </p:spPr>
        <p:txBody>
          <a:bodyPr wrap="square">
            <a:spAutoFit/>
          </a:bodyPr>
          <a:lstStyle/>
          <a:p>
            <a:r>
              <a:rPr lang="pt-PT" b="1" dirty="0" err="1">
                <a:solidFill>
                  <a:srgbClr val="C00000"/>
                </a:solidFill>
                <a:latin typeface="Trebuchet MS" panose="020B0603020202020204" pitchFamily="34" charset="0"/>
              </a:rPr>
              <a:t>Presents</a:t>
            </a:r>
            <a:endParaRPr lang="pt-PT" b="1" dirty="0">
              <a:solidFill>
                <a:srgbClr val="C00000"/>
              </a:solidFill>
              <a:latin typeface="Trebuchet MS" panose="020B0603020202020204" pitchFamily="34" charset="0"/>
            </a:endParaRPr>
          </a:p>
          <a:p>
            <a:endParaRPr lang="pt-PT" dirty="0">
              <a:latin typeface="Trebuchet MS" panose="020B0603020202020204" pitchFamily="34" charset="0"/>
            </a:endParaRPr>
          </a:p>
          <a:p>
            <a:r>
              <a:rPr lang="pt-PT" dirty="0" err="1">
                <a:latin typeface="Trebuchet MS" panose="020B0603020202020204" pitchFamily="34" charset="0"/>
              </a:rPr>
              <a:t>When</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talk</a:t>
            </a:r>
            <a:r>
              <a:rPr lang="pt-PT" dirty="0">
                <a:latin typeface="Trebuchet MS" panose="020B0603020202020204" pitchFamily="34" charset="0"/>
              </a:rPr>
              <a:t> </a:t>
            </a:r>
            <a:r>
              <a:rPr lang="pt-PT" dirty="0" err="1">
                <a:latin typeface="Trebuchet MS" panose="020B0603020202020204" pitchFamily="34" charset="0"/>
              </a:rPr>
              <a:t>about</a:t>
            </a:r>
            <a:r>
              <a:rPr lang="pt-PT" dirty="0">
                <a:latin typeface="Trebuchet MS" panose="020B0603020202020204" pitchFamily="34" charset="0"/>
              </a:rPr>
              <a:t> </a:t>
            </a:r>
            <a:r>
              <a:rPr lang="pt-PT" dirty="0" err="1">
                <a:latin typeface="Trebuchet MS" panose="020B0603020202020204" pitchFamily="34" charset="0"/>
              </a:rPr>
              <a:t>presents</a:t>
            </a:r>
            <a:r>
              <a:rPr lang="pt-PT" dirty="0" smtClean="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always</a:t>
            </a:r>
            <a:r>
              <a:rPr lang="pt-PT" dirty="0">
                <a:latin typeface="Trebuchet MS" panose="020B0603020202020204" pitchFamily="34" charset="0"/>
              </a:rPr>
              <a:t> </a:t>
            </a:r>
            <a:r>
              <a:rPr lang="pt-PT" dirty="0" err="1">
                <a:latin typeface="Trebuchet MS" panose="020B0603020202020204" pitchFamily="34" charset="0"/>
              </a:rPr>
              <a:t>try</a:t>
            </a:r>
            <a:r>
              <a:rPr lang="pt-PT" dirty="0">
                <a:latin typeface="Trebuchet MS" panose="020B0603020202020204" pitchFamily="34" charset="0"/>
              </a:rPr>
              <a:t> to </a:t>
            </a:r>
            <a:r>
              <a:rPr lang="pt-PT" dirty="0" err="1">
                <a:latin typeface="Trebuchet MS" panose="020B0603020202020204" pitchFamily="34" charset="0"/>
              </a:rPr>
              <a:t>give</a:t>
            </a:r>
            <a:r>
              <a:rPr lang="pt-PT" dirty="0">
                <a:latin typeface="Trebuchet MS" panose="020B0603020202020204" pitchFamily="34" charset="0"/>
              </a:rPr>
              <a:t> </a:t>
            </a:r>
            <a:r>
              <a:rPr lang="pt-PT" dirty="0" err="1" smtClean="0">
                <a:latin typeface="Trebuchet MS" panose="020B0603020202020204" pitchFamily="34" charset="0"/>
              </a:rPr>
              <a:t>something</a:t>
            </a:r>
            <a:r>
              <a:rPr lang="pt-PT" dirty="0">
                <a:latin typeface="Trebuchet MS" panose="020B0603020202020204" pitchFamily="34" charset="0"/>
              </a:rPr>
              <a:t> </a:t>
            </a:r>
            <a:r>
              <a:rPr lang="pt-PT" dirty="0" smtClean="0">
                <a:latin typeface="Trebuchet MS" panose="020B0603020202020204" pitchFamily="34" charset="0"/>
              </a:rPr>
              <a:t>as a </a:t>
            </a:r>
            <a:r>
              <a:rPr lang="pt-PT" dirty="0" err="1" smtClean="0">
                <a:latin typeface="Trebuchet MS" panose="020B0603020202020204" pitchFamily="34" charset="0"/>
              </a:rPr>
              <a:t>token</a:t>
            </a:r>
            <a:r>
              <a:rPr lang="pt-PT" dirty="0" smtClean="0">
                <a:latin typeface="Trebuchet MS" panose="020B0603020202020204" pitchFamily="34" charset="0"/>
              </a:rPr>
              <a:t> </a:t>
            </a:r>
            <a:r>
              <a:rPr lang="pt-PT" dirty="0" err="1" smtClean="0">
                <a:latin typeface="Trebuchet MS" panose="020B0603020202020204" pitchFamily="34" charset="0"/>
              </a:rPr>
              <a:t>of</a:t>
            </a:r>
            <a:r>
              <a:rPr lang="pt-PT" dirty="0" smtClean="0">
                <a:latin typeface="Trebuchet MS" panose="020B0603020202020204" pitchFamily="34" charset="0"/>
              </a:rPr>
              <a:t> </a:t>
            </a:r>
            <a:r>
              <a:rPr lang="pt-PT" dirty="0" err="1" smtClean="0">
                <a:latin typeface="Trebuchet MS" panose="020B0603020202020204" pitchFamily="34" charset="0"/>
              </a:rPr>
              <a:t>gratitude</a:t>
            </a:r>
            <a:r>
              <a:rPr lang="pt-PT" dirty="0" smtClean="0">
                <a:latin typeface="Trebuchet MS" panose="020B0603020202020204" pitchFamily="34" charset="0"/>
              </a:rPr>
              <a:t>.</a:t>
            </a:r>
          </a:p>
          <a:p>
            <a:endParaRPr lang="pt-PT" dirty="0">
              <a:latin typeface="Trebuchet MS" panose="020B0603020202020204" pitchFamily="34" charset="0"/>
            </a:endParaRPr>
          </a:p>
          <a:p>
            <a:r>
              <a:rPr lang="pt-PT" dirty="0" smtClean="0">
                <a:latin typeface="Trebuchet MS" panose="020B0603020202020204" pitchFamily="34" charset="0"/>
              </a:rPr>
              <a:t>For </a:t>
            </a:r>
            <a:r>
              <a:rPr lang="pt-PT" dirty="0" err="1">
                <a:latin typeface="Trebuchet MS" panose="020B0603020202020204" pitchFamily="34" charset="0"/>
              </a:rPr>
              <a:t>example</a:t>
            </a:r>
            <a:r>
              <a:rPr lang="pt-PT" dirty="0">
                <a:latin typeface="Trebuchet MS" panose="020B0603020202020204" pitchFamily="34" charset="0"/>
              </a:rPr>
              <a:t>, </a:t>
            </a:r>
            <a:r>
              <a:rPr lang="pt-PT" dirty="0" err="1">
                <a:latin typeface="Trebuchet MS" panose="020B0603020202020204" pitchFamily="34" charset="0"/>
              </a:rPr>
              <a:t>if</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are </a:t>
            </a:r>
            <a:r>
              <a:rPr lang="pt-PT" dirty="0" err="1">
                <a:latin typeface="Trebuchet MS" panose="020B0603020202020204" pitchFamily="34" charset="0"/>
              </a:rPr>
              <a:t>going</a:t>
            </a:r>
            <a:r>
              <a:rPr lang="pt-PT" dirty="0">
                <a:latin typeface="Trebuchet MS" panose="020B0603020202020204" pitchFamily="34" charset="0"/>
              </a:rPr>
              <a:t> to </a:t>
            </a:r>
            <a:r>
              <a:rPr lang="pt-PT" dirty="0" err="1">
                <a:latin typeface="Trebuchet MS" panose="020B0603020202020204" pitchFamily="34" charset="0"/>
              </a:rPr>
              <a:t>be</a:t>
            </a:r>
            <a:r>
              <a:rPr lang="pt-PT" dirty="0">
                <a:latin typeface="Trebuchet MS" panose="020B0603020202020204" pitchFamily="34" charset="0"/>
              </a:rPr>
              <a:t> </a:t>
            </a:r>
            <a:r>
              <a:rPr lang="pt-PT" dirty="0" err="1">
                <a:latin typeface="Trebuchet MS" panose="020B0603020202020204" pitchFamily="34" charset="0"/>
              </a:rPr>
              <a:t>accommodated</a:t>
            </a:r>
            <a:r>
              <a:rPr lang="pt-PT" dirty="0">
                <a:latin typeface="Trebuchet MS" panose="020B0603020202020204" pitchFamily="34" charset="0"/>
              </a:rPr>
              <a:t> </a:t>
            </a:r>
            <a:r>
              <a:rPr lang="pt-PT" dirty="0" err="1">
                <a:latin typeface="Trebuchet MS" panose="020B0603020202020204" pitchFamily="34" charset="0"/>
              </a:rPr>
              <a:t>by</a:t>
            </a:r>
            <a:r>
              <a:rPr lang="pt-PT" dirty="0">
                <a:latin typeface="Trebuchet MS" panose="020B0603020202020204" pitchFamily="34" charset="0"/>
              </a:rPr>
              <a:t> </a:t>
            </a:r>
            <a:r>
              <a:rPr lang="pt-PT" dirty="0" err="1">
                <a:latin typeface="Trebuchet MS" panose="020B0603020202020204" pitchFamily="34" charset="0"/>
              </a:rPr>
              <a:t>someone</a:t>
            </a:r>
            <a:r>
              <a:rPr lang="pt-PT" dirty="0">
                <a:latin typeface="Trebuchet MS" panose="020B0603020202020204" pitchFamily="34" charset="0"/>
              </a:rPr>
              <a:t>, </a:t>
            </a:r>
            <a:r>
              <a:rPr lang="pt-PT" dirty="0" err="1">
                <a:latin typeface="Trebuchet MS" panose="020B0603020202020204" pitchFamily="34" charset="0"/>
              </a:rPr>
              <a:t>we</a:t>
            </a:r>
            <a:r>
              <a:rPr lang="pt-PT" dirty="0">
                <a:latin typeface="Trebuchet MS" panose="020B0603020202020204" pitchFamily="34" charset="0"/>
              </a:rPr>
              <a:t> </a:t>
            </a:r>
            <a:r>
              <a:rPr lang="pt-PT" dirty="0" err="1">
                <a:latin typeface="Trebuchet MS" panose="020B0603020202020204" pitchFamily="34" charset="0"/>
              </a:rPr>
              <a:t>will</a:t>
            </a:r>
            <a:r>
              <a:rPr lang="pt-PT" dirty="0">
                <a:latin typeface="Trebuchet MS" panose="020B0603020202020204" pitchFamily="34" charset="0"/>
              </a:rPr>
              <a:t> </a:t>
            </a:r>
            <a:r>
              <a:rPr lang="pt-PT" dirty="0" err="1">
                <a:latin typeface="Trebuchet MS" panose="020B0603020202020204" pitchFamily="34" charset="0"/>
              </a:rPr>
              <a:t>give</a:t>
            </a:r>
            <a:r>
              <a:rPr lang="pt-PT" dirty="0">
                <a:latin typeface="Trebuchet MS" panose="020B0603020202020204" pitchFamily="34" charset="0"/>
              </a:rPr>
              <a:t> </a:t>
            </a:r>
            <a:r>
              <a:rPr lang="pt-PT" dirty="0" err="1">
                <a:latin typeface="Trebuchet MS" panose="020B0603020202020204" pitchFamily="34" charset="0"/>
              </a:rPr>
              <a:t>them</a:t>
            </a:r>
            <a:r>
              <a:rPr lang="pt-PT" dirty="0">
                <a:latin typeface="Trebuchet MS" panose="020B0603020202020204" pitchFamily="34" charset="0"/>
              </a:rPr>
              <a:t> </a:t>
            </a:r>
            <a:r>
              <a:rPr lang="pt-PT" dirty="0" err="1">
                <a:latin typeface="Trebuchet MS" panose="020B0603020202020204" pitchFamily="34" charset="0"/>
              </a:rPr>
              <a:t>something</a:t>
            </a:r>
            <a:r>
              <a:rPr lang="pt-PT" dirty="0">
                <a:latin typeface="Trebuchet MS" panose="020B0603020202020204" pitchFamily="34" charset="0"/>
              </a:rPr>
              <a:t> </a:t>
            </a:r>
            <a:r>
              <a:rPr lang="pt-PT" dirty="0" err="1">
                <a:latin typeface="Trebuchet MS" panose="020B0603020202020204" pitchFamily="34" charset="0"/>
              </a:rPr>
              <a:t>that</a:t>
            </a:r>
            <a:r>
              <a:rPr lang="pt-PT" dirty="0">
                <a:latin typeface="Trebuchet MS" panose="020B0603020202020204" pitchFamily="34" charset="0"/>
              </a:rPr>
              <a:t> </a:t>
            </a:r>
            <a:r>
              <a:rPr lang="pt-PT" dirty="0" err="1">
                <a:latin typeface="Trebuchet MS" panose="020B0603020202020204" pitchFamily="34" charset="0"/>
              </a:rPr>
              <a:t>has</a:t>
            </a:r>
            <a:r>
              <a:rPr lang="pt-PT" dirty="0">
                <a:latin typeface="Trebuchet MS" panose="020B0603020202020204" pitchFamily="34" charset="0"/>
              </a:rPr>
              <a:t> a </a:t>
            </a:r>
            <a:r>
              <a:rPr lang="pt-PT" b="1" dirty="0" err="1">
                <a:latin typeface="Trebuchet MS" panose="020B0603020202020204" pitchFamily="34" charset="0"/>
              </a:rPr>
              <a:t>meaning</a:t>
            </a:r>
            <a:r>
              <a:rPr lang="pt-PT" dirty="0">
                <a:latin typeface="Trebuchet MS" panose="020B0603020202020204" pitchFamily="34" charset="0"/>
              </a:rPr>
              <a:t> </a:t>
            </a:r>
            <a:r>
              <a:rPr lang="pt-PT" dirty="0" err="1">
                <a:latin typeface="Trebuchet MS" panose="020B0603020202020204" pitchFamily="34" charset="0"/>
              </a:rPr>
              <a:t>behind</a:t>
            </a:r>
            <a:r>
              <a:rPr lang="pt-PT" dirty="0">
                <a:latin typeface="Trebuchet MS" panose="020B0603020202020204" pitchFamily="34" charset="0"/>
              </a:rPr>
              <a:t> </a:t>
            </a:r>
            <a:r>
              <a:rPr lang="pt-PT" dirty="0" err="1">
                <a:latin typeface="Trebuchet MS" panose="020B0603020202020204" pitchFamily="34" charset="0"/>
              </a:rPr>
              <a:t>it</a:t>
            </a:r>
            <a:r>
              <a:rPr lang="pt-PT" dirty="0">
                <a:latin typeface="Trebuchet MS" panose="020B0603020202020204" pitchFamily="34" charset="0"/>
              </a:rPr>
              <a:t>, </a:t>
            </a:r>
            <a:r>
              <a:rPr lang="pt-PT" dirty="0" err="1">
                <a:latin typeface="Trebuchet MS" panose="020B0603020202020204" pitchFamily="34" charset="0"/>
              </a:rPr>
              <a:t>like</a:t>
            </a:r>
            <a:r>
              <a:rPr lang="pt-PT" dirty="0">
                <a:latin typeface="Trebuchet MS" panose="020B0603020202020204" pitchFamily="34" charset="0"/>
              </a:rPr>
              <a:t> some </a:t>
            </a:r>
            <a:r>
              <a:rPr lang="pt-PT" dirty="0" err="1">
                <a:latin typeface="Trebuchet MS" panose="020B0603020202020204" pitchFamily="34" charset="0"/>
              </a:rPr>
              <a:t>traditional</a:t>
            </a:r>
            <a:r>
              <a:rPr lang="pt-PT" dirty="0">
                <a:latin typeface="Trebuchet MS" panose="020B0603020202020204" pitchFamily="34" charset="0"/>
              </a:rPr>
              <a:t> Portuguese </a:t>
            </a:r>
            <a:r>
              <a:rPr lang="pt-PT" dirty="0" err="1">
                <a:latin typeface="Trebuchet MS" panose="020B0603020202020204" pitchFamily="34" charset="0"/>
              </a:rPr>
              <a:t>food</a:t>
            </a:r>
            <a:r>
              <a:rPr lang="pt-PT" dirty="0">
                <a:latin typeface="Trebuchet MS" panose="020B0603020202020204" pitchFamily="34" charset="0"/>
              </a:rPr>
              <a:t> </a:t>
            </a:r>
            <a:r>
              <a:rPr lang="pt-PT" dirty="0" err="1">
                <a:latin typeface="Trebuchet MS" panose="020B0603020202020204" pitchFamily="34" charset="0"/>
              </a:rPr>
              <a:t>or</a:t>
            </a:r>
            <a:r>
              <a:rPr lang="pt-PT" dirty="0">
                <a:latin typeface="Trebuchet MS" panose="020B0603020202020204" pitchFamily="34" charset="0"/>
              </a:rPr>
              <a:t> some </a:t>
            </a:r>
            <a:r>
              <a:rPr lang="pt-PT" dirty="0" err="1">
                <a:latin typeface="Trebuchet MS" panose="020B0603020202020204" pitchFamily="34" charset="0"/>
              </a:rPr>
              <a:t>symbolic</a:t>
            </a:r>
            <a:r>
              <a:rPr lang="pt-PT" dirty="0">
                <a:latin typeface="Trebuchet MS" panose="020B0603020202020204" pitchFamily="34" charset="0"/>
              </a:rPr>
              <a:t> </a:t>
            </a:r>
            <a:r>
              <a:rPr lang="pt-PT" dirty="0" err="1">
                <a:latin typeface="Trebuchet MS" panose="020B0603020202020204" pitchFamily="34" charset="0"/>
              </a:rPr>
              <a:t>items</a:t>
            </a:r>
            <a:r>
              <a:rPr lang="pt-PT" dirty="0">
                <a:latin typeface="Trebuchet MS" panose="020B0603020202020204" pitchFamily="34" charset="0"/>
              </a:rPr>
              <a:t> </a:t>
            </a:r>
            <a:r>
              <a:rPr lang="pt-PT" dirty="0" err="1">
                <a:latin typeface="Trebuchet MS" panose="020B0603020202020204" pitchFamily="34" charset="0"/>
              </a:rPr>
              <a:t>related</a:t>
            </a:r>
            <a:r>
              <a:rPr lang="pt-PT" dirty="0">
                <a:latin typeface="Trebuchet MS" panose="020B0603020202020204" pitchFamily="34" charset="0"/>
              </a:rPr>
              <a:t> to </a:t>
            </a:r>
            <a:r>
              <a:rPr lang="pt-PT" dirty="0" err="1">
                <a:latin typeface="Trebuchet MS" panose="020B0603020202020204" pitchFamily="34" charset="0"/>
              </a:rPr>
              <a:t>our</a:t>
            </a:r>
            <a:r>
              <a:rPr lang="pt-PT" dirty="0">
                <a:latin typeface="Trebuchet MS" panose="020B0603020202020204" pitchFamily="34" charset="0"/>
              </a:rPr>
              <a:t> country.</a:t>
            </a:r>
          </a:p>
        </p:txBody>
      </p:sp>
      <p:pic>
        <p:nvPicPr>
          <p:cNvPr id="3" name="Imagem 2">
            <a:extLst>
              <a:ext uri="{FF2B5EF4-FFF2-40B4-BE49-F238E27FC236}">
                <a16:creationId xmlns:a16="http://schemas.microsoft.com/office/drawing/2014/main" id="{A8B1F4BA-FFA4-4D86-8E7E-187FF484E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125" y="4277679"/>
            <a:ext cx="1499540" cy="1499540"/>
          </a:xfrm>
          <a:prstGeom prst="rect">
            <a:avLst/>
          </a:prstGeom>
        </p:spPr>
      </p:pic>
      <p:pic>
        <p:nvPicPr>
          <p:cNvPr id="9" name="Imagem 8">
            <a:extLst>
              <a:ext uri="{FF2B5EF4-FFF2-40B4-BE49-F238E27FC236}">
                <a16:creationId xmlns:a16="http://schemas.microsoft.com/office/drawing/2014/main" id="{E4D6D6F1-410F-4BF4-9687-0A97A793B5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5278" y="4022445"/>
            <a:ext cx="1754774" cy="1754774"/>
          </a:xfrm>
          <a:prstGeom prst="rect">
            <a:avLst/>
          </a:prstGeom>
        </p:spPr>
      </p:pic>
    </p:spTree>
    <p:extLst>
      <p:ext uri="{BB962C8B-B14F-4D97-AF65-F5344CB8AC3E}">
        <p14:creationId xmlns:p14="http://schemas.microsoft.com/office/powerpoint/2010/main" val="33025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0E2A"/>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B9CC218-1DA1-459B-9A0C-77B6DEA1D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a:extLst>
              <a:ext uri="{FF2B5EF4-FFF2-40B4-BE49-F238E27FC236}">
                <a16:creationId xmlns:a16="http://schemas.microsoft.com/office/drawing/2014/main" id="{B7C7A1DE-330F-4C9D-8CD2-8A548EB0B4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14340" name="Picture 4" descr="Resultado de imagem para wrist clock vector gif">
            <a:extLst>
              <a:ext uri="{FF2B5EF4-FFF2-40B4-BE49-F238E27FC236}">
                <a16:creationId xmlns:a16="http://schemas.microsoft.com/office/drawing/2014/main" id="{D4446B8D-AAD3-4E38-A86E-D4E9F10818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2A42E40A-959E-4178-9703-300FD45CA2F3}"/>
              </a:ext>
            </a:extLst>
          </p:cNvPr>
          <p:cNvSpPr/>
          <p:nvPr/>
        </p:nvSpPr>
        <p:spPr>
          <a:xfrm>
            <a:off x="832034" y="571500"/>
            <a:ext cx="2420406" cy="553998"/>
          </a:xfrm>
          <a:prstGeom prst="rect">
            <a:avLst/>
          </a:prstGeom>
          <a:noFill/>
        </p:spPr>
        <p:txBody>
          <a:bodyPr wrap="none">
            <a:spAutoFit/>
          </a:bodyPr>
          <a:lstStyle/>
          <a:p>
            <a:r>
              <a:rPr lang="pt-PT" sz="3000" b="1" dirty="0"/>
              <a:t>PUNCTUALITY</a:t>
            </a:r>
          </a:p>
        </p:txBody>
      </p:sp>
    </p:spTree>
    <p:extLst>
      <p:ext uri="{BB962C8B-B14F-4D97-AF65-F5344CB8AC3E}">
        <p14:creationId xmlns:p14="http://schemas.microsoft.com/office/powerpoint/2010/main" val="137692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sultado de imagem para wrist clock vector gif">
            <a:extLst>
              <a:ext uri="{FF2B5EF4-FFF2-40B4-BE49-F238E27FC236}">
                <a16:creationId xmlns:a16="http://schemas.microsoft.com/office/drawing/2014/main" id="{52C1EC45-E8C6-45F8-8814-8443EDFF40F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17909" y="4629843"/>
            <a:ext cx="5725205" cy="206339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3D96B289-FC78-4441-8B24-3367147FCB69}"/>
              </a:ext>
            </a:extLst>
          </p:cNvPr>
          <p:cNvSpPr/>
          <p:nvPr/>
        </p:nvSpPr>
        <p:spPr>
          <a:xfrm>
            <a:off x="0" y="506198"/>
            <a:ext cx="2928243" cy="332578"/>
          </a:xfrm>
          <a:prstGeom prst="rect">
            <a:avLst/>
          </a:prstGeom>
          <a:solidFill>
            <a:srgbClr val="F60E2A"/>
          </a:solidFill>
          <a:ln>
            <a:solidFill>
              <a:srgbClr val="FF4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PUNCTUALITY</a:t>
            </a:r>
          </a:p>
        </p:txBody>
      </p:sp>
      <p:pic>
        <p:nvPicPr>
          <p:cNvPr id="5" name="Imagem 4">
            <a:extLst>
              <a:ext uri="{FF2B5EF4-FFF2-40B4-BE49-F238E27FC236}">
                <a16:creationId xmlns:a16="http://schemas.microsoft.com/office/drawing/2014/main" id="{375E6DF6-A928-4CCF-B656-424D59C175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a:extLst>
              <a:ext uri="{FF2B5EF4-FFF2-40B4-BE49-F238E27FC236}">
                <a16:creationId xmlns:a16="http://schemas.microsoft.com/office/drawing/2014/main" id="{386EED00-6AF2-4DA9-BD82-1B333FCA0F7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7" name="Retângulo 6">
            <a:extLst>
              <a:ext uri="{FF2B5EF4-FFF2-40B4-BE49-F238E27FC236}">
                <a16:creationId xmlns:a16="http://schemas.microsoft.com/office/drawing/2014/main" id="{046D173E-C85B-4DDE-9AB5-1E72BD5F97F9}"/>
              </a:ext>
            </a:extLst>
          </p:cNvPr>
          <p:cNvSpPr/>
          <p:nvPr/>
        </p:nvSpPr>
        <p:spPr>
          <a:xfrm>
            <a:off x="1943992" y="1328559"/>
            <a:ext cx="7304314" cy="3970318"/>
          </a:xfrm>
          <a:prstGeom prst="rect">
            <a:avLst/>
          </a:prstGeom>
        </p:spPr>
        <p:txBody>
          <a:bodyPr wrap="square">
            <a:spAutoFit/>
          </a:bodyPr>
          <a:lstStyle/>
          <a:p>
            <a:pPr algn="just"/>
            <a:r>
              <a:rPr lang="en-GB" b="1" dirty="0" smtClean="0">
                <a:solidFill>
                  <a:srgbClr val="C00000"/>
                </a:solidFill>
                <a:latin typeface="Trebuchet MS" panose="020B0603020202020204" pitchFamily="34" charset="0"/>
              </a:rPr>
              <a:t>Punctuality:</a:t>
            </a:r>
          </a:p>
          <a:p>
            <a:pPr algn="just"/>
            <a:endParaRPr lang="en-GB" dirty="0" smtClean="0"/>
          </a:p>
          <a:p>
            <a:pPr algn="just"/>
            <a:r>
              <a:rPr lang="en-GB" dirty="0" smtClean="0">
                <a:latin typeface="Trebuchet MS" panose="020B0603020202020204" pitchFamily="34" charset="0"/>
              </a:rPr>
              <a:t>When it comes to punctuality there is some information you should know.</a:t>
            </a:r>
          </a:p>
          <a:p>
            <a:pPr algn="just"/>
            <a:r>
              <a:rPr lang="en-GB" dirty="0" smtClean="0">
                <a:latin typeface="Trebuchet MS" panose="020B0603020202020204" pitchFamily="34" charset="0"/>
              </a:rPr>
              <a:t>In a Portuguese meeting, natives will rarely arrive before the fixed time. We </a:t>
            </a:r>
            <a:r>
              <a:rPr lang="en-GB" dirty="0">
                <a:latin typeface="Trebuchet MS" panose="020B0603020202020204" pitchFamily="34" charset="0"/>
              </a:rPr>
              <a:t>usually arrive just on time, which means that we are seated and ready to start the meeting </a:t>
            </a:r>
            <a:r>
              <a:rPr lang="en-GB" dirty="0" smtClean="0">
                <a:latin typeface="Trebuchet MS" panose="020B0603020202020204" pitchFamily="34" charset="0"/>
              </a:rPr>
              <a:t>5 to 10 minutes </a:t>
            </a:r>
            <a:r>
              <a:rPr lang="en-GB" dirty="0">
                <a:latin typeface="Trebuchet MS" panose="020B0603020202020204" pitchFamily="34" charset="0"/>
              </a:rPr>
              <a:t>after the </a:t>
            </a:r>
            <a:r>
              <a:rPr lang="en-GB" dirty="0" smtClean="0">
                <a:latin typeface="Trebuchet MS" panose="020B0603020202020204" pitchFamily="34" charset="0"/>
              </a:rPr>
              <a:t>scheduled </a:t>
            </a:r>
            <a:r>
              <a:rPr lang="en-GB" dirty="0">
                <a:latin typeface="Trebuchet MS" panose="020B0603020202020204" pitchFamily="34" charset="0"/>
              </a:rPr>
              <a:t>time. </a:t>
            </a:r>
          </a:p>
          <a:p>
            <a:pPr algn="just"/>
            <a:r>
              <a:rPr lang="en-GB" dirty="0">
                <a:latin typeface="Trebuchet MS" panose="020B0603020202020204" pitchFamily="34" charset="0"/>
              </a:rPr>
              <a:t>If we’re talking about a seminar or conference, speakers actually wait for 15 minutes before starting </a:t>
            </a:r>
            <a:r>
              <a:rPr lang="en-GB" dirty="0" smtClean="0">
                <a:latin typeface="Trebuchet MS" panose="020B0603020202020204" pitchFamily="34" charset="0"/>
              </a:rPr>
              <a:t>the event, it’s called the “15 academic minutes”. </a:t>
            </a:r>
          </a:p>
          <a:p>
            <a:pPr algn="just"/>
            <a:endParaRPr lang="en-GB" dirty="0" smtClean="0">
              <a:latin typeface="Trebuchet MS" panose="020B0603020202020204" pitchFamily="34" charset="0"/>
            </a:endParaRPr>
          </a:p>
          <a:p>
            <a:pPr algn="just"/>
            <a:r>
              <a:rPr lang="en-GB" dirty="0" smtClean="0">
                <a:latin typeface="Trebuchet MS" panose="020B0603020202020204" pitchFamily="34" charset="0"/>
              </a:rPr>
              <a:t>This will not happen in some foreign countries, where people start working at exactly the scheduled hour. </a:t>
            </a:r>
            <a:endParaRPr lang="en-GB" dirty="0">
              <a:latin typeface="Trebuchet MS" panose="020B0603020202020204" pitchFamily="34" charset="0"/>
            </a:endParaRPr>
          </a:p>
        </p:txBody>
      </p:sp>
    </p:spTree>
    <p:extLst>
      <p:ext uri="{BB962C8B-B14F-4D97-AF65-F5344CB8AC3E}">
        <p14:creationId xmlns:p14="http://schemas.microsoft.com/office/powerpoint/2010/main" val="55572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397771" y="0"/>
            <a:ext cx="7588708" cy="685800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4" name="Imagem 3">
            <a:extLst>
              <a:ext uri="{FF2B5EF4-FFF2-40B4-BE49-F238E27FC236}">
                <a16:creationId xmlns:a16="http://schemas.microsoft.com/office/drawing/2014/main" id="{626D4694-A86F-4856-927F-B864356E8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6479" y="343300"/>
            <a:ext cx="1509011" cy="555951"/>
          </a:xfrm>
          <a:prstGeom prst="rect">
            <a:avLst/>
          </a:prstGeom>
        </p:spPr>
      </p:pic>
    </p:spTree>
    <p:extLst>
      <p:ext uri="{BB962C8B-B14F-4D97-AF65-F5344CB8AC3E}">
        <p14:creationId xmlns:p14="http://schemas.microsoft.com/office/powerpoint/2010/main" val="306949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7" name="Imagem 6">
            <a:extLst>
              <a:ext uri="{FF2B5EF4-FFF2-40B4-BE49-F238E27FC236}">
                <a16:creationId xmlns:a16="http://schemas.microsoft.com/office/drawing/2014/main" id="{33E1AE78-3220-476E-ACDF-F63B0448BF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1028" name="Picture 4" descr="Resultado de imagem para europa portugal">
            <a:extLst>
              <a:ext uri="{FF2B5EF4-FFF2-40B4-BE49-F238E27FC236}">
                <a16:creationId xmlns:a16="http://schemas.microsoft.com/office/drawing/2014/main" id="{A897BC59-3F59-4BF2-991F-70663DC7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284" y="164758"/>
            <a:ext cx="6204783" cy="6217419"/>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8826ED0A-33D4-4AB3-83E2-7689FFF98D67}"/>
              </a:ext>
            </a:extLst>
          </p:cNvPr>
          <p:cNvSpPr/>
          <p:nvPr/>
        </p:nvSpPr>
        <p:spPr>
          <a:xfrm>
            <a:off x="280698" y="2192445"/>
            <a:ext cx="5425820" cy="3416320"/>
          </a:xfrm>
          <a:prstGeom prst="rect">
            <a:avLst/>
          </a:prstGeom>
        </p:spPr>
        <p:txBody>
          <a:bodyPr wrap="square">
            <a:spAutoFit/>
          </a:bodyPr>
          <a:lstStyle/>
          <a:p>
            <a:pPr marL="285750" indent="-285750">
              <a:buFont typeface="Arial" panose="020B0604020202020204" pitchFamily="34" charset="0"/>
              <a:buChar char="•"/>
            </a:pPr>
            <a:r>
              <a:rPr lang="en-US" dirty="0">
                <a:latin typeface="Trebuchet MS" panose="020B0603020202020204" pitchFamily="34" charset="0"/>
              </a:rPr>
              <a:t>Portugal is the oldest nation-state in Europe</a:t>
            </a:r>
          </a:p>
          <a:p>
            <a:endParaRPr lang="en-US"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Portugal was the world’s first maritime power, and birthplace to some of the world’s first explorers.</a:t>
            </a:r>
          </a:p>
          <a:p>
            <a:pPr marL="285750" indent="-285750">
              <a:buFont typeface="Arial" panose="020B0604020202020204" pitchFamily="34" charset="0"/>
              <a:buChar char="•"/>
            </a:pPr>
            <a:endParaRPr lang="en-US" dirty="0">
              <a:latin typeface="Trebuchet MS" panose="020B0603020202020204" pitchFamily="34" charset="0"/>
            </a:endParaRPr>
          </a:p>
          <a:p>
            <a:pPr marL="285750" indent="-285750">
              <a:buFont typeface="Arial" panose="020B0604020202020204" pitchFamily="34" charset="0"/>
              <a:buChar char="•"/>
            </a:pPr>
            <a:r>
              <a:rPr lang="en-US" dirty="0">
                <a:latin typeface="Trebuchet MS" panose="020B0603020202020204" pitchFamily="34" charset="0"/>
              </a:rPr>
              <a:t>Portuguese is the official language of eight other countries outside of Portugal</a:t>
            </a:r>
          </a:p>
          <a:p>
            <a:pPr marL="285750" indent="-285750">
              <a:buFont typeface="Arial" panose="020B0604020202020204" pitchFamily="34" charset="0"/>
              <a:buChar char="•"/>
            </a:pPr>
            <a:endParaRPr lang="en-US" dirty="0">
              <a:latin typeface="Trebuchet MS" panose="020B0603020202020204" pitchFamily="34" charset="0"/>
            </a:endParaRPr>
          </a:p>
          <a:p>
            <a:endParaRPr lang="en-US" dirty="0">
              <a:solidFill>
                <a:srgbClr val="454545"/>
              </a:solidFill>
              <a:latin typeface="Montserrat" panose="00000500000000000000" pitchFamily="2" charset="0"/>
            </a:endParaRPr>
          </a:p>
          <a:p>
            <a:endParaRPr lang="en-US" dirty="0">
              <a:solidFill>
                <a:srgbClr val="454545"/>
              </a:solidFill>
              <a:latin typeface="Montserrat" panose="00000500000000000000" pitchFamily="2" charset="0"/>
            </a:endParaRPr>
          </a:p>
          <a:p>
            <a:endParaRPr lang="en-US" i="0" dirty="0">
              <a:solidFill>
                <a:srgbClr val="454545"/>
              </a:solidFill>
              <a:effectLst/>
              <a:latin typeface="Montserrat" panose="00000500000000000000" pitchFamily="2" charset="0"/>
            </a:endParaRPr>
          </a:p>
        </p:txBody>
      </p:sp>
      <p:sp>
        <p:nvSpPr>
          <p:cNvPr id="14" name="CaixaDeTexto 13">
            <a:extLst>
              <a:ext uri="{FF2B5EF4-FFF2-40B4-BE49-F238E27FC236}">
                <a16:creationId xmlns:a16="http://schemas.microsoft.com/office/drawing/2014/main" id="{F896BFE9-C68E-4628-BE1E-E05190D90204}"/>
              </a:ext>
            </a:extLst>
          </p:cNvPr>
          <p:cNvSpPr txBox="1"/>
          <p:nvPr/>
        </p:nvSpPr>
        <p:spPr>
          <a:xfrm>
            <a:off x="583167" y="283256"/>
            <a:ext cx="4685024" cy="553998"/>
          </a:xfrm>
          <a:prstGeom prst="rect">
            <a:avLst/>
          </a:prstGeom>
          <a:noFill/>
        </p:spPr>
        <p:txBody>
          <a:bodyPr wrap="square" rtlCol="0">
            <a:spAutoFit/>
          </a:bodyPr>
          <a:lstStyle/>
          <a:p>
            <a:r>
              <a:rPr lang="pt-PT" sz="3000" b="1" dirty="0" smtClean="0"/>
              <a:t>PORTUGAL: </a:t>
            </a:r>
            <a:r>
              <a:rPr lang="pt-PT" sz="2400" b="1" dirty="0" smtClean="0"/>
              <a:t>QUICK FACTS</a:t>
            </a:r>
            <a:endParaRPr lang="pt-PT" sz="2400" b="1" dirty="0"/>
          </a:p>
        </p:txBody>
      </p:sp>
      <p:pic>
        <p:nvPicPr>
          <p:cNvPr id="15" name="Imagem 14">
            <a:extLst>
              <a:ext uri="{FF2B5EF4-FFF2-40B4-BE49-F238E27FC236}">
                <a16:creationId xmlns:a16="http://schemas.microsoft.com/office/drawing/2014/main" id="{340EAC73-8917-4175-97C4-32D413F0C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5188" y="164758"/>
            <a:ext cx="603523" cy="603523"/>
          </a:xfrm>
          <a:prstGeom prst="rect">
            <a:avLst/>
          </a:prstGeom>
        </p:spPr>
      </p:pic>
    </p:spTree>
    <p:extLst>
      <p:ext uri="{BB962C8B-B14F-4D97-AF65-F5344CB8AC3E}">
        <p14:creationId xmlns:p14="http://schemas.microsoft.com/office/powerpoint/2010/main" val="6070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0 0 L 0.25 0 E" pathEditMode="relative" ptsTypes="">
                                      <p:cBhvr>
                                        <p:cTn id="13" dur="2000" fill="hold"/>
                                        <p:tgtEl>
                                          <p:spTgt spid="1028"/>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E3F3"/>
        </a:solidFill>
        <a:effectLst/>
      </p:bgPr>
    </p:bg>
    <p:spTree>
      <p:nvGrpSpPr>
        <p:cNvPr id="1" name=""/>
        <p:cNvGrpSpPr/>
        <p:nvPr/>
      </p:nvGrpSpPr>
      <p:grpSpPr>
        <a:xfrm>
          <a:off x="0" y="0"/>
          <a:ext cx="0" cy="0"/>
          <a:chOff x="0" y="0"/>
          <a:chExt cx="0" cy="0"/>
        </a:xfrm>
      </p:grpSpPr>
      <p:pic>
        <p:nvPicPr>
          <p:cNvPr id="2050" name="Picture 2" descr="Resultado de imagem para money gif">
            <a:extLst>
              <a:ext uri="{FF2B5EF4-FFF2-40B4-BE49-F238E27FC236}">
                <a16:creationId xmlns:a16="http://schemas.microsoft.com/office/drawing/2014/main" id="{FB56CF27-08A3-4AAD-B275-61C3D8C441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6355" y="2477"/>
            <a:ext cx="9140697" cy="685552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7" name="Imagem 6">
            <a:extLst>
              <a:ext uri="{FF2B5EF4-FFF2-40B4-BE49-F238E27FC236}">
                <a16:creationId xmlns:a16="http://schemas.microsoft.com/office/drawing/2014/main" id="{33E1AE78-3220-476E-ACDF-F63B0448BF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2" name="CaixaDeTexto 1">
            <a:extLst>
              <a:ext uri="{FF2B5EF4-FFF2-40B4-BE49-F238E27FC236}">
                <a16:creationId xmlns:a16="http://schemas.microsoft.com/office/drawing/2014/main" id="{ECBF05EC-7B09-4C89-BFBC-4825AC657A3B}"/>
              </a:ext>
            </a:extLst>
          </p:cNvPr>
          <p:cNvSpPr txBox="1"/>
          <p:nvPr/>
        </p:nvSpPr>
        <p:spPr>
          <a:xfrm>
            <a:off x="401769" y="501812"/>
            <a:ext cx="4316539" cy="830997"/>
          </a:xfrm>
          <a:prstGeom prst="rect">
            <a:avLst/>
          </a:prstGeom>
          <a:noFill/>
        </p:spPr>
        <p:txBody>
          <a:bodyPr wrap="square" rtlCol="0">
            <a:spAutoFit/>
          </a:bodyPr>
          <a:lstStyle/>
          <a:p>
            <a:r>
              <a:rPr lang="pt-PT" sz="3000" b="1" dirty="0"/>
              <a:t>USEFUL INFORMATION</a:t>
            </a:r>
            <a:endParaRPr lang="pt-PT" sz="3000" dirty="0"/>
          </a:p>
          <a:p>
            <a:r>
              <a:rPr lang="pt-PT" dirty="0"/>
              <a:t> </a:t>
            </a:r>
          </a:p>
        </p:txBody>
      </p:sp>
    </p:spTree>
    <p:extLst>
      <p:ext uri="{BB962C8B-B14F-4D97-AF65-F5344CB8AC3E}">
        <p14:creationId xmlns:p14="http://schemas.microsoft.com/office/powerpoint/2010/main" val="94778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E12E1C4-8B8F-4B0D-A210-C1A16464A0C3}"/>
              </a:ext>
            </a:extLst>
          </p:cNvPr>
          <p:cNvSpPr/>
          <p:nvPr/>
        </p:nvSpPr>
        <p:spPr>
          <a:xfrm>
            <a:off x="1634524" y="1417088"/>
            <a:ext cx="9779478" cy="4874668"/>
          </a:xfrm>
          <a:prstGeom prst="rect">
            <a:avLst/>
          </a:prstGeom>
        </p:spPr>
        <p:txBody>
          <a:bodyPr wrap="square">
            <a:spAutoFit/>
          </a:bodyPr>
          <a:lstStyle/>
          <a:p>
            <a:pPr algn="just">
              <a:lnSpc>
                <a:spcPct val="115000"/>
              </a:lnSpc>
              <a:spcBef>
                <a:spcPts val="500"/>
              </a:spcBef>
              <a:spcAft>
                <a:spcPts val="0"/>
              </a:spcAft>
            </a:pPr>
            <a:r>
              <a:rPr lang="en-US" b="1" dirty="0" smtClean="0">
                <a:solidFill>
                  <a:srgbClr val="C00000"/>
                </a:solidFill>
                <a:latin typeface="Trebuchet MS" panose="020B0603020202020204" pitchFamily="34" charset="0"/>
                <a:ea typeface="Times New Roman" panose="02020603050405020304" pitchFamily="18" charset="0"/>
                <a:cs typeface="Segoe UI" panose="020B0502040204020203" pitchFamily="34" charset="0"/>
              </a:rPr>
              <a:t>        TIME </a:t>
            </a:r>
            <a:r>
              <a:rPr lang="en-US" b="1" dirty="0">
                <a:solidFill>
                  <a:srgbClr val="C00000"/>
                </a:solidFill>
                <a:latin typeface="Trebuchet MS" panose="020B0603020202020204" pitchFamily="34" charset="0"/>
                <a:ea typeface="Times New Roman" panose="02020603050405020304" pitchFamily="18" charset="0"/>
                <a:cs typeface="Segoe UI" panose="020B0502040204020203" pitchFamily="34" charset="0"/>
              </a:rPr>
              <a:t>ZONE</a:t>
            </a:r>
            <a:endParaRPr lang="pt-PT"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WET (Western European Time): No UTC/GMT offset, </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Daylight Saving Time +1 hour March to October. </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endParaRPr lang="en-US" b="1" dirty="0" smtClean="0">
              <a:solidFill>
                <a:srgbClr val="C00000"/>
              </a:solidFill>
              <a:latin typeface="Trebuchet MS" panose="020B0603020202020204" pitchFamily="34" charset="0"/>
              <a:ea typeface="Times New Roman" panose="02020603050405020304" pitchFamily="18" charset="0"/>
              <a:cs typeface="Segoe UI" panose="020B0502040204020203" pitchFamily="34" charset="0"/>
            </a:endParaRPr>
          </a:p>
          <a:p>
            <a:pPr algn="just">
              <a:lnSpc>
                <a:spcPct val="115000"/>
              </a:lnSpc>
              <a:spcBef>
                <a:spcPts val="500"/>
              </a:spcBef>
              <a:spcAft>
                <a:spcPts val="0"/>
              </a:spcAft>
            </a:pPr>
            <a:r>
              <a:rPr lang="en-US" b="1" dirty="0" smtClean="0">
                <a:solidFill>
                  <a:srgbClr val="C00000"/>
                </a:solidFill>
                <a:latin typeface="Trebuchet MS" panose="020B0603020202020204" pitchFamily="34" charset="0"/>
                <a:ea typeface="Times New Roman" panose="02020603050405020304" pitchFamily="18" charset="0"/>
                <a:cs typeface="Segoe UI" panose="020B0502040204020203" pitchFamily="34" charset="0"/>
              </a:rPr>
              <a:t>        CURRENCY</a:t>
            </a:r>
            <a:endParaRPr lang="pt-PT"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The Portuguese currency is </a:t>
            </a:r>
            <a:r>
              <a:rPr lang="en-US" dirty="0" smtClean="0">
                <a:solidFill>
                  <a:srgbClr val="000000"/>
                </a:solidFill>
                <a:latin typeface="Trebuchet MS" panose="020B0603020202020204" pitchFamily="34" charset="0"/>
                <a:ea typeface="Times New Roman" panose="02020603050405020304" pitchFamily="18" charset="0"/>
                <a:cs typeface="Segoe UI" panose="020B0502040204020203" pitchFamily="34" charset="0"/>
              </a:rPr>
              <a:t>the</a:t>
            </a:r>
          </a:p>
          <a:p>
            <a:pPr algn="just">
              <a:lnSpc>
                <a:spcPct val="115000"/>
              </a:lnSpc>
              <a:spcBef>
                <a:spcPts val="500"/>
              </a:spcBef>
              <a:spcAft>
                <a:spcPts val="0"/>
              </a:spcAft>
            </a:pPr>
            <a:r>
              <a:rPr lang="en-US" dirty="0" smtClean="0">
                <a:solidFill>
                  <a:srgbClr val="000000"/>
                </a:solidFill>
                <a:latin typeface="Trebuchet MS" panose="020B0603020202020204" pitchFamily="34" charset="0"/>
                <a:ea typeface="Times New Roman" panose="02020603050405020304" pitchFamily="18" charset="0"/>
                <a:cs typeface="Segoe UI" panose="020B0502040204020203" pitchFamily="34" charset="0"/>
              </a:rPr>
              <a:t> </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endPar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ATMs are the easiest way to get cash. You can use an international debit card at the ATMs with </a:t>
            </a:r>
            <a:r>
              <a:rPr lang="en-US" dirty="0" err="1">
                <a:solidFill>
                  <a:srgbClr val="000000"/>
                </a:solidFill>
                <a:latin typeface="Trebuchet MS" panose="020B0603020202020204" pitchFamily="34" charset="0"/>
                <a:ea typeface="Times New Roman" panose="02020603050405020304" pitchFamily="18" charset="0"/>
                <a:cs typeface="Segoe UI" panose="020B0502040204020203" pitchFamily="34" charset="0"/>
              </a:rPr>
              <a:t>Multibanco</a:t>
            </a: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 When/if we go to smaller villages, bring cash. The ATM withdrawal limit is €200 per day, and many banks charge a foreign transaction fee of 2-3%.</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0"/>
              </a:spcAft>
            </a:pPr>
            <a:r>
              <a:rPr lang="en-US"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Banks are open Monday to Friday from 8.30 to 15.00. But ATMs are available at any time.</a:t>
            </a:r>
            <a:endParaRPr lang="pt-PT"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500"/>
              </a:spcBef>
              <a:spcAft>
                <a:spcPts val="600"/>
              </a:spcAft>
            </a:pP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35" y="5926160"/>
            <a:ext cx="779093" cy="708266"/>
          </a:xfrm>
          <a:prstGeom prst="rect">
            <a:avLst/>
          </a:prstGeom>
        </p:spPr>
      </p:pic>
      <p:sp>
        <p:nvSpPr>
          <p:cNvPr id="3" name="Retângulo 2">
            <a:extLst>
              <a:ext uri="{FF2B5EF4-FFF2-40B4-BE49-F238E27FC236}">
                <a16:creationId xmlns:a16="http://schemas.microsoft.com/office/drawing/2014/main" id="{8AD97C42-DE00-4748-A6AB-4B333BB64CF2}"/>
              </a:ext>
            </a:extLst>
          </p:cNvPr>
          <p:cNvSpPr/>
          <p:nvPr/>
        </p:nvSpPr>
        <p:spPr>
          <a:xfrm>
            <a:off x="627209" y="450775"/>
            <a:ext cx="2372316" cy="369332"/>
          </a:xfrm>
          <a:prstGeom prst="rect">
            <a:avLst/>
          </a:prstGeom>
        </p:spPr>
        <p:txBody>
          <a:bodyPr wrap="none">
            <a:spAutoFit/>
          </a:bodyPr>
          <a:lstStyle/>
          <a:p>
            <a:r>
              <a:rPr lang="pt-PT" b="1" dirty="0"/>
              <a:t>USEFUL INFORMATION</a:t>
            </a:r>
            <a:endParaRPr lang="pt-PT" dirty="0"/>
          </a:p>
        </p:txBody>
      </p:sp>
      <p:sp>
        <p:nvSpPr>
          <p:cNvPr id="9" name="Retângulo 8">
            <a:extLst>
              <a:ext uri="{FF2B5EF4-FFF2-40B4-BE49-F238E27FC236}">
                <a16:creationId xmlns:a16="http://schemas.microsoft.com/office/drawing/2014/main" id="{8D679077-EA78-4A48-9BB8-1B1065BACC24}"/>
              </a:ext>
            </a:extLst>
          </p:cNvPr>
          <p:cNvSpPr/>
          <p:nvPr/>
        </p:nvSpPr>
        <p:spPr>
          <a:xfrm>
            <a:off x="0" y="506198"/>
            <a:ext cx="2928243" cy="332578"/>
          </a:xfrm>
          <a:prstGeom prst="rect">
            <a:avLst/>
          </a:prstGeom>
          <a:solidFill>
            <a:srgbClr val="99E3F3"/>
          </a:solidFill>
          <a:ln>
            <a:solidFill>
              <a:srgbClr val="99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USEFUL INFORMATION</a:t>
            </a:r>
            <a:endParaRPr lang="pt-PT" dirty="0">
              <a:solidFill>
                <a:schemeClr val="tx1"/>
              </a:solidFill>
            </a:endParaRPr>
          </a:p>
        </p:txBody>
      </p:sp>
      <p:sp>
        <p:nvSpPr>
          <p:cNvPr id="7" name="Retângulo 6">
            <a:extLst>
              <a:ext uri="{FF2B5EF4-FFF2-40B4-BE49-F238E27FC236}">
                <a16:creationId xmlns:a16="http://schemas.microsoft.com/office/drawing/2014/main" id="{4728F961-6A34-4E02-8627-EF7F51274D8B}"/>
              </a:ext>
            </a:extLst>
          </p:cNvPr>
          <p:cNvSpPr/>
          <p:nvPr/>
        </p:nvSpPr>
        <p:spPr>
          <a:xfrm>
            <a:off x="1634524" y="2462366"/>
            <a:ext cx="8165826" cy="2178289"/>
          </a:xfrm>
          <a:prstGeom prst="rect">
            <a:avLst/>
          </a:prstGeom>
        </p:spPr>
        <p:txBody>
          <a:bodyPr wrap="square">
            <a:spAutoFit/>
          </a:bodyPr>
          <a:lstStyle/>
          <a:p>
            <a:pPr>
              <a:lnSpc>
                <a:spcPct val="107000"/>
              </a:lnSpc>
              <a:spcAft>
                <a:spcPts val="800"/>
              </a:spcAft>
            </a:pPr>
            <a:r>
              <a:rPr lang="pt-PT" dirty="0" smtClean="0">
                <a:latin typeface="Trebuchet MS" panose="020B0603020202020204" pitchFamily="34" charset="0"/>
                <a:ea typeface="Calibri" panose="020F0502020204030204" pitchFamily="34" charset="0"/>
                <a:cs typeface="Times New Roman" panose="02020603050405020304" pitchFamily="18" charset="0"/>
              </a:rPr>
              <a:t>- Visa </a:t>
            </a:r>
            <a:r>
              <a:rPr lang="pt-PT" dirty="0" err="1" smtClean="0">
                <a:latin typeface="Trebuchet MS" panose="020B0603020202020204" pitchFamily="34" charset="0"/>
                <a:ea typeface="Calibri" panose="020F0502020204030204" pitchFamily="34" charset="0"/>
                <a:cs typeface="Times New Roman" panose="02020603050405020304" pitchFamily="18" charset="0"/>
              </a:rPr>
              <a:t>and</a:t>
            </a:r>
            <a:r>
              <a:rPr lang="pt-PT" dirty="0" smtClean="0">
                <a:latin typeface="Trebuchet MS" panose="020B0603020202020204" pitchFamily="34" charset="0"/>
                <a:ea typeface="Calibri" panose="020F0502020204030204" pitchFamily="34" charset="0"/>
                <a:cs typeface="Times New Roman" panose="02020603050405020304" pitchFamily="18" charset="0"/>
              </a:rPr>
              <a:t> </a:t>
            </a:r>
            <a:r>
              <a:rPr lang="pt-PT" dirty="0">
                <a:latin typeface="Trebuchet MS" panose="020B0603020202020204" pitchFamily="34" charset="0"/>
                <a:ea typeface="Calibri" panose="020F0502020204030204" pitchFamily="34" charset="0"/>
                <a:cs typeface="Times New Roman" panose="02020603050405020304" pitchFamily="18" charset="0"/>
              </a:rPr>
              <a:t>MasterCard are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two</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most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poupular</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credit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cards</a:t>
            </a:r>
            <a:r>
              <a:rPr lang="pt-PT" dirty="0">
                <a:latin typeface="Trebuchet MS" panose="020B0603020202020204" pitchFamily="34" charset="0"/>
                <a:ea typeface="Calibri" panose="020F0502020204030204" pitchFamily="34" charset="0"/>
                <a:cs typeface="Times New Roman" panose="02020603050405020304" pitchFamily="18" charset="0"/>
              </a:rPr>
              <a:t> in Portugal.</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 In Portugal </a:t>
            </a:r>
            <a:r>
              <a:rPr lang="pt-PT" dirty="0" err="1">
                <a:latin typeface="Trebuchet MS" panose="020B0603020202020204" pitchFamily="34" charset="0"/>
                <a:ea typeface="Calibri" panose="020F0502020204030204" pitchFamily="34" charset="0"/>
                <a:cs typeface="Times New Roman" panose="02020603050405020304" pitchFamily="18" charset="0"/>
              </a:rPr>
              <a:t>we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have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Contactless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Card</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which</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allows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payments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of</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less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than</a:t>
            </a:r>
            <a:r>
              <a:rPr lang="pt-PT" dirty="0">
                <a:latin typeface="Trebuchet MS" panose="020B0603020202020204" pitchFamily="34" charset="0"/>
                <a:ea typeface="Calibri" panose="020F0502020204030204" pitchFamily="34" charset="0"/>
                <a:cs typeface="Times New Roman" panose="02020603050405020304" pitchFamily="18" charset="0"/>
              </a:rPr>
              <a:t> 20 euros </a:t>
            </a:r>
            <a:r>
              <a:rPr lang="pt-PT" dirty="0" err="1">
                <a:latin typeface="Trebuchet MS" panose="020B0603020202020204" pitchFamily="34" charset="0"/>
                <a:ea typeface="Calibri" panose="020F0502020204030204" pitchFamily="34" charset="0"/>
                <a:cs typeface="Times New Roman" panose="02020603050405020304" pitchFamily="18" charset="0"/>
              </a:rPr>
              <a:t>without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entering</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PIN</a:t>
            </a:r>
          </a:p>
          <a:p>
            <a:pPr>
              <a:lnSpc>
                <a:spcPct val="107000"/>
              </a:lnSpc>
              <a:spcAft>
                <a:spcPts val="800"/>
              </a:spcAft>
            </a:pPr>
            <a:r>
              <a:rPr lang="pt-PT" dirty="0">
                <a:latin typeface="Trebuchet MS" panose="020B0603020202020204" pitchFamily="34" charset="0"/>
                <a:ea typeface="Calibri" panose="020F0502020204030204" pitchFamily="34" charset="0"/>
                <a:cs typeface="Times New Roman" panose="02020603050405020304" pitchFamily="18" charset="0"/>
              </a:rPr>
              <a:t>-Self-Service, Paypal </a:t>
            </a:r>
            <a:r>
              <a:rPr lang="pt-PT" dirty="0" err="1">
                <a:latin typeface="Trebuchet MS" panose="020B0603020202020204" pitchFamily="34" charset="0"/>
                <a:ea typeface="Calibri" panose="020F0502020204030204" pitchFamily="34" charset="0"/>
                <a:cs typeface="Times New Roman" panose="02020603050405020304" pitchFamily="18" charset="0"/>
              </a:rPr>
              <a:t>and</a:t>
            </a:r>
            <a:r>
              <a:rPr lang="pt-PT" dirty="0">
                <a:latin typeface="Trebuchet MS" panose="020B0603020202020204" pitchFamily="34" charset="0"/>
                <a:ea typeface="Calibri" panose="020F0502020204030204" pitchFamily="34" charset="0"/>
                <a:cs typeface="Times New Roman" panose="02020603050405020304" pitchFamily="18" charset="0"/>
              </a:rPr>
              <a:t> MB Net are </a:t>
            </a:r>
            <a:r>
              <a:rPr lang="pt-PT" dirty="0" err="1">
                <a:latin typeface="Trebuchet MS" panose="020B0603020202020204" pitchFamily="34" charset="0"/>
                <a:ea typeface="Calibri" panose="020F0502020204030204" pitchFamily="34" charset="0"/>
                <a:cs typeface="Times New Roman" panose="02020603050405020304" pitchFamily="18" charset="0"/>
              </a:rPr>
              <a:t>the</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most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used</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payment</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methods</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err="1">
                <a:latin typeface="Trebuchet MS" panose="020B0603020202020204" pitchFamily="34" charset="0"/>
                <a:ea typeface="Calibri" panose="020F0502020204030204" pitchFamily="34" charset="0"/>
                <a:cs typeface="Times New Roman" panose="02020603050405020304" pitchFamily="18" charset="0"/>
              </a:rPr>
              <a:t>by</a:t>
            </a:r>
            <a:r>
              <a:rPr lang="pt-PT" dirty="0">
                <a:latin typeface="Trebuchet MS" panose="020B0603020202020204" pitchFamily="34" charset="0"/>
                <a:ea typeface="Calibri" panose="020F0502020204030204" pitchFamily="34" charset="0"/>
                <a:cs typeface="Times New Roman" panose="02020603050405020304" pitchFamily="18" charset="0"/>
              </a:rPr>
              <a:t> </a:t>
            </a:r>
            <a:r>
              <a:rPr lang="pt-PT" dirty="0" smtClean="0">
                <a:latin typeface="Trebuchet MS" panose="020B0603020202020204" pitchFamily="34" charset="0"/>
                <a:ea typeface="Calibri" panose="020F0502020204030204" pitchFamily="34" charset="0"/>
                <a:cs typeface="Times New Roman" panose="02020603050405020304" pitchFamily="18" charset="0"/>
              </a:rPr>
              <a:t>Portuguese </a:t>
            </a:r>
            <a:r>
              <a:rPr lang="pt-PT" dirty="0" err="1">
                <a:latin typeface="Trebuchet MS" panose="020B0603020202020204" pitchFamily="34" charset="0"/>
                <a:ea typeface="Calibri" panose="020F0502020204030204" pitchFamily="34" charset="0"/>
                <a:cs typeface="Times New Roman" panose="02020603050405020304" pitchFamily="18" charset="0"/>
              </a:rPr>
              <a:t>consumers</a:t>
            </a:r>
            <a:r>
              <a:rPr lang="pt-PT" dirty="0">
                <a:latin typeface="Trebuchet MS" panose="020B060302020202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pt-PT" dirty="0">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Retângulo 7">
            <a:extLst>
              <a:ext uri="{FF2B5EF4-FFF2-40B4-BE49-F238E27FC236}">
                <a16:creationId xmlns:a16="http://schemas.microsoft.com/office/drawing/2014/main" id="{7EE3BAEE-F3D7-4F6B-98A8-DDB4ADCF0C0C}"/>
              </a:ext>
            </a:extLst>
          </p:cNvPr>
          <p:cNvSpPr/>
          <p:nvPr/>
        </p:nvSpPr>
        <p:spPr>
          <a:xfrm>
            <a:off x="1120535" y="3927991"/>
            <a:ext cx="4809009" cy="390492"/>
          </a:xfrm>
          <a:prstGeom prst="rect">
            <a:avLst/>
          </a:prstGeom>
        </p:spPr>
        <p:txBody>
          <a:bodyPr wrap="none">
            <a:spAutoFit/>
          </a:bodyPr>
          <a:lstStyle/>
          <a:p>
            <a:pPr algn="just">
              <a:lnSpc>
                <a:spcPct val="115000"/>
              </a:lnSpc>
              <a:spcBef>
                <a:spcPts val="500"/>
              </a:spcBef>
              <a:spcAft>
                <a:spcPts val="0"/>
              </a:spcAft>
            </a:pPr>
            <a:r>
              <a:rPr lang="en-US" b="1" dirty="0" smtClean="0">
                <a:solidFill>
                  <a:srgbClr val="C00000"/>
                </a:solidFill>
                <a:latin typeface="Trebuchet MS" panose="020B0603020202020204" pitchFamily="34" charset="0"/>
                <a:ea typeface="Times New Roman" panose="02020603050405020304" pitchFamily="18" charset="0"/>
                <a:cs typeface="Segoe UI" panose="020B0502040204020203" pitchFamily="34" charset="0"/>
              </a:rPr>
              <a:t>               ATMS /MONEY/ CREDIT CARD USE:</a:t>
            </a:r>
            <a:endParaRPr lang="pt-PT" dirty="0">
              <a:solidFill>
                <a:srgbClr val="C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524" y="1237686"/>
            <a:ext cx="531380" cy="531380"/>
          </a:xfrm>
          <a:prstGeom prst="rect">
            <a:avLst/>
          </a:prstGeom>
        </p:spPr>
      </p:pic>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7336" y="3852468"/>
            <a:ext cx="465755" cy="465755"/>
          </a:xfrm>
          <a:prstGeom prst="rect">
            <a:avLst/>
          </a:prstGeom>
        </p:spPr>
      </p:pic>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057" y="2807814"/>
            <a:ext cx="451773" cy="451773"/>
          </a:xfrm>
          <a:prstGeom prst="rect">
            <a:avLst/>
          </a:prstGeom>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7950" y="2915481"/>
            <a:ext cx="802019" cy="802019"/>
          </a:xfrm>
          <a:prstGeom prst="rect">
            <a:avLst/>
          </a:prstGeom>
        </p:spPr>
      </p:pic>
      <p:pic>
        <p:nvPicPr>
          <p:cNvPr id="16" name="Imagem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9552" y="23805"/>
            <a:ext cx="4294418" cy="4294418"/>
          </a:xfrm>
          <a:prstGeom prst="rect">
            <a:avLst/>
          </a:prstGeom>
        </p:spPr>
      </p:pic>
      <p:pic>
        <p:nvPicPr>
          <p:cNvPr id="17" name="Imagem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883" y="1867327"/>
            <a:ext cx="1126171" cy="1126171"/>
          </a:xfrm>
          <a:prstGeom prst="rect">
            <a:avLst/>
          </a:prstGeom>
        </p:spPr>
      </p:pic>
    </p:spTree>
    <p:extLst>
      <p:ext uri="{BB962C8B-B14F-4D97-AF65-F5344CB8AC3E}">
        <p14:creationId xmlns:p14="http://schemas.microsoft.com/office/powerpoint/2010/main" val="7937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42" presetClass="exit" presetSubtype="0" fill="hold" grpId="0" nodeType="withEffect">
                                  <p:stCondLst>
                                    <p:cond delay="0"/>
                                  </p:stCondLst>
                                  <p:childTnLst>
                                    <p:animEffect transition="out" filter="fade">
                                      <p:cBhvr>
                                        <p:cTn id="14" dur="1000"/>
                                        <p:tgtEl>
                                          <p:spTgt spid="2"/>
                                        </p:tgtEl>
                                      </p:cBhvr>
                                    </p:animEffect>
                                    <p:anim calcmode="lin" valueType="num">
                                      <p:cBhvr>
                                        <p:cTn id="15" dur="1000"/>
                                        <p:tgtEl>
                                          <p:spTgt spid="2"/>
                                        </p:tgtEl>
                                        <p:attrNameLst>
                                          <p:attrName>ppt_x</p:attrName>
                                        </p:attrNameLst>
                                      </p:cBhvr>
                                      <p:tavLst>
                                        <p:tav tm="0">
                                          <p:val>
                                            <p:strVal val="ppt_x"/>
                                          </p:val>
                                        </p:tav>
                                        <p:tav tm="100000">
                                          <p:val>
                                            <p:strVal val="ppt_x"/>
                                          </p:val>
                                        </p:tav>
                                      </p:tavLst>
                                    </p:anim>
                                    <p:anim calcmode="lin" valueType="num">
                                      <p:cBhvr>
                                        <p:cTn id="16" dur="1000"/>
                                        <p:tgtEl>
                                          <p:spTgt spid="2"/>
                                        </p:tgtEl>
                                        <p:attrNameLst>
                                          <p:attrName>ppt_y</p:attrName>
                                        </p:attrNameLst>
                                      </p:cBhvr>
                                      <p:tavLst>
                                        <p:tav tm="0">
                                          <p:val>
                                            <p:strVal val="ppt_y"/>
                                          </p:val>
                                        </p:tav>
                                        <p:tav tm="100000">
                                          <p:val>
                                            <p:strVal val="ppt_y+.1"/>
                                          </p:val>
                                        </p:tav>
                                      </p:tavLst>
                                    </p:anim>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91667E-6 4.07407E-6 L -0.00078 -0.32824 " pathEditMode="relative" rAng="0" ptsTypes="AA">
                                      <p:cBhvr>
                                        <p:cTn id="21" dur="2000" fill="hold"/>
                                        <p:tgtEl>
                                          <p:spTgt spid="8">
                                            <p:txEl>
                                              <p:pRg st="0" end="0"/>
                                            </p:txEl>
                                          </p:spTgt>
                                        </p:tgtEl>
                                        <p:attrNameLst>
                                          <p:attrName>ppt_x</p:attrName>
                                          <p:attrName>ppt_y</p:attrName>
                                        </p:attrNameLst>
                                      </p:cBhvr>
                                      <p:rCtr x="-39" y="-16412"/>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shopping vector gif">
            <a:extLst>
              <a:ext uri="{FF2B5EF4-FFF2-40B4-BE49-F238E27FC236}">
                <a16:creationId xmlns:a16="http://schemas.microsoft.com/office/drawing/2014/main" id="{CCA0D4DC-EC85-439E-A7C2-383A82CADA7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44864" y="2801953"/>
            <a:ext cx="4913085" cy="368481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35" y="5926160"/>
            <a:ext cx="779093" cy="708266"/>
          </a:xfrm>
          <a:prstGeom prst="rect">
            <a:avLst/>
          </a:prstGeom>
        </p:spPr>
      </p:pic>
      <p:sp>
        <p:nvSpPr>
          <p:cNvPr id="7" name="Retângulo 6">
            <a:extLst>
              <a:ext uri="{FF2B5EF4-FFF2-40B4-BE49-F238E27FC236}">
                <a16:creationId xmlns:a16="http://schemas.microsoft.com/office/drawing/2014/main" id="{B686BDE4-E0BA-400A-B692-2DFC6A2D4D63}"/>
              </a:ext>
            </a:extLst>
          </p:cNvPr>
          <p:cNvSpPr/>
          <p:nvPr/>
        </p:nvSpPr>
        <p:spPr>
          <a:xfrm>
            <a:off x="0" y="506198"/>
            <a:ext cx="2928243" cy="332578"/>
          </a:xfrm>
          <a:prstGeom prst="rect">
            <a:avLst/>
          </a:prstGeom>
          <a:solidFill>
            <a:srgbClr val="99E3F3"/>
          </a:solidFill>
          <a:ln>
            <a:solidFill>
              <a:srgbClr val="99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chemeClr val="tx1"/>
                </a:solidFill>
              </a:rPr>
              <a:t>USEFUL INFORMATION</a:t>
            </a:r>
            <a:endParaRPr lang="pt-PT" dirty="0">
              <a:solidFill>
                <a:schemeClr val="tx1"/>
              </a:solidFill>
            </a:endParaRPr>
          </a:p>
        </p:txBody>
      </p:sp>
      <p:sp>
        <p:nvSpPr>
          <p:cNvPr id="3" name="Retângulo 2">
            <a:extLst>
              <a:ext uri="{FF2B5EF4-FFF2-40B4-BE49-F238E27FC236}">
                <a16:creationId xmlns:a16="http://schemas.microsoft.com/office/drawing/2014/main" id="{0F83E5ED-1D9E-43D1-80FE-06F095E106BC}"/>
              </a:ext>
            </a:extLst>
          </p:cNvPr>
          <p:cNvSpPr/>
          <p:nvPr/>
        </p:nvSpPr>
        <p:spPr>
          <a:xfrm>
            <a:off x="1787286" y="1795123"/>
            <a:ext cx="9057266" cy="2732479"/>
          </a:xfrm>
          <a:prstGeom prst="rect">
            <a:avLst/>
          </a:prstGeom>
        </p:spPr>
        <p:txBody>
          <a:bodyPr wrap="square">
            <a:spAutoFit/>
          </a:bodyPr>
          <a:lstStyle/>
          <a:p>
            <a:pPr>
              <a:lnSpc>
                <a:spcPct val="107000"/>
              </a:lnSpc>
              <a:spcAft>
                <a:spcPts val="800"/>
              </a:spcAft>
            </a:pPr>
            <a:r>
              <a:rPr lang="en-US"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HEALTH/EMERGENCY </a:t>
            </a:r>
            <a:endParaRPr lang="pt-PT" dirty="0">
              <a:solidFill>
                <a:srgbClr val="C00000"/>
              </a:solidFill>
              <a:latin typeface="Trebuchet MS" panose="020B0603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dirty="0">
                <a:solidFill>
                  <a:srgbClr val="454545"/>
                </a:solidFill>
                <a:latin typeface="Trebuchet MS" panose="020B0603020202020204" pitchFamily="34" charset="0"/>
                <a:ea typeface="Times New Roman" panose="02020603050405020304" pitchFamily="18" charset="0"/>
                <a:cs typeface="Times New Roman" panose="02020603050405020304" pitchFamily="18" charset="0"/>
              </a:rPr>
              <a:t>A list of emergency numbers to call in the event of an emergency in Portugal.</a:t>
            </a:r>
          </a:p>
          <a:p>
            <a:pPr>
              <a:lnSpc>
                <a:spcPct val="107000"/>
              </a:lnSpc>
              <a:spcAft>
                <a:spcPts val="0"/>
              </a:spcAft>
            </a:pPr>
            <a:endParaRPr lang="en-US" dirty="0">
              <a:solidFill>
                <a:srgbClr val="454545"/>
              </a:solidFill>
              <a:latin typeface="Trebuchet MS" panose="020B0603020202020204" pitchFamily="34" charset="0"/>
              <a:ea typeface="Times New Roman" panose="02020603050405020304" pitchFamily="18" charset="0"/>
              <a:cs typeface="Times New Roman" panose="02020603050405020304" pitchFamily="18" charset="0"/>
            </a:endParaRPr>
          </a:p>
          <a:p>
            <a:r>
              <a:rPr lang="pt-PT" dirty="0" err="1">
                <a:latin typeface="Trebuchet MS" panose="020B0603020202020204" pitchFamily="34" charset="0"/>
              </a:rPr>
              <a:t>Ambulance</a:t>
            </a:r>
            <a:r>
              <a:rPr lang="pt-PT" dirty="0">
                <a:latin typeface="Trebuchet MS" panose="020B0603020202020204" pitchFamily="34" charset="0"/>
              </a:rPr>
              <a:t>: </a:t>
            </a:r>
            <a:r>
              <a:rPr lang="pt-PT" b="1" dirty="0">
                <a:latin typeface="Trebuchet MS" panose="020B0603020202020204" pitchFamily="34" charset="0"/>
              </a:rPr>
              <a:t>112</a:t>
            </a:r>
            <a:endParaRPr lang="pt-PT" dirty="0">
              <a:latin typeface="Trebuchet MS" panose="020B0603020202020204" pitchFamily="34" charset="0"/>
            </a:endParaRPr>
          </a:p>
          <a:p>
            <a:r>
              <a:rPr lang="pt-PT" dirty="0" err="1" smtClean="0">
                <a:latin typeface="Trebuchet MS" panose="020B0603020202020204" pitchFamily="34" charset="0"/>
              </a:rPr>
              <a:t>Fire</a:t>
            </a:r>
            <a:r>
              <a:rPr lang="pt-PT" dirty="0">
                <a:latin typeface="Trebuchet MS" panose="020B0603020202020204" pitchFamily="34" charset="0"/>
              </a:rPr>
              <a:t>: </a:t>
            </a:r>
            <a:r>
              <a:rPr lang="pt-PT" b="1" dirty="0">
                <a:latin typeface="Trebuchet MS" panose="020B0603020202020204" pitchFamily="34" charset="0"/>
              </a:rPr>
              <a:t>112</a:t>
            </a:r>
          </a:p>
          <a:p>
            <a:r>
              <a:rPr lang="pt-PT" dirty="0" err="1">
                <a:latin typeface="Trebuchet MS" panose="020B0603020202020204" pitchFamily="34" charset="0"/>
              </a:rPr>
              <a:t>Police</a:t>
            </a:r>
            <a:r>
              <a:rPr lang="pt-PT" dirty="0">
                <a:latin typeface="Trebuchet MS" panose="020B0603020202020204" pitchFamily="34" charset="0"/>
              </a:rPr>
              <a:t> (</a:t>
            </a:r>
            <a:r>
              <a:rPr lang="pt-PT" dirty="0" err="1">
                <a:latin typeface="Trebuchet MS" panose="020B0603020202020204" pitchFamily="34" charset="0"/>
              </a:rPr>
              <a:t>national</a:t>
            </a:r>
            <a:r>
              <a:rPr lang="pt-PT" dirty="0">
                <a:latin typeface="Trebuchet MS" panose="020B0603020202020204" pitchFamily="34" charset="0"/>
              </a:rPr>
              <a:t>):</a:t>
            </a:r>
            <a:r>
              <a:rPr lang="pt-PT" b="1" dirty="0">
                <a:latin typeface="Trebuchet MS" panose="020B0603020202020204" pitchFamily="34" charset="0"/>
              </a:rPr>
              <a:t> 112</a:t>
            </a:r>
          </a:p>
          <a:p>
            <a:r>
              <a:rPr lang="en-US" dirty="0">
                <a:latin typeface="Trebuchet MS" panose="020B0603020202020204" pitchFamily="34" charset="0"/>
              </a:rPr>
              <a:t>Sea Rescue in Lisbon: </a:t>
            </a:r>
            <a:r>
              <a:rPr lang="en-US" b="1" dirty="0">
                <a:latin typeface="Trebuchet MS" panose="020B0603020202020204" pitchFamily="34" charset="0"/>
              </a:rPr>
              <a:t>214 401 919</a:t>
            </a:r>
            <a:endParaRPr lang="pt-PT" b="1" dirty="0">
              <a:latin typeface="Trebuchet MS" panose="020B0603020202020204" pitchFamily="34" charset="0"/>
            </a:endParaRPr>
          </a:p>
          <a:p>
            <a:r>
              <a:rPr lang="en-US" dirty="0">
                <a:latin typeface="Trebuchet MS" panose="020B0603020202020204" pitchFamily="34" charset="0"/>
              </a:rPr>
              <a:t>Maritime Police in Lisbon:</a:t>
            </a:r>
            <a:r>
              <a:rPr lang="en-US" b="1" dirty="0">
                <a:latin typeface="Trebuchet MS" panose="020B0603020202020204" pitchFamily="34" charset="0"/>
              </a:rPr>
              <a:t> 210 911 100</a:t>
            </a:r>
            <a:endParaRPr lang="pt-PT" b="1" dirty="0">
              <a:latin typeface="Trebuchet MS" panose="020B0603020202020204" pitchFamily="34" charset="0"/>
            </a:endParaRPr>
          </a:p>
          <a:p>
            <a:pPr>
              <a:lnSpc>
                <a:spcPct val="107000"/>
              </a:lnSpc>
              <a:spcAft>
                <a:spcPts val="0"/>
              </a:spcAft>
            </a:pPr>
            <a:endParaRPr lang="pt-PT" sz="1600" dirty="0">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4100" name="Picture 4" descr="Imagem relacionada">
            <a:extLst>
              <a:ext uri="{FF2B5EF4-FFF2-40B4-BE49-F238E27FC236}">
                <a16:creationId xmlns:a16="http://schemas.microsoft.com/office/drawing/2014/main" id="{A98278CC-CD96-48E8-B0DF-42EF97A272A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4505" y="3621090"/>
            <a:ext cx="3597797" cy="2698348"/>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2861F911-A352-477F-921C-31349B7F1691}"/>
              </a:ext>
            </a:extLst>
          </p:cNvPr>
          <p:cNvSpPr/>
          <p:nvPr/>
        </p:nvSpPr>
        <p:spPr>
          <a:xfrm>
            <a:off x="3425643" y="1326034"/>
            <a:ext cx="7554410" cy="4524315"/>
          </a:xfrm>
          <a:prstGeom prst="rect">
            <a:avLst/>
          </a:prstGeom>
        </p:spPr>
        <p:txBody>
          <a:bodyPr wrap="square">
            <a:spAutoFit/>
          </a:bodyPr>
          <a:lstStyle/>
          <a:p>
            <a:pPr>
              <a:spcAft>
                <a:spcPts val="0"/>
              </a:spcAft>
            </a:pPr>
            <a:r>
              <a:rPr lang="pt-PT" dirty="0">
                <a:solidFill>
                  <a:srgbClr val="C00000"/>
                </a:solidFill>
                <a:latin typeface="Trebuchet MS" panose="020B0603020202020204" pitchFamily="34" charset="0"/>
                <a:ea typeface="Times New Roman" panose="02020603050405020304" pitchFamily="18" charset="0"/>
              </a:rPr>
              <a:t>OPENING HOURS IN GENERAL  </a:t>
            </a:r>
          </a:p>
          <a:p>
            <a:pPr>
              <a:spcAft>
                <a:spcPts val="0"/>
              </a:spcAft>
            </a:pPr>
            <a:endParaRPr lang="pt-PT"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Mini-Markets</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and</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shops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09:00am to 19:00pm</a:t>
            </a:r>
            <a:endParaRPr lang="pt-PT" b="1"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Supermarkets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09:00am to 20:00pm</a:t>
            </a:r>
            <a:endParaRPr lang="pt-PT" b="1" dirty="0">
              <a:latin typeface="Trebuchet MS" panose="020B0603020202020204" pitchFamily="34" charset="0"/>
              <a:ea typeface="Times New Roman" panose="02020603050405020304" pitchFamily="18" charset="0"/>
            </a:endParaRPr>
          </a:p>
          <a:p>
            <a:pPr>
              <a:spcAft>
                <a:spcPts val="0"/>
              </a:spcAft>
            </a:pPr>
            <a:r>
              <a:rPr lang="pt-PT" dirty="0" smtClean="0">
                <a:solidFill>
                  <a:srgbClr val="222222"/>
                </a:solidFill>
                <a:latin typeface="Trebuchet MS" panose="020B0603020202020204" pitchFamily="34" charset="0"/>
                <a:ea typeface="Times New Roman" panose="02020603050405020304" pitchFamily="18" charset="0"/>
              </a:rPr>
              <a:t>Shopping </a:t>
            </a:r>
            <a:r>
              <a:rPr lang="pt-PT" dirty="0">
                <a:solidFill>
                  <a:srgbClr val="222222"/>
                </a:solidFill>
                <a:latin typeface="Trebuchet MS" panose="020B0603020202020204" pitchFamily="34" charset="0"/>
                <a:ea typeface="Times New Roman" panose="02020603050405020304" pitchFamily="18" charset="0"/>
              </a:rPr>
              <a:t>centre: </a:t>
            </a:r>
            <a:r>
              <a:rPr lang="pt-PT" b="1" dirty="0">
                <a:solidFill>
                  <a:srgbClr val="222222"/>
                </a:solidFill>
                <a:latin typeface="Trebuchet MS" panose="020B0603020202020204" pitchFamily="34" charset="0"/>
                <a:ea typeface="Times New Roman" panose="02020603050405020304" pitchFamily="18" charset="0"/>
              </a:rPr>
              <a:t>10:00am to 23:30pm</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r>
            <a:br>
              <a:rPr lang="pt-PT" dirty="0">
                <a:solidFill>
                  <a:srgbClr val="222222"/>
                </a:solidFill>
                <a:latin typeface="Trebuchet MS" panose="020B0603020202020204" pitchFamily="34" charset="0"/>
                <a:ea typeface="Times New Roman" panose="02020603050405020304" pitchFamily="18" charset="0"/>
              </a:rPr>
            </a:br>
            <a:endParaRPr lang="pt-PT"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Banks</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and</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Post</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Offices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8:30am to 15:00pm</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err="1">
                <a:solidFill>
                  <a:srgbClr val="222222"/>
                </a:solidFill>
                <a:latin typeface="Trebuchet MS" panose="020B0603020202020204" pitchFamily="34" charset="0"/>
                <a:ea typeface="Times New Roman" panose="02020603050405020304" pitchFamily="18" charset="0"/>
              </a:rPr>
              <a:t>Hospitals</a:t>
            </a: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24/7</a:t>
            </a:r>
            <a:endParaRPr lang="pt-PT" b="1"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r>
            <a:br>
              <a:rPr lang="pt-PT" dirty="0">
                <a:solidFill>
                  <a:srgbClr val="222222"/>
                </a:solidFill>
                <a:latin typeface="Trebuchet MS" panose="020B0603020202020204" pitchFamily="34" charset="0"/>
                <a:ea typeface="Times New Roman" panose="02020603050405020304" pitchFamily="18" charset="0"/>
              </a:rPr>
            </a:br>
            <a:r>
              <a:rPr lang="pt-PT" dirty="0" err="1">
                <a:solidFill>
                  <a:srgbClr val="222222"/>
                </a:solidFill>
                <a:latin typeface="Trebuchet MS" panose="020B0603020202020204" pitchFamily="34" charset="0"/>
                <a:ea typeface="Times New Roman" panose="02020603050405020304" pitchFamily="18" charset="0"/>
              </a:rPr>
              <a:t>Historical</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places</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and</a:t>
            </a: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monuments</a:t>
            </a: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r>
              <a:rPr lang="pt-PT" b="1" dirty="0">
                <a:solidFill>
                  <a:srgbClr val="222222"/>
                </a:solidFill>
                <a:latin typeface="Trebuchet MS" panose="020B0603020202020204" pitchFamily="34" charset="0"/>
                <a:ea typeface="Times New Roman" panose="02020603050405020304" pitchFamily="18" charset="0"/>
              </a:rPr>
              <a:t>  9:30am to 17:00pm</a:t>
            </a: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pPr>
              <a:spcAft>
                <a:spcPts val="0"/>
              </a:spcAft>
            </a:pPr>
            <a:r>
              <a:rPr lang="pt-PT" dirty="0">
                <a:solidFill>
                  <a:srgbClr val="222222"/>
                </a:solidFill>
                <a:latin typeface="Trebuchet MS" panose="020B0603020202020204" pitchFamily="34" charset="0"/>
                <a:ea typeface="Times New Roman" panose="02020603050405020304" pitchFamily="18" charset="0"/>
              </a:rPr>
              <a:t>                      </a:t>
            </a:r>
            <a:r>
              <a:rPr lang="pt-PT" dirty="0" err="1">
                <a:solidFill>
                  <a:srgbClr val="222222"/>
                </a:solidFill>
                <a:latin typeface="Trebuchet MS" panose="020B0603020202020204" pitchFamily="34" charset="0"/>
                <a:ea typeface="Times New Roman" panose="02020603050405020304" pitchFamily="18" charset="0"/>
              </a:rPr>
              <a:t>Or</a:t>
            </a:r>
            <a:r>
              <a:rPr lang="pt-PT" dirty="0">
                <a:solidFill>
                  <a:srgbClr val="222222"/>
                </a:solidFill>
                <a:latin typeface="Trebuchet MS" panose="020B0603020202020204" pitchFamily="34" charset="0"/>
                <a:ea typeface="Times New Roman" panose="02020603050405020304" pitchFamily="18" charset="0"/>
              </a:rPr>
              <a:t> </a:t>
            </a:r>
            <a:endParaRPr lang="pt-PT" dirty="0">
              <a:latin typeface="Trebuchet MS" panose="020B0603020202020204" pitchFamily="34" charset="0"/>
              <a:ea typeface="Times New Roman" panose="02020603050405020304" pitchFamily="18" charset="0"/>
            </a:endParaRPr>
          </a:p>
          <a:p>
            <a:r>
              <a:rPr lang="pt-PT" dirty="0">
                <a:solidFill>
                  <a:srgbClr val="222222"/>
                </a:solidFill>
                <a:latin typeface="Trebuchet MS" panose="020B0603020202020204" pitchFamily="34" charset="0"/>
                <a:ea typeface="Calibri" panose="020F0502020204030204" pitchFamily="34" charset="0"/>
              </a:rPr>
              <a:t>          </a:t>
            </a:r>
            <a:r>
              <a:rPr lang="pt-PT" b="1" dirty="0">
                <a:solidFill>
                  <a:srgbClr val="222222"/>
                </a:solidFill>
                <a:latin typeface="Trebuchet MS" panose="020B0603020202020204" pitchFamily="34" charset="0"/>
                <a:ea typeface="Calibri" panose="020F0502020204030204" pitchFamily="34" charset="0"/>
              </a:rPr>
              <a:t>10:00am to 17:30pm </a:t>
            </a:r>
            <a:r>
              <a:rPr lang="pt-PT" dirty="0">
                <a:solidFill>
                  <a:srgbClr val="222222"/>
                </a:solidFill>
                <a:latin typeface="Trebuchet MS" panose="020B0603020202020204" pitchFamily="34" charset="0"/>
                <a:ea typeface="Calibri" panose="020F0502020204030204" pitchFamily="34" charset="0"/>
              </a:rPr>
              <a:t>	</a:t>
            </a:r>
            <a:endParaRPr lang="pt-PT" dirty="0">
              <a:latin typeface="Trebuchet MS" panose="020B0603020202020204" pitchFamily="34" charset="0"/>
            </a:endParaRPr>
          </a:p>
        </p:txBody>
      </p:sp>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9552" y="23805"/>
            <a:ext cx="4294418" cy="4294418"/>
          </a:xfrm>
          <a:prstGeom prst="rect">
            <a:avLst/>
          </a:prstGeom>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1883" y="1867327"/>
            <a:ext cx="1126171" cy="1126171"/>
          </a:xfrm>
          <a:prstGeom prst="rect">
            <a:avLst/>
          </a:prstGeom>
        </p:spPr>
      </p:pic>
    </p:spTree>
    <p:extLst>
      <p:ext uri="{BB962C8B-B14F-4D97-AF65-F5344CB8AC3E}">
        <p14:creationId xmlns:p14="http://schemas.microsoft.com/office/powerpoint/2010/main" val="3675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100"/>
                                        </p:tgtEl>
                                      </p:cBhvr>
                                    </p:animEffect>
                                    <p:anim calcmode="lin" valueType="num">
                                      <p:cBhvr>
                                        <p:cTn id="7" dur="1000"/>
                                        <p:tgtEl>
                                          <p:spTgt spid="4100"/>
                                        </p:tgtEl>
                                        <p:attrNameLst>
                                          <p:attrName>ppt_x</p:attrName>
                                        </p:attrNameLst>
                                      </p:cBhvr>
                                      <p:tavLst>
                                        <p:tav tm="0">
                                          <p:val>
                                            <p:strVal val="ppt_x"/>
                                          </p:val>
                                        </p:tav>
                                        <p:tav tm="100000">
                                          <p:val>
                                            <p:strVal val="ppt_x"/>
                                          </p:val>
                                        </p:tav>
                                      </p:tavLst>
                                    </p:anim>
                                    <p:anim calcmode="lin" valueType="num">
                                      <p:cBhvr>
                                        <p:cTn id="8" dur="1000"/>
                                        <p:tgtEl>
                                          <p:spTgt spid="4100"/>
                                        </p:tgtEl>
                                        <p:attrNameLst>
                                          <p:attrName>ppt_y</p:attrName>
                                        </p:attrNameLst>
                                      </p:cBhvr>
                                      <p:tavLst>
                                        <p:tav tm="0">
                                          <p:val>
                                            <p:strVal val="ppt_y"/>
                                          </p:val>
                                        </p:tav>
                                        <p:tav tm="100000">
                                          <p:val>
                                            <p:strVal val="ppt_y+.1"/>
                                          </p:val>
                                        </p:tav>
                                      </p:tavLst>
                                    </p:anim>
                                    <p:set>
                                      <p:cBhvr>
                                        <p:cTn id="9" dur="1" fill="hold">
                                          <p:stCondLst>
                                            <p:cond delay="999"/>
                                          </p:stCondLst>
                                        </p:cTn>
                                        <p:tgtEl>
                                          <p:spTgt spid="410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952272" y="3205426"/>
            <a:ext cx="4728410" cy="589264"/>
          </a:xfrm>
          <a:prstGeom prst="rect">
            <a:avLst/>
          </a:prstGeom>
          <a:solidFill>
            <a:srgbClr val="F4BC41"/>
          </a:solidFill>
        </p:spPr>
        <p:txBody>
          <a:bodyPr wrap="none">
            <a:spAutoFit/>
          </a:bodyPr>
          <a:lstStyle/>
          <a:p>
            <a:pPr algn="ctr">
              <a:lnSpc>
                <a:spcPct val="115000"/>
              </a:lnSpc>
              <a:spcBef>
                <a:spcPts val="500"/>
              </a:spcBef>
              <a:spcAft>
                <a:spcPts val="500"/>
              </a:spcAft>
            </a:pPr>
            <a:r>
              <a:rPr lang="pt-PT" sz="3000"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sz="3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pic>
        <p:nvPicPr>
          <p:cNvPr id="8" name="Imagem 7">
            <a:extLst>
              <a:ext uri="{FF2B5EF4-FFF2-40B4-BE49-F238E27FC236}">
                <a16:creationId xmlns:a16="http://schemas.microsoft.com/office/drawing/2014/main" id="{26216DD0-0D07-40DC-813E-DBF2FF699B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sp>
        <p:nvSpPr>
          <p:cNvPr id="3" name="Retângulo 2">
            <a:extLst>
              <a:ext uri="{FF2B5EF4-FFF2-40B4-BE49-F238E27FC236}">
                <a16:creationId xmlns:a16="http://schemas.microsoft.com/office/drawing/2014/main" id="{C0B57D68-15D0-4531-B04F-1296E5FB5FD6}"/>
              </a:ext>
            </a:extLst>
          </p:cNvPr>
          <p:cNvSpPr/>
          <p:nvPr/>
        </p:nvSpPr>
        <p:spPr>
          <a:xfrm>
            <a:off x="1747777" y="775504"/>
            <a:ext cx="1124778" cy="32409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 name="Imagem 1"/>
          <p:cNvPicPr>
            <a:picLocks noChangeAspect="1"/>
          </p:cNvPicPr>
          <p:nvPr/>
        </p:nvPicPr>
        <p:blipFill>
          <a:blip r:embed="rId5"/>
          <a:stretch>
            <a:fillRect/>
          </a:stretch>
        </p:blipFill>
        <p:spPr>
          <a:xfrm>
            <a:off x="6429875" y="71058"/>
            <a:ext cx="5773203" cy="6858000"/>
          </a:xfrm>
          <a:prstGeom prst="rect">
            <a:avLst/>
          </a:prstGeom>
        </p:spPr>
      </p:pic>
    </p:spTree>
    <p:extLst>
      <p:ext uri="{BB962C8B-B14F-4D97-AF65-F5344CB8AC3E}">
        <p14:creationId xmlns:p14="http://schemas.microsoft.com/office/powerpoint/2010/main" val="12850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3.33333E-6 L -0.42357 0.00439 " pathEditMode="relative" rAng="0" ptsTypes="AA">
                                      <p:cBhvr>
                                        <p:cTn id="6" dur="2000" fill="hold"/>
                                        <p:tgtEl>
                                          <p:spTgt spid="2"/>
                                        </p:tgtEl>
                                        <p:attrNameLst>
                                          <p:attrName>ppt_x</p:attrName>
                                          <p:attrName>ppt_y</p:attrName>
                                        </p:attrNameLst>
                                      </p:cBhvr>
                                      <p:rCtr x="-2118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Retângulo 1"/>
          <p:cNvSpPr/>
          <p:nvPr/>
        </p:nvSpPr>
        <p:spPr>
          <a:xfrm>
            <a:off x="7023780" y="2743114"/>
            <a:ext cx="5188540" cy="1857047"/>
          </a:xfrm>
          <a:prstGeom prst="rect">
            <a:avLst/>
          </a:prstGeom>
        </p:spPr>
        <p:txBody>
          <a:bodyPr wrap="square">
            <a:spAutoFit/>
          </a:bodyPr>
          <a:lstStyle/>
          <a:p>
            <a:pPr algn="just">
              <a:lnSpc>
                <a:spcPct val="115000"/>
              </a:lnSpc>
              <a:spcBef>
                <a:spcPts val="500"/>
              </a:spcBef>
            </a:pPr>
            <a:r>
              <a:rPr lang="en-US" b="1" dirty="0">
                <a:solidFill>
                  <a:srgbClr val="C00000"/>
                </a:solidFill>
                <a:latin typeface="Trebuchet MS" panose="020B0603020202020204" pitchFamily="34" charset="0"/>
                <a:ea typeface="Times New Roman" panose="02020603050405020304" pitchFamily="18" charset="0"/>
                <a:cs typeface="Segoe UI" panose="020B0502040204020203" pitchFamily="34" charset="0"/>
              </a:rPr>
              <a:t>Metro</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hlinkClick r:id="rId2"/>
              </a:rPr>
              <a:t>www.metrolisboa.pt</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a:t>
            </a:r>
          </a:p>
          <a:p>
            <a:pPr algn="just">
              <a:lnSpc>
                <a:spcPct val="115000"/>
              </a:lnSpc>
              <a:spcBef>
                <a:spcPts val="500"/>
              </a:spcBef>
            </a:pP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         (</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hlinkClick r:id="rId3"/>
              </a:rPr>
              <a:t>www.metrodoporto.pt</a:t>
            </a:r>
            <a:r>
              <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rPr>
              <a:t>)</a:t>
            </a:r>
          </a:p>
          <a:p>
            <a:pPr algn="just">
              <a:lnSpc>
                <a:spcPct val="115000"/>
              </a:lnSpc>
              <a:spcBef>
                <a:spcPts val="500"/>
              </a:spcBef>
              <a:spcAft>
                <a:spcPts val="0"/>
              </a:spcAft>
            </a:pPr>
            <a:endParaRPr lang="en-US" b="1" dirty="0">
              <a:solidFill>
                <a:schemeClr val="bg1">
                  <a:lumMod val="50000"/>
                </a:schemeClr>
              </a:solidFill>
              <a:latin typeface="Trebuchet MS" panose="020B0603020202020204" pitchFamily="34" charset="0"/>
              <a:ea typeface="Times New Roman" panose="02020603050405020304" pitchFamily="18" charset="0"/>
              <a:cs typeface="Segoe UI" panose="020B0502040204020203" pitchFamily="34" charset="0"/>
            </a:endParaRPr>
          </a:p>
          <a:p>
            <a:pPr algn="just">
              <a:lnSpc>
                <a:spcPct val="115000"/>
              </a:lnSpc>
              <a:spcBef>
                <a:spcPts val="500"/>
              </a:spcBef>
              <a:spcAft>
                <a:spcPts val="0"/>
              </a:spcAft>
            </a:pPr>
            <a:r>
              <a:rPr lang="en-US" b="1" dirty="0">
                <a:latin typeface="Trebuchet MS" panose="020B0603020202020204" pitchFamily="34" charset="0"/>
                <a:ea typeface="Times New Roman" panose="02020603050405020304" pitchFamily="18" charset="0"/>
                <a:cs typeface="Segoe UI" panose="020B0502040204020203" pitchFamily="34" charset="0"/>
              </a:rPr>
              <a:t>–</a:t>
            </a:r>
            <a:r>
              <a:rPr lang="en-US" dirty="0">
                <a:latin typeface="Trebuchet MS" panose="020B0603020202020204" pitchFamily="34" charset="0"/>
                <a:ea typeface="Times New Roman" panose="02020603050405020304" pitchFamily="18" charset="0"/>
                <a:cs typeface="Segoe UI" panose="020B0502040204020203" pitchFamily="34" charset="0"/>
              </a:rPr>
              <a:t> undoubtedly the best way to get around the city. It runs from 6:30 a.m. to 1 a.m.</a:t>
            </a:r>
            <a:endParaRPr lang="pt-PT"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AutoShape 2" descr="Resultado de imagem para Portugal met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4100" name="Picture 4" descr="Resultado de imagem para metro Portuga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9911" y="1801748"/>
            <a:ext cx="741485" cy="74148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m para metro Portugal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0" y="1758040"/>
            <a:ext cx="1992924" cy="69061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7582013" y="4791463"/>
            <a:ext cx="3780692" cy="369332"/>
          </a:xfrm>
          <a:prstGeom prst="rect">
            <a:avLst/>
          </a:prstGeom>
          <a:noFill/>
        </p:spPr>
        <p:txBody>
          <a:bodyPr wrap="square" rtlCol="0">
            <a:spAutoFit/>
          </a:bodyPr>
          <a:lstStyle/>
          <a:p>
            <a:endParaRPr lang="pt-PT" dirty="0"/>
          </a:p>
        </p:txBody>
      </p:sp>
      <p:pic>
        <p:nvPicPr>
          <p:cNvPr id="4112" name="Picture 16" descr="Resultado de imagem para metro porto li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02472"/>
            <a:ext cx="666750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7"/>
          <a:stretch>
            <a:fillRect/>
          </a:stretch>
        </p:blipFill>
        <p:spPr>
          <a:xfrm>
            <a:off x="5524500" y="672487"/>
            <a:ext cx="6667500" cy="5934075"/>
          </a:xfrm>
          <a:prstGeom prst="rect">
            <a:avLst/>
          </a:prstGeom>
        </p:spPr>
      </p:pic>
      <p:pic>
        <p:nvPicPr>
          <p:cNvPr id="12" name="Imagem 11">
            <a:extLst>
              <a:ext uri="{FF2B5EF4-FFF2-40B4-BE49-F238E27FC236}">
                <a16:creationId xmlns:a16="http://schemas.microsoft.com/office/drawing/2014/main" id="{D8BE785A-2346-4D6B-933B-71CB6495BD2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5" name="Imagem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sp>
        <p:nvSpPr>
          <p:cNvPr id="13" name="Retângulo 12">
            <a:extLst>
              <a:ext uri="{FF2B5EF4-FFF2-40B4-BE49-F238E27FC236}">
                <a16:creationId xmlns:a16="http://schemas.microsoft.com/office/drawing/2014/main" id="{819C6794-A49E-4FE0-BD2F-013C1D53B0CE}"/>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6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2.96296E-6 L -0.44817 0.00208 " pathEditMode="relative" rAng="0" ptsTypes="AA">
                                      <p:cBhvr>
                                        <p:cTn id="6" dur="2000" fill="hold"/>
                                        <p:tgtEl>
                                          <p:spTgt spid="8"/>
                                        </p:tgtEl>
                                        <p:attrNameLst>
                                          <p:attrName>ppt_x</p:attrName>
                                          <p:attrName>ppt_y</p:attrName>
                                        </p:attrNameLst>
                                      </p:cBhvr>
                                      <p:rCtr x="-22409" y="93"/>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12"/>
                                        </p:tgtEl>
                                        <p:attrNameLst>
                                          <p:attrName>style.visibility</p:attrName>
                                        </p:attrNameLst>
                                      </p:cBhvr>
                                      <p:to>
                                        <p:strVal val="visible"/>
                                      </p:to>
                                    </p:set>
                                    <p:animEffect transition="in" filter="fade">
                                      <p:cBhvr>
                                        <p:cTn id="16"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1E03F19-F031-4B6E-B81D-23259F12E2F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333" l="758" r="96970">
                        <a14:foregroundMark x1="22727" y1="17500" x2="22727" y2="17500"/>
                        <a14:foregroundMark x1="13636" y1="31667" x2="13636" y2="31667"/>
                        <a14:foregroundMark x1="15909" y1="27500" x2="15909" y2="27500"/>
                        <a14:foregroundMark x1="19697" y1="21667" x2="19697" y2="21667"/>
                        <a14:foregroundMark x1="28030" y1="13333" x2="28030" y2="13333"/>
                        <a14:foregroundMark x1="30303" y1="10833" x2="30303" y2="10833"/>
                        <a14:foregroundMark x1="34091" y1="7500" x2="34091" y2="7500"/>
                        <a14:foregroundMark x1="47727" y1="2500" x2="47727" y2="2500"/>
                        <a14:foregroundMark x1="53030" y1="4167" x2="53030" y2="4167"/>
                        <a14:foregroundMark x1="56061" y1="5000" x2="56061" y2="5000"/>
                        <a14:foregroundMark x1="59848" y1="5833" x2="59848" y2="5833"/>
                        <a14:foregroundMark x1="63636" y1="6667" x2="63636" y2="6667"/>
                        <a14:foregroundMark x1="71212" y1="8333" x2="71212" y2="8333"/>
                        <a14:foregroundMark x1="75758" y1="13333" x2="75758" y2="13333"/>
                        <a14:foregroundMark x1="78788" y1="15833" x2="78788" y2="15833"/>
                        <a14:foregroundMark x1="81818" y1="19167" x2="81818" y2="19167"/>
                        <a14:foregroundMark x1="84848" y1="24167" x2="84848" y2="24167"/>
                        <a14:foregroundMark x1="85606" y1="28333" x2="85606" y2="28333"/>
                        <a14:foregroundMark x1="88636" y1="31667" x2="88636" y2="31667"/>
                        <a14:foregroundMark x1="91667" y1="35000" x2="91667" y2="35000"/>
                        <a14:foregroundMark x1="43182" y1="2500" x2="43182" y2="2500"/>
                        <a14:foregroundMark x1="25000" y1="84167" x2="25000" y2="84167"/>
                        <a14:foregroundMark x1="21970" y1="78333" x2="21970" y2="78333"/>
                        <a14:foregroundMark x1="24242" y1="80833" x2="24242" y2="80833"/>
                        <a14:foregroundMark x1="36364" y1="89167" x2="36364" y2="89167"/>
                        <a14:foregroundMark x1="34848" y1="86667" x2="34848" y2="86667"/>
                        <a14:foregroundMark x1="50758" y1="91667" x2="50758" y2="91667"/>
                        <a14:foregroundMark x1="64394" y1="90000" x2="64394" y2="90000"/>
                        <a14:foregroundMark x1="78788" y1="78333" x2="78788" y2="78333"/>
                        <a14:backgroundMark x1="59091" y1="8333" x2="59091" y2="8333"/>
                        <a14:backgroundMark x1="78788" y1="20833" x2="78788" y2="20833"/>
                      </a14:backgroundRemoval>
                    </a14:imgEffect>
                  </a14:imgLayer>
                </a14:imgProps>
              </a:ext>
              <a:ext uri="{28A0092B-C50C-407E-A947-70E740481C1C}">
                <a14:useLocalDpi xmlns:a14="http://schemas.microsoft.com/office/drawing/2010/main" val="0"/>
              </a:ext>
            </a:extLst>
          </a:blip>
          <a:stretch>
            <a:fillRect/>
          </a:stretch>
        </p:blipFill>
        <p:spPr>
          <a:xfrm>
            <a:off x="251721" y="5908431"/>
            <a:ext cx="863293" cy="784811"/>
          </a:xfrm>
          <a:prstGeom prst="rect">
            <a:avLst/>
          </a:prstGeom>
        </p:spPr>
      </p:pic>
      <p:pic>
        <p:nvPicPr>
          <p:cNvPr id="6" name="Imagem 5">
            <a:extLst>
              <a:ext uri="{FF2B5EF4-FFF2-40B4-BE49-F238E27FC236}">
                <a16:creationId xmlns:a16="http://schemas.microsoft.com/office/drawing/2014/main" id="{A2DEBA68-826B-4471-ADC8-C7ABD55D05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504" y="6280293"/>
            <a:ext cx="1448051" cy="412949"/>
          </a:xfrm>
          <a:prstGeom prst="rect">
            <a:avLst/>
          </a:prstGeom>
        </p:spPr>
      </p:pic>
      <p:sp>
        <p:nvSpPr>
          <p:cNvPr id="7" name="Retângulo 6">
            <a:extLst>
              <a:ext uri="{FF2B5EF4-FFF2-40B4-BE49-F238E27FC236}">
                <a16:creationId xmlns:a16="http://schemas.microsoft.com/office/drawing/2014/main" id="{E9D51992-C771-403B-94E4-A5CABAD87EB9}"/>
              </a:ext>
            </a:extLst>
          </p:cNvPr>
          <p:cNvSpPr/>
          <p:nvPr/>
        </p:nvSpPr>
        <p:spPr>
          <a:xfrm>
            <a:off x="0" y="506198"/>
            <a:ext cx="2928243" cy="332578"/>
          </a:xfrm>
          <a:prstGeom prst="rect">
            <a:avLst/>
          </a:prstGeom>
          <a:solidFill>
            <a:srgbClr val="F4BC41"/>
          </a:solidFill>
          <a:ln>
            <a:solidFill>
              <a:srgbClr val="F4B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solidFill>
                  <a:srgbClr val="000000"/>
                </a:solidFill>
                <a:latin typeface="Trebuchet MS" panose="020B0603020202020204" pitchFamily="34" charset="0"/>
                <a:ea typeface="Times New Roman" panose="02020603050405020304" pitchFamily="18" charset="0"/>
                <a:cs typeface="Times New Roman" panose="02020603050405020304" pitchFamily="18" charset="0"/>
              </a:rPr>
              <a:t>PUBLIC TRANSPORTATION</a:t>
            </a:r>
            <a:endParaRPr lang="pt-PT"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6" name="Picture 4" descr="Resultado de imagem para Portugal map jpg">
            <a:extLst>
              <a:ext uri="{FF2B5EF4-FFF2-40B4-BE49-F238E27FC236}">
                <a16:creationId xmlns:a16="http://schemas.microsoft.com/office/drawing/2014/main" id="{58B96B86-4362-4197-A836-E9E5253687A2}"/>
              </a:ext>
            </a:extLst>
          </p:cNvPr>
          <p:cNvPicPr>
            <a:picLocks noChangeAspect="1" noChangeArrowheads="1"/>
          </p:cNvPicPr>
          <p:nvPr/>
        </p:nvPicPr>
        <p:blipFill>
          <a:blip r:embed="rId5">
            <a:duotone>
              <a:prstClr val="black"/>
              <a:schemeClr val="tx1">
                <a:lumMod val="95000"/>
                <a:lumOff val="5000"/>
                <a:tint val="45000"/>
                <a:satMod val="400000"/>
              </a:schemeClr>
            </a:duotone>
            <a:extLst>
              <a:ext uri="{BEBA8EAE-BF5A-486C-A8C5-ECC9F3942E4B}">
                <a14:imgProps xmlns:a14="http://schemas.microsoft.com/office/drawing/2010/main">
                  <a14:imgLayer r:embed="rId6">
                    <a14:imgEffect>
                      <a14:backgroundRemoval t="5429" b="96143" l="10000" r="90000">
                        <a14:foregroundMark x1="40889" y1="5571" x2="40333" y2="16857"/>
                        <a14:foregroundMark x1="33889" y1="89000" x2="28111" y2="92000"/>
                        <a14:foregroundMark x1="28111" y1="92000" x2="24111" y2="89714"/>
                        <a14:foregroundMark x1="24111" y1="89714" x2="24111" y2="89714"/>
                        <a14:foregroundMark x1="32556" y1="94143" x2="32444" y2="96143"/>
                      </a14:backgroundRemoval>
                    </a14:imgEffect>
                  </a14:imgLayer>
                </a14:imgProps>
              </a:ext>
              <a:ext uri="{28A0092B-C50C-407E-A947-70E740481C1C}">
                <a14:useLocalDpi xmlns:a14="http://schemas.microsoft.com/office/drawing/2010/main" val="0"/>
              </a:ext>
            </a:extLst>
          </a:blip>
          <a:srcRect/>
          <a:stretch>
            <a:fillRect/>
          </a:stretch>
        </p:blipFill>
        <p:spPr bwMode="auto">
          <a:xfrm>
            <a:off x="6284459" y="95250"/>
            <a:ext cx="85725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6813CA8E-D8FC-4497-B0B7-AA0196E351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7300" y="3933937"/>
            <a:ext cx="402466" cy="402466"/>
          </a:xfrm>
          <a:prstGeom prst="rect">
            <a:avLst/>
          </a:prstGeom>
        </p:spPr>
      </p:pic>
      <p:sp>
        <p:nvSpPr>
          <p:cNvPr id="9" name="Retângulo 8">
            <a:extLst>
              <a:ext uri="{FF2B5EF4-FFF2-40B4-BE49-F238E27FC236}">
                <a16:creationId xmlns:a16="http://schemas.microsoft.com/office/drawing/2014/main" id="{77182B14-624D-4A4A-8F5C-F56D63608A6A}"/>
              </a:ext>
            </a:extLst>
          </p:cNvPr>
          <p:cNvSpPr/>
          <p:nvPr/>
        </p:nvSpPr>
        <p:spPr>
          <a:xfrm>
            <a:off x="683367" y="2308176"/>
            <a:ext cx="6990599" cy="2308324"/>
          </a:xfrm>
          <a:prstGeom prst="rect">
            <a:avLst/>
          </a:prstGeom>
        </p:spPr>
        <p:txBody>
          <a:bodyPr wrap="square">
            <a:spAutoFit/>
          </a:bodyPr>
          <a:lstStyle/>
          <a:p>
            <a:r>
              <a:rPr lang="en-US" dirty="0">
                <a:solidFill>
                  <a:srgbClr val="222222"/>
                </a:solidFill>
                <a:latin typeface="Trebuchet MS" panose="020B0603020202020204" pitchFamily="34" charset="0"/>
              </a:rPr>
              <a:t>Forget about driving and explore Portugal by train. The country's reliable public transportation system reaches each corner and region minimizing the need for a car and enhancing travel experiences by chugging along past the cork oaks and olive trees, vineyards, mountainsides, and the sparkling coast. From the resorts of the Algarve(South) to the remote villages in the north, the daily trains provide a unique way to see Portugal's different sides! </a:t>
            </a:r>
            <a:endParaRPr lang="pt-PT" dirty="0">
              <a:latin typeface="Trebuchet MS" panose="020B0603020202020204" pitchFamily="34" charset="0"/>
            </a:endParaRPr>
          </a:p>
        </p:txBody>
      </p:sp>
      <p:sp>
        <p:nvSpPr>
          <p:cNvPr id="10" name="CaixaDeTexto 9">
            <a:extLst>
              <a:ext uri="{FF2B5EF4-FFF2-40B4-BE49-F238E27FC236}">
                <a16:creationId xmlns:a16="http://schemas.microsoft.com/office/drawing/2014/main" id="{6A0F15D4-A353-490D-953A-30A80224C209}"/>
              </a:ext>
            </a:extLst>
          </p:cNvPr>
          <p:cNvSpPr txBox="1"/>
          <p:nvPr/>
        </p:nvSpPr>
        <p:spPr>
          <a:xfrm>
            <a:off x="683367" y="1938844"/>
            <a:ext cx="1763181" cy="369332"/>
          </a:xfrm>
          <a:prstGeom prst="rect">
            <a:avLst/>
          </a:prstGeom>
          <a:noFill/>
        </p:spPr>
        <p:txBody>
          <a:bodyPr wrap="square" rtlCol="0">
            <a:spAutoFit/>
          </a:bodyPr>
          <a:lstStyle/>
          <a:p>
            <a:r>
              <a:rPr lang="pt-PT" b="1" dirty="0">
                <a:solidFill>
                  <a:srgbClr val="C00000"/>
                </a:solidFill>
                <a:latin typeface="Trebuchet MS" panose="020B0603020202020204" pitchFamily="34" charset="0"/>
              </a:rPr>
              <a:t>TRAIN</a:t>
            </a:r>
          </a:p>
        </p:txBody>
      </p:sp>
    </p:spTree>
    <p:extLst>
      <p:ext uri="{BB962C8B-B14F-4D97-AF65-F5344CB8AC3E}">
        <p14:creationId xmlns:p14="http://schemas.microsoft.com/office/powerpoint/2010/main" val="21437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769 0.00231 L 0.00769 0.00255 C 0.00847 0.00231 0.01589 0.00278 0.01836 0.00532 C 0.01902 0.00625 0.01941 0.00764 0.02006 0.00856 C 0.02123 0.00995 0.02253 0.01065 0.0237 0.0118 C 0.02826 0.01991 0.02175 0.0081 0.02813 0.0213 C 0.03126 0.02778 0.03034 0.02384 0.03256 0.03079 C 0.03321 0.03287 0.03386 0.03495 0.03438 0.03704 C 0.03477 0.03866 0.03464 0.04074 0.03529 0.0419 C 0.03594 0.04305 0.03698 0.04329 0.0379 0.04352 C 0.04362 0.04444 0.04922 0.04444 0.05482 0.04514 C 0.05612 0.0456 0.05743 0.0456 0.05847 0.04676 C 0.06094 0.0493 0.06224 0.0537 0.06381 0.05787 C 0.06485 0.07384 0.06563 0.075 0.0629 0.09421 C 0.06185 0.10162 0.05977 0.10185 0.05756 0.10694 C 0.05626 0.10995 0.05547 0.11389 0.05404 0.11643 C 0.05339 0.11759 0.05274 0.11852 0.05222 0.11968 C 0.0474 0.13148 0.05092 0.12338 0.04857 0.13241 C 0.04753 0.1368 0.04506 0.14514 0.04506 0.14537 C 0.04493 0.1463 0.04389 0.15856 0.04323 0.16088 C 0.04284 0.16227 0.04206 0.16319 0.04154 0.16412 C 0.04115 0.16574 0.04102 0.16736 0.04063 0.16898 C 0.03737 0.18055 0.03933 0.16481 0.03529 0.18634 C 0.03451 0.19051 0.03399 0.19305 0.03347 0.19745 C 0.03308 0.20116 0.03295 0.20486 0.03256 0.20856 C 0.03321 0.21551 0.03256 0.21968 0.03529 0.22454 C 0.03607 0.22593 0.03698 0.22662 0.0379 0.22755 C 0.03764 0.23032 0.03777 0.23333 0.03698 0.23565 C 0.03503 0.24143 0.03021 0.2463 0.02722 0.24977 C 0.02631 0.25093 0.02527 0.25162 0.02461 0.25301 L 0.02188 0.25787 C 0.02045 0.26551 0.02097 0.26088 0.02097 0.27222 " pathEditMode="relative" rAng="0" ptsTypes="AAAAAAAAAAAAAAAAAAAAAAAAAAAAAAAA">
                                      <p:cBhvr>
                                        <p:cTn id="6" dur="6000" fill="hold"/>
                                        <p:tgtEl>
                                          <p:spTgt spid="8"/>
                                        </p:tgtEl>
                                        <p:attrNameLst>
                                          <p:attrName>ppt_x</p:attrName>
                                          <p:attrName>ppt_y</p:attrName>
                                        </p:attrNameLst>
                                      </p:cBhvr>
                                      <p:rCtr x="2852" y="13495"/>
                                    </p:animMotion>
                                  </p:childTnLst>
                                </p:cTn>
                              </p:par>
                            </p:childTnLst>
                          </p:cTn>
                        </p:par>
                        <p:par>
                          <p:cTn id="7" fill="hold">
                            <p:stCondLst>
                              <p:cond delay="6000"/>
                            </p:stCondLst>
                            <p:childTnLst>
                              <p:par>
                                <p:cTn id="8" presetID="0" presetClass="path" presetSubtype="0" accel="50000" decel="50000" fill="hold" nodeType="afterEffect">
                                  <p:stCondLst>
                                    <p:cond delay="0"/>
                                  </p:stCondLst>
                                  <p:childTnLst>
                                    <p:animMotion origin="layout" path="M 0.02279 0.26736 L 0.02279 0.26759 C 0.0254 0.26643 0.02813 0.26574 0.03073 0.26435 C 0.03503 0.26204 0.04323 0.25625 0.04323 0.25648 C 0.0448 0.2537 0.04701 0.25208 0.04779 0.24838 C 0.04805 0.24676 0.04805 0.24491 0.04857 0.24375 C 0.05014 0.24005 0.05404 0.23403 0.05404 0.23426 C 0.0556 0.22546 0.05391 0.23333 0.05665 0.22454 C 0.05847 0.21898 0.05808 0.21829 0.06029 0.21343 C 0.06081 0.21227 0.06146 0.21157 0.06198 0.21042 C 0.06264 0.2088 0.06329 0.20718 0.06381 0.20555 C 0.0642 0.20417 0.06407 0.20208 0.06472 0.20069 C 0.06537 0.19954 0.06654 0.19977 0.06732 0.1993 C 0.06823 0.19699 0.06915 0.19491 0.07006 0.19282 C 0.07071 0.1912 0.0711 0.18935 0.07188 0.18819 C 0.07396 0.18426 0.07461 0.18518 0.07722 0.18333 C 0.07839 0.18241 0.07956 0.18102 0.08073 0.18009 C 0.08256 0.17893 0.08438 0.17801 0.0862 0.17708 C 0.09883 0.16944 0.08568 0.17708 0.09506 0.17222 C 0.10404 0.16759 0.09011 0.17407 0.10131 0.16898 C 0.10652 0.15972 0.10456 0.16412 0.10756 0.15625 C 0.10782 0.15116 0.10808 0.14583 0.10847 0.14051 C 0.10899 0.13356 0.10964 0.12662 0.11029 0.11991 C 0.11055 0.11296 0.11055 0.10602 0.1112 0.0993 C 0.11146 0.09491 0.1129 0.08657 0.1129 0.0868 C 0.11237 0.08542 0.11185 0.08403 0.1112 0.08333 C 0.11029 0.08241 0.10925 0.08287 0.10847 0.08171 C 0.1073 0.08009 0.10691 0.07731 0.10573 0.07546 C 0.10469 0.07361 0.10339 0.07222 0.10222 0.0706 C 0.09792 0.05903 0.10313 0.07361 0.0987 0.05949 C 0.09584 0.05093 0.09766 0.0588 0.09597 0.05 C 0.09649 0.04329 0.09662 0.03472 0.09948 0.0294 C 0.10027 0.02801 0.10157 0.02755 0.10222 0.02616 C 0.10573 0.01898 0.11198 0.00393 0.11198 0.00417 C 0.11264 0.00069 0.11329 -0.00232 0.11381 -0.00556 C 0.11706 -0.02662 0.1129 -0.00394 0.11563 -0.01829 C 0.11498 -0.02616 0.11485 -0.03426 0.11381 -0.04213 C 0.11368 -0.04352 0.11264 -0.04421 0.11198 -0.04537 C 0.11133 -0.04676 0.11094 -0.04838 0.11029 -0.05 C 0.10938 -0.05208 0.10834 -0.05417 0.10756 -0.05648 C 0.1056 -0.0625 0.10365 -0.07014 0.10222 -0.07708 C 0.09922 -0.09144 0.10183 -0.08171 0.0987 -0.09282 C 0.09896 -0.10347 0.0983 -0.11435 0.09948 -0.12477 C 0.09987 -0.12755 0.10196 -0.12894 0.10313 -0.13102 C 0.1056 -0.13542 0.10404 -0.1338 0.10756 -0.13588 C 0.10821 -0.13727 0.10886 -0.13889 0.10938 -0.14051 C 0.11303 -0.1537 0.10691 -0.13634 0.11198 -0.15 C 0.11237 -0.15278 0.1129 -0.15532 0.1129 -0.1581 C 0.11459 -0.22755 0.10495 -0.2088 0.11563 -0.22778 C 0.11589 -0.22986 0.11602 -0.23218 0.11654 -0.23426 C 0.11693 -0.23588 0.11758 -0.2375 0.11823 -0.23889 C 0.12214 -0.24676 0.12123 -0.2456 0.12461 -0.24838 " pathEditMode="relative" rAng="0" ptsTypes="AAAAAAAAAAAAAAAAAAAAAAAAAAAAAAAAAAAAAAAAAAAAAAAAAAAA">
                                      <p:cBhvr>
                                        <p:cTn id="9" dur="8000" fill="hold"/>
                                        <p:tgtEl>
                                          <p:spTgt spid="8"/>
                                        </p:tgtEl>
                                        <p:attrNameLst>
                                          <p:attrName>ppt_x</p:attrName>
                                          <p:attrName>ppt_y</p:attrName>
                                        </p:attrNameLst>
                                      </p:cBhvr>
                                      <p:rCtr x="5091" y="-25787"/>
                                    </p:animMotion>
                                  </p:childTnLst>
                                </p:cTn>
                              </p:par>
                            </p:childTnLst>
                          </p:cTn>
                        </p:par>
                        <p:par>
                          <p:cTn id="10" fill="hold">
                            <p:stCondLst>
                              <p:cond delay="14000"/>
                            </p:stCondLst>
                            <p:childTnLst>
                              <p:par>
                                <p:cTn id="11" presetID="0" presetClass="path" presetSubtype="0" accel="50000" decel="50000" fill="hold" nodeType="afterEffect">
                                  <p:stCondLst>
                                    <p:cond delay="0"/>
                                  </p:stCondLst>
                                  <p:childTnLst>
                                    <p:animMotion origin="layout" path="M 0.12631 -0.24838 L 0.12631 -0.24815 C 0.1254 -0.25556 0.1237 -0.26782 0.1237 -0.27546 C 0.1237 -0.2919 0.12396 -0.30833 0.12448 -0.32454 C 0.12461 -0.32639 0.12514 -0.32778 0.1254 -0.3294 C 0.12579 -0.33148 0.12592 -0.33357 0.12631 -0.33565 C 0.12683 -0.33889 0.12761 -0.34213 0.12813 -0.34537 C 0.12839 -0.34745 0.12852 -0.34954 0.12904 -0.35162 C 0.12943 -0.35347 0.13034 -0.35463 0.13073 -0.35648 C 0.13126 -0.35787 0.13099 -0.35995 0.13165 -0.36111 C 0.13321 -0.36389 0.13698 -0.36759 0.13698 -0.36736 C 0.14974 -0.40139 0.13659 -0.36921 0.19779 -0.37384 C 0.19909 -0.37384 0.20014 -0.37616 0.20131 -0.37708 C 0.20222 -0.37778 0.20313 -0.37801 0.20404 -0.3787 C 0.20482 -0.37963 0.20899 -0.38542 0.21029 -0.38657 C 0.21107 -0.38727 0.21211 -0.3875 0.2129 -0.3882 C 0.21954 -0.39306 0.21355 -0.39005 0.22006 -0.39282 C 0.22071 -0.39398 0.2211 -0.39537 0.22188 -0.39607 C 0.22657 -0.40023 0.22422 -0.39537 0.22813 -0.39931 C 0.22995 -0.40116 0.23347 -0.40556 0.23347 -0.40532 C 0.23412 -0.40718 0.23516 -0.40833 0.23529 -0.41042 C 0.23607 -0.42083 0.23438 -0.43195 0.2362 -0.44213 C 0.23685 -0.44583 0.24232 -0.44514 0.24428 -0.44514 " pathEditMode="relative" rAng="0" ptsTypes="AAAAAAAAAAAAAAAAAAAAAAA">
                                      <p:cBhvr>
                                        <p:cTn id="12" dur="6000" fill="hold"/>
                                        <p:tgtEl>
                                          <p:spTgt spid="8"/>
                                        </p:tgtEl>
                                        <p:attrNameLst>
                                          <p:attrName>ppt_x</p:attrName>
                                          <p:attrName>ppt_y</p:attrName>
                                        </p:attrNameLst>
                                      </p:cBhvr>
                                      <p:rCtr x="5768" y="-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TotalTime>
  <Words>914</Words>
  <Application>Microsoft Office PowerPoint</Application>
  <PresentationFormat>Ecrã Panorâmico</PresentationFormat>
  <Paragraphs>174</Paragraphs>
  <Slides>24</Slides>
  <Notes>0</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24</vt:i4>
      </vt:variant>
    </vt:vector>
  </HeadingPairs>
  <TitlesOfParts>
    <vt:vector size="32" baseType="lpstr">
      <vt:lpstr>Arial</vt:lpstr>
      <vt:lpstr>Calibri</vt:lpstr>
      <vt:lpstr>Calibri Light</vt:lpstr>
      <vt:lpstr>Montserrat</vt:lpstr>
      <vt:lpstr>Segoe UI</vt:lpstr>
      <vt:lpstr>Times New Roman</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Daniel Deleon Lemes Coelho 1º A/VeM 2018/2021</dc:creator>
  <cp:lastModifiedBy>Utilizador do Windows</cp:lastModifiedBy>
  <cp:revision>94</cp:revision>
  <dcterms:created xsi:type="dcterms:W3CDTF">2019-03-19T13:58:49Z</dcterms:created>
  <dcterms:modified xsi:type="dcterms:W3CDTF">2019-03-31T19:36:51Z</dcterms:modified>
</cp:coreProperties>
</file>