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68" r:id="rId4"/>
    <p:sldId id="259" r:id="rId5"/>
    <p:sldId id="260" r:id="rId6"/>
    <p:sldId id="262" r:id="rId7"/>
    <p:sldId id="263" r:id="rId8"/>
    <p:sldId id="265" r:id="rId9"/>
    <p:sldId id="266" r:id="rId10"/>
    <p:sldId id="269" r:id="rId11"/>
    <p:sldId id="270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>
        <p:scale>
          <a:sx n="76" d="100"/>
          <a:sy n="76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402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23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9426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056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409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275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402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593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45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95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789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69F71-70C0-4A1D-A79A-EFB187B677CC}" type="datetimeFigureOut">
              <a:rPr lang="it-IT" smtClean="0"/>
              <a:t>25/03/2019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F3B67-5C73-4113-A3C3-7A6D7C6EA5E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494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jpe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970210" y="476672"/>
            <a:ext cx="3203575" cy="1341438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Cultural Guide: Southern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600" dirty="0"/>
          </a:p>
        </p:txBody>
      </p:sp>
      <p:pic>
        <p:nvPicPr>
          <p:cNvPr id="1026" name="Picture 2" descr="C:\Users\allievo13\Desktop\Erasmus Romania\porto-del-granatel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80" y="1444086"/>
            <a:ext cx="8784637" cy="46095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78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resents</a:t>
            </a: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683568" y="1442572"/>
            <a:ext cx="4036892" cy="350865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social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to express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invitation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invited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someone’s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home,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chocolates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flowers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appropriate.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sould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told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home-made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labor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love.</a:t>
            </a:r>
          </a:p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Year’s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Epiphany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Valentine’s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Mother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Father’s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Carnival, Christmas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occasions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Keep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Liquors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appriciated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vintage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wine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connoisseurs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it-IT" dirty="0"/>
          </a:p>
        </p:txBody>
      </p:sp>
      <p:pic>
        <p:nvPicPr>
          <p:cNvPr id="11" name="Segnaposto contenuto 10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626" y="1460387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924944"/>
            <a:ext cx="2457586" cy="24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439120"/>
            <a:ext cx="3349384" cy="1886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560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7341" y="181486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unctuality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0876" y="1988840"/>
            <a:ext cx="3222461" cy="312921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late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Southern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takes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appointment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punctual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don’t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‘’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let’s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o’clock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’’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precise, in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more common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hear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‘’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night/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9’’.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happen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10-15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finally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meeting up with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friends.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cdn.mamamia.com.au/wp/wp-content/uploads/2016/08/11144345/l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1" y="1527005"/>
            <a:ext cx="3480321" cy="1827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etmag.co.nz/wp-content/uploads/2017/05/la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125" y="3180748"/>
            <a:ext cx="3560351" cy="1780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eelgood.network/wp-content/uploads/2015/02/img-running-la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034" y="4249712"/>
            <a:ext cx="3103425" cy="2079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88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4595" y="190399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endParaRPr lang="it-IT" sz="1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404595" y="1444841"/>
            <a:ext cx="4444783" cy="47747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public transportation system of Naples is operated by two companies and includes city buses, funicular lines, regional buses, Metro Lines 1, 2 and 6,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Circumvesuviana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Circumfegrea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and Cumana train lines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Hourly ticket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– costs €1.50 and it lasts 90 minutes from the time the ticket is validated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Daily ticket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– costs €4.50 and it lasts until midnight of the day the ticket is validated</a:t>
            </a:r>
          </a:p>
          <a:p>
            <a:pPr algn="ctr">
              <a:buFont typeface="Wingdings" pitchFamily="2" charset="2"/>
              <a:buChar char="ü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Weekly ticket 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costs €15.80 and it lasts until midnight of the last day of the week of validity</a:t>
            </a:r>
          </a:p>
          <a:p>
            <a:pPr algn="ctr">
              <a:buFont typeface="Wingdings" pitchFamily="2" charset="2"/>
              <a:buChar char="ü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Hourly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daily, weekly and monthly tickets can be purchased at tobacco shop (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tabaccheria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 or newspaper stands. There are ticket machines at many of the railway, metro and cable railway stations as well as at selected bus stops throughout the city.</a:t>
            </a:r>
          </a:p>
          <a:p>
            <a:endParaRPr lang="it-IT" sz="1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9777"/>
          <a:stretch/>
        </p:blipFill>
        <p:spPr>
          <a:xfrm>
            <a:off x="5026124" y="1444841"/>
            <a:ext cx="2723777" cy="1535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47" r="1147"/>
          <a:stretch/>
        </p:blipFill>
        <p:spPr>
          <a:xfrm>
            <a:off x="4962148" y="4365104"/>
            <a:ext cx="2787753" cy="18544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t="-152" r="-4568" b="152"/>
          <a:stretch/>
        </p:blipFill>
        <p:spPr>
          <a:xfrm>
            <a:off x="6190763" y="2793271"/>
            <a:ext cx="2792197" cy="19931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59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47864" y="2852936"/>
            <a:ext cx="2592288" cy="16561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118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Ambulance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Fire-brigade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113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Polizia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(Police)</a:t>
            </a:r>
            <a:b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112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it-IT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Carabinieri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military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28" y="1270754"/>
            <a:ext cx="3527992" cy="22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Segnaposto testo 5"/>
          <p:cNvSpPr>
            <a:spLocks noGrp="1"/>
          </p:cNvSpPr>
          <p:nvPr>
            <p:ph type="body" idx="1"/>
          </p:nvPr>
        </p:nvSpPr>
        <p:spPr>
          <a:xfrm>
            <a:off x="2324998" y="475916"/>
            <a:ext cx="4392488" cy="466355"/>
          </a:xfrm>
        </p:spPr>
        <p:txBody>
          <a:bodyPr>
            <a:norm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Police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Fire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Brigade</a:t>
            </a:r>
            <a:endParaRPr lang="it-IT" sz="1600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4163471"/>
            <a:ext cx="3282031" cy="2336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71" r="8814"/>
          <a:stretch/>
        </p:blipFill>
        <p:spPr>
          <a:xfrm>
            <a:off x="323528" y="4179845"/>
            <a:ext cx="3799061" cy="23381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05" y="1501919"/>
            <a:ext cx="3079796" cy="2048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1975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5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74039" y="37256"/>
            <a:ext cx="7772400" cy="1470025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Money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type="subTitle" idx="1"/>
          </p:nvPr>
        </p:nvSpPr>
        <p:spPr>
          <a:xfrm flipH="1">
            <a:off x="611560" y="1628800"/>
            <a:ext cx="4860050" cy="21602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currency is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(€). The cheapest and fastest</a:t>
            </a: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way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get cash is from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 </a:t>
            </a:r>
            <a:r>
              <a: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machines, </a:t>
            </a:r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called BANCOMAT.</a:t>
            </a:r>
          </a:p>
          <a:p>
            <a:pPr indent="-57150"/>
            <a:r>
              <a:rPr 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suggest to keep with you some cash money for a daily use because many small shops and bars don’t accept credit cards. </a:t>
            </a:r>
          </a:p>
          <a:p>
            <a:pPr marL="400050" lvl="1" indent="0">
              <a:buNone/>
            </a:pPr>
            <a:endParaRPr lang="en-US" dirty="0" smtClean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229" y="2727050"/>
            <a:ext cx="3395481" cy="2131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60" y="3427008"/>
            <a:ext cx="4740066" cy="26662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80" y="4565004"/>
            <a:ext cx="2940944" cy="1417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79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75482"/>
            <a:ext cx="8229600" cy="1143000"/>
          </a:xfrm>
        </p:spPr>
        <p:txBody>
          <a:bodyPr>
            <a:norm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Opening Hours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49743" y="1628800"/>
            <a:ext cx="3600400" cy="44644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4100" dirty="0" smtClean="0"/>
              <a:t>  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Museums 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&amp; monuments: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8,9 am - 7.30 pm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Retail Shops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9 am - 1.30 pm / 4.30 – 8.30 pm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Stores and Malls: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 am -  9 pm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Restaurants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lunchtime 12 am - 4 pm,</a:t>
            </a:r>
          </a:p>
          <a:p>
            <a:pPr marL="0" indent="0">
              <a:buNone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dinner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7 - 12 pm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Bars</a:t>
            </a:r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7 am - 12 pm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Banks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8.30 am - 1.30 pm / 2.45 – 4 pm (Mon-Fri)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Central Post Office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8.30 am – 6 pm (Mon-Fri) on Saturday 8 - 12.30 am</a:t>
            </a:r>
          </a:p>
          <a:p>
            <a:pPr>
              <a:buFont typeface="Wingdings" pitchFamily="2" charset="2"/>
              <a:buChar char="ü"/>
            </a:pP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Public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chools in Southern Italy hardly ever have a full time schedule for lessons. Generally the lessons start at 8/8.30 am and finish at 1/1.30 pm or even later with one day off (generally on Saturday)</a:t>
            </a:r>
          </a:p>
          <a:p>
            <a:pPr>
              <a:buFont typeface="Wingdings" pitchFamily="2" charset="2"/>
              <a:buChar char="ü"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889" y="4136684"/>
            <a:ext cx="3538326" cy="22084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924944"/>
            <a:ext cx="3326318" cy="2064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816" y="1518339"/>
            <a:ext cx="3730472" cy="1996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118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80527" y="119535"/>
            <a:ext cx="5220939" cy="71776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>
          <a:xfrm>
            <a:off x="179512" y="1250006"/>
            <a:ext cx="5004048" cy="517690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Il treno ferma…?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stop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 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Che ore sono?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che ora apre/chiude l’ufficio?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office open/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Può aiutarmi, per favore?  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help me,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please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posso raggiungere…?   How can I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…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Possiamo prenotare un tavolo?   Can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table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 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Vorrei ordinare…  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I’d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like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…(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 appetito    	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meal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Grazie!/Prego!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You’re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welcome!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Da dove vieni? 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from?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ti chiami?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Dov’è il bagno?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toilet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destra!/A sinistra!      To the right!/To the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Quanto costa?       How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Posso pagare con carta di credito?    Can I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by credit card?</a:t>
            </a:r>
          </a:p>
          <a:p>
            <a:pPr marL="0" indent="0" algn="ctr">
              <a:buNone/>
            </a:pPr>
            <a:endParaRPr lang="it-IT" sz="1200" dirty="0" smtClean="0">
              <a:latin typeface="Baskerville Old Face" pitchFamily="18" charset="0"/>
            </a:endParaRPr>
          </a:p>
          <a:p>
            <a:pPr marL="0" indent="0" algn="ctr">
              <a:buNone/>
            </a:pPr>
            <a:endParaRPr lang="it-IT" sz="1200" dirty="0" smtClean="0">
              <a:latin typeface="Baskerville Old Face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r="9441"/>
          <a:stretch/>
        </p:blipFill>
        <p:spPr>
          <a:xfrm>
            <a:off x="5364088" y="2655947"/>
            <a:ext cx="3146567" cy="27693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CasellaDiTesto 4"/>
          <p:cNvSpPr txBox="1"/>
          <p:nvPr/>
        </p:nvSpPr>
        <p:spPr>
          <a:xfrm>
            <a:off x="6278957" y="5299530"/>
            <a:ext cx="1619354" cy="2769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it-IT" sz="1200" dirty="0" err="1" smtClean="0">
                <a:latin typeface="Arial" pitchFamily="34" charset="0"/>
                <a:cs typeface="Arial" pitchFamily="34" charset="0"/>
              </a:rPr>
              <a:t>Communication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 tilt </a:t>
            </a:r>
            <a:r>
              <a:rPr lang="it-IT" sz="1200" dirty="0" smtClean="0">
                <a:latin typeface="Arial" pitchFamily="34" charset="0"/>
                <a:cs typeface="Arial" pitchFamily="34" charset="0"/>
              </a:rPr>
              <a:t>!!</a:t>
            </a:r>
            <a:endParaRPr lang="it-IT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65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51344"/>
            <a:ext cx="3491880" cy="450912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endParaRPr lang="it-IT" dirty="0" smtClean="0"/>
          </a:p>
          <a:p>
            <a:pPr marL="0" indent="0" algn="ctr">
              <a:buNone/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sz="4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Southern Italian families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are not used to the International breakfast but prefer having sweet stuff such as milk and cereal, bread with jam or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Nutella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, biscuits, bakery products and of course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litres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moka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coffee (6.30 – 7.30 am)</a:t>
            </a:r>
          </a:p>
          <a:p>
            <a:pPr marL="0" indent="0" algn="just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The habit of having several coffee breaks during the day is very common as well as that of enjoying the so called “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aperitivo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” before lunch. It’s generally made of sparkling bitter drinks with different salty snacks.</a:t>
            </a:r>
          </a:p>
          <a:p>
            <a:pPr marL="0" indent="0" algn="just">
              <a:buNone/>
            </a:pP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People generally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have a full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meal at lunchtime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(1.30-2 pm) with at least 3 courses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(Pasta, meat/fish with vegetables, dessert and fruit)</a:t>
            </a:r>
          </a:p>
          <a:p>
            <a:pPr marL="0" indent="0" algn="just">
              <a:buNone/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e usually have dinner around 8.30 - 9 pm. Our dinner generally consists of a rich dish of meat with vegetables, mozzarella and other dairy products, salad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and typical bakery products or simply a well prepared Pizza.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4800" dirty="0" smtClean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 smtClean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endParaRPr lang="en-US" dirty="0">
              <a:latin typeface="Baskerville Old Face" panose="02020602080505020303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Baskerville Old Face" panose="02020602080505020303" pitchFamily="18" charset="0"/>
              </a:rPr>
              <a:t>    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671862"/>
            <a:ext cx="2599581" cy="20909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1" name="CasellaDiTesto 10"/>
          <p:cNvSpPr txBox="1"/>
          <p:nvPr/>
        </p:nvSpPr>
        <p:spPr>
          <a:xfrm>
            <a:off x="3948274" y="3575797"/>
            <a:ext cx="3504046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i="1" dirty="0" smtClean="0">
                <a:latin typeface="Arial" pitchFamily="34" charset="0"/>
                <a:cs typeface="Arial" pitchFamily="34" charset="0"/>
              </a:rPr>
              <a:t>Sorbillo, the best pizzeria in </a:t>
            </a:r>
            <a:r>
              <a:rPr lang="it-IT" i="1" dirty="0" err="1" smtClean="0">
                <a:latin typeface="Arial" pitchFamily="34" charset="0"/>
                <a:cs typeface="Arial" pitchFamily="34" charset="0"/>
              </a:rPr>
              <a:t>Italy</a:t>
            </a:r>
            <a:endParaRPr lang="it-IT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948274" y="502103"/>
            <a:ext cx="22322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879" y="4098130"/>
            <a:ext cx="3528392" cy="2230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CasellaDiTesto 3"/>
          <p:cNvSpPr txBox="1"/>
          <p:nvPr/>
        </p:nvSpPr>
        <p:spPr>
          <a:xfrm>
            <a:off x="5649526" y="6224136"/>
            <a:ext cx="2548991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i="1" dirty="0" err="1" smtClean="0"/>
              <a:t>Italians</a:t>
            </a:r>
            <a:r>
              <a:rPr lang="it-IT" b="1" i="1" dirty="0" smtClean="0"/>
              <a:t> </a:t>
            </a:r>
            <a:r>
              <a:rPr lang="it-IT" b="1" i="1" dirty="0" err="1" smtClean="0"/>
              <a:t>at</a:t>
            </a:r>
            <a:r>
              <a:rPr lang="it-IT" b="1" i="1" dirty="0" smtClean="0"/>
              <a:t> </a:t>
            </a:r>
            <a:r>
              <a:rPr lang="it-IT" b="1" i="1" dirty="0" err="1" smtClean="0"/>
              <a:t>lunchtime</a:t>
            </a:r>
            <a:endParaRPr lang="it-IT" b="1" i="1" dirty="0"/>
          </a:p>
        </p:txBody>
      </p:sp>
    </p:spTree>
    <p:extLst>
      <p:ext uri="{BB962C8B-B14F-4D97-AF65-F5344CB8AC3E}">
        <p14:creationId xmlns:p14="http://schemas.microsoft.com/office/powerpoint/2010/main" val="6337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42271" y="1124744"/>
            <a:ext cx="3870780" cy="354503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endParaRPr lang="it-IT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Ciao!  Hello!</a:t>
            </a:r>
          </a:p>
          <a:p>
            <a:pPr marL="0" indent="0" algn="ctr"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Salve/Buongiorno!    Hello/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Morning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Piacere 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di conoscerti!   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meet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Buonanotte! 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Night!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Benvenuti!     Welcome!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Come stai?    How are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ctr">
              <a:buNone/>
            </a:pP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Ci vediamo dopo!   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>
                <a:latin typeface="Arial" panose="020B0604020202020204" pitchFamily="34" charset="0"/>
                <a:cs typeface="Arial" panose="020B0604020202020204" pitchFamily="34" charset="0"/>
              </a:rPr>
              <a:t>later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presto!  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Buona Giornata!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nice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buNone/>
            </a:pP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Buon viaggio/ volo 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Enjoy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trip /</a:t>
            </a:r>
            <a:r>
              <a:rPr lang="it-IT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flight</a:t>
            </a:r>
            <a:endParaRPr lang="it-IT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56" y="2349272"/>
            <a:ext cx="2384103" cy="15819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55" y="3786730"/>
            <a:ext cx="3562615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2" r="14966"/>
          <a:stretch/>
        </p:blipFill>
        <p:spPr>
          <a:xfrm>
            <a:off x="6258970" y="2493736"/>
            <a:ext cx="2376264" cy="1425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llaDiTesto 9"/>
          <p:cNvSpPr txBox="1"/>
          <p:nvPr/>
        </p:nvSpPr>
        <p:spPr>
          <a:xfrm>
            <a:off x="3843103" y="451519"/>
            <a:ext cx="12691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Greetings</a:t>
            </a:r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218" y="181983"/>
            <a:ext cx="960833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48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427984" y="2006942"/>
            <a:ext cx="3778987" cy="205556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it-IT" dirty="0" smtClean="0"/>
          </a:p>
          <a:p>
            <a:pPr marL="0" indent="0">
              <a:buNone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Tipping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Italy can be confusing because a tip may already be included in the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bill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Remember that tipping in Italy is considered a “bonus,” so the amount should reflect the level of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service.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Though we may feel obligated to tip for a job well done, tipping in Italy isn’t always necessary.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80" y="69113"/>
            <a:ext cx="976061" cy="1154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5" t="75" r="4495" b="-75"/>
          <a:stretch/>
        </p:blipFill>
        <p:spPr>
          <a:xfrm>
            <a:off x="343699" y="1276434"/>
            <a:ext cx="3601267" cy="3465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20" y="4440362"/>
            <a:ext cx="3596355" cy="2127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2" name="CasellaDiTesto 1"/>
          <p:cNvSpPr txBox="1"/>
          <p:nvPr/>
        </p:nvSpPr>
        <p:spPr>
          <a:xfrm>
            <a:off x="4078463" y="479754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Tipping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25897"/>
            <a:ext cx="1872208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2173335" cy="146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1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1069</TotalTime>
  <Words>661</Words>
  <Application>Microsoft Office PowerPoint</Application>
  <PresentationFormat>Presentazione su schermo (4:3)</PresentationFormat>
  <Paragraphs>96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Cultural Guide: Southern Italy </vt:lpstr>
      <vt:lpstr>Public Transport</vt:lpstr>
      <vt:lpstr>118: Ambulance 115: Fire-brigade 113: Polizia (Police) 112: Carabinieri (military police)</vt:lpstr>
      <vt:lpstr>Money</vt:lpstr>
      <vt:lpstr>Opening Hours</vt:lpstr>
      <vt:lpstr> Useful phrases </vt:lpstr>
      <vt:lpstr>Presentazione standard di PowerPoint</vt:lpstr>
      <vt:lpstr>Presentazione standard di PowerPoint</vt:lpstr>
      <vt:lpstr>Presentazione standard di PowerPoint</vt:lpstr>
      <vt:lpstr>Presents</vt:lpstr>
      <vt:lpstr>Punctuality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allievo13</dc:creator>
  <cp:lastModifiedBy>Aula 25</cp:lastModifiedBy>
  <cp:revision>61</cp:revision>
  <dcterms:created xsi:type="dcterms:W3CDTF">2019-02-22T08:33:05Z</dcterms:created>
  <dcterms:modified xsi:type="dcterms:W3CDTF">2019-03-25T09:40:51Z</dcterms:modified>
</cp:coreProperties>
</file>