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4" name="Titolo 13"/>
          <p:cNvSpPr>
            <a:spLocks noGrp="1"/>
          </p:cNvSpPr>
          <p:nvPr>
            <p:ph type="ctrTitle"/>
          </p:nvPr>
        </p:nvSpPr>
        <p:spPr>
          <a:xfrm>
            <a:off x="1432560" y="359898"/>
            <a:ext cx="7406640" cy="1472184"/>
          </a:xfrm>
        </p:spPr>
        <p:txBody>
          <a:bodyPr anchor="b"/>
          <a:lstStyle>
            <a:lvl1pPr algn="l">
              <a:defRPr/>
            </a:lvl1pPr>
            <a:extLst/>
          </a:lstStyle>
          <a:p>
            <a:r>
              <a:rPr kumimoji="0" lang="it-IT" smtClean="0"/>
              <a:t>Fare clic per modificare lo stile del titolo</a:t>
            </a:r>
            <a:endParaRPr kumimoji="0"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7" name="Segnaposto data 6"/>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20" name="Segnaposto piè di pagina 19"/>
          <p:cNvSpPr>
            <a:spLocks noGrp="1"/>
          </p:cNvSpPr>
          <p:nvPr>
            <p:ph type="ftr" sz="quarter" idx="11"/>
          </p:nvPr>
        </p:nvSpPr>
        <p:spPr/>
        <p:txBody>
          <a:bodyPr/>
          <a:lstStyle>
            <a:extLst/>
          </a:lstStyle>
          <a:p>
            <a:endParaRPr lang="it-IT"/>
          </a:p>
        </p:txBody>
      </p:sp>
      <p:sp>
        <p:nvSpPr>
          <p:cNvPr id="10" name="Segnaposto numero diapositiva 9"/>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8" name="Oval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1143000" y="274640"/>
            <a:ext cx="55626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ttangolo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10" name="Rettangolo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nchor="ctr"/>
          <a:lstStyle>
            <a:extLst/>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ttangolo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egnaposto data 1"/>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6" name="Rettangolo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extLst/>
          </a:lstStyle>
          <a:p>
            <a:fld id="{16BD04E9-12F1-4D27-8AFD-750E9C169404}" type="datetimeFigureOut">
              <a:rPr lang="it-IT" smtClean="0"/>
              <a:pPr/>
              <a:t>22/02/2019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8" name="Rettangolo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it-IT" smtClean="0"/>
              <a:t>Fare clic sull'icona per inserire un'immagine</a:t>
            </a:r>
            <a:endParaRPr kumimoji="0" lang="en-US" dirty="0"/>
          </a:p>
        </p:txBody>
      </p:sp>
      <p:sp>
        <p:nvSpPr>
          <p:cNvPr id="9" name="Elaborazione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Elaborazione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Tort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ttangolo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Segnaposto titolo 4"/>
          <p:cNvSpPr>
            <a:spLocks noGrp="1"/>
          </p:cNvSpPr>
          <p:nvPr>
            <p:ph type="title"/>
          </p:nvPr>
        </p:nvSpPr>
        <p:spPr>
          <a:xfrm>
            <a:off x="1435608" y="274638"/>
            <a:ext cx="7498080" cy="1143000"/>
          </a:xfrm>
          <a:prstGeom prst="rect">
            <a:avLst/>
          </a:prstGeom>
        </p:spPr>
        <p:txBody>
          <a:bodyPr anchor="ctr">
            <a:normAutofit/>
          </a:bodyPr>
          <a:lstStyle>
            <a:extLst/>
          </a:lstStyle>
          <a:p>
            <a:r>
              <a:rPr kumimoji="0" lang="it-IT" smtClean="0"/>
              <a:t>Fare clic per modificare lo stile del titolo</a:t>
            </a:r>
            <a:endParaRPr kumimoji="0" lang="en-US"/>
          </a:p>
        </p:txBody>
      </p:sp>
      <p:sp>
        <p:nvSpPr>
          <p:cNvPr id="9" name="Segnaposto testo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6BD04E9-12F1-4D27-8AFD-750E9C169404}" type="datetimeFigureOut">
              <a:rPr lang="it-IT" smtClean="0"/>
              <a:pPr/>
              <a:t>22/02/2019</a:t>
            </a:fld>
            <a:endParaRPr lang="it-IT"/>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it-IT"/>
          </a:p>
        </p:txBody>
      </p:sp>
      <p:sp>
        <p:nvSpPr>
          <p:cNvPr id="22" name="Segnaposto numero diapositiva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65EE32B-95F6-408D-8507-5C3938E25F57}" type="slidenum">
              <a:rPr lang="it-IT" smtClean="0"/>
              <a:pPr/>
              <a:t>‹N›</a:t>
            </a:fld>
            <a:endParaRPr lang="it-IT"/>
          </a:p>
        </p:txBody>
      </p:sp>
      <p:sp>
        <p:nvSpPr>
          <p:cNvPr id="15" name="Rettangolo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isultati immagini per napoli"/>
          <p:cNvPicPr>
            <a:picLocks noChangeAspect="1" noChangeArrowheads="1"/>
          </p:cNvPicPr>
          <p:nvPr/>
        </p:nvPicPr>
        <p:blipFill>
          <a:blip r:embed="rId2" cstate="print"/>
          <a:srcRect/>
          <a:stretch>
            <a:fillRect/>
          </a:stretch>
        </p:blipFill>
        <p:spPr bwMode="auto">
          <a:xfrm>
            <a:off x="-16" y="-12"/>
            <a:ext cx="9144032" cy="6858024"/>
          </a:xfrm>
          <a:prstGeom prst="rect">
            <a:avLst/>
          </a:prstGeom>
          <a:noFill/>
        </p:spPr>
      </p:pic>
      <p:sp>
        <p:nvSpPr>
          <p:cNvPr id="5" name="Titolo 1"/>
          <p:cNvSpPr>
            <a:spLocks noGrp="1"/>
          </p:cNvSpPr>
          <p:nvPr/>
        </p:nvSpPr>
        <p:spPr>
          <a:xfrm>
            <a:off x="-2340768" y="-459432"/>
            <a:ext cx="7772400" cy="1470025"/>
          </a:xfrm>
          <a:prstGeom prst="rect">
            <a:avLst/>
          </a:prstGeom>
        </p:spPr>
        <p:txBody>
          <a:bodyPr anchor="b">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it-IT" sz="4800" b="1" dirty="0" smtClean="0">
                <a:solidFill>
                  <a:srgbClr val="FF0000"/>
                </a:solidFill>
                <a:latin typeface="Elephant" pitchFamily="18" charset="0"/>
              </a:rPr>
              <a:t>                 NAPLES</a:t>
            </a:r>
            <a:endParaRPr lang="it-IT" sz="4800" b="1" dirty="0">
              <a:solidFill>
                <a:srgbClr val="FF0000"/>
              </a:solidFill>
              <a:latin typeface="Elephant" pitchFamily="18" charset="0"/>
            </a:endParaRPr>
          </a:p>
        </p:txBody>
      </p:sp>
      <p:pic>
        <p:nvPicPr>
          <p:cNvPr id="6" name="Immagine 5" descr="index.jpg"/>
          <p:cNvPicPr>
            <a:picLocks noChangeAspect="1"/>
          </p:cNvPicPr>
          <p:nvPr/>
        </p:nvPicPr>
        <p:blipFill>
          <a:blip r:embed="rId3" cstate="print"/>
          <a:stretch>
            <a:fillRect/>
          </a:stretch>
        </p:blipFill>
        <p:spPr>
          <a:xfrm>
            <a:off x="4970748" y="188640"/>
            <a:ext cx="1041412" cy="1227164"/>
          </a:xfrm>
          <a:prstGeom prst="rect">
            <a:avLst/>
          </a:prstGeom>
        </p:spPr>
      </p:pic>
      <p:pic>
        <p:nvPicPr>
          <p:cNvPr id="7" name="Picture 4" descr="Risultati immagini per erasmus +"/>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03839" y="116632"/>
            <a:ext cx="1964505" cy="1309670"/>
          </a:xfrm>
          <a:prstGeom prst="rect">
            <a:avLst/>
          </a:prstGeom>
          <a:noFill/>
        </p:spPr>
      </p:pic>
      <p:pic>
        <p:nvPicPr>
          <p:cNvPr id="8" name="Picture 2" descr="logo ministeriale"/>
          <p:cNvPicPr>
            <a:picLocks noChangeAspect="1" noChangeArrowheads="1"/>
          </p:cNvPicPr>
          <p:nvPr/>
        </p:nvPicPr>
        <p:blipFill>
          <a:blip r:embed="rId5" cstate="print"/>
          <a:srcRect/>
          <a:stretch>
            <a:fillRect/>
          </a:stretch>
        </p:blipFill>
        <p:spPr bwMode="auto">
          <a:xfrm>
            <a:off x="7312471" y="44624"/>
            <a:ext cx="1724025" cy="1114425"/>
          </a:xfrm>
          <a:prstGeom prst="rect">
            <a:avLst/>
          </a:prstGeom>
          <a:noFill/>
        </p:spPr>
      </p:pic>
    </p:spTree>
    <p:extLst>
      <p:ext uri="{BB962C8B-B14F-4D97-AF65-F5344CB8AC3E}">
        <p14:creationId xmlns:p14="http://schemas.microsoft.com/office/powerpoint/2010/main" val="3438784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671936"/>
            <a:ext cx="3456384" cy="1981200"/>
          </a:xfrm>
        </p:spPr>
        <p:txBody>
          <a:bodyPr/>
          <a:lstStyle/>
          <a:p>
            <a:r>
              <a:rPr lang="en-US" sz="1200" b="0" dirty="0">
                <a:latin typeface="Arial" panose="020B0604020202020204" pitchFamily="34" charset="0"/>
                <a:cs typeface="Arial" panose="020B0604020202020204" pitchFamily="34" charset="0"/>
              </a:rPr>
              <a:t>The </a:t>
            </a:r>
            <a:r>
              <a:rPr lang="en-US" sz="1200" b="0" dirty="0" err="1">
                <a:latin typeface="Arial" panose="020B0604020202020204" pitchFamily="34" charset="0"/>
                <a:cs typeface="Arial" panose="020B0604020202020204" pitchFamily="34" charset="0"/>
              </a:rPr>
              <a:t>Vesuvian</a:t>
            </a:r>
            <a:r>
              <a:rPr lang="en-US" sz="1200" b="0" dirty="0">
                <a:latin typeface="Arial" panose="020B0604020202020204" pitchFamily="34" charset="0"/>
                <a:cs typeface="Arial" panose="020B0604020202020204" pitchFamily="34" charset="0"/>
              </a:rPr>
              <a:t> towns of </a:t>
            </a:r>
            <a:r>
              <a:rPr lang="en-US" sz="1200" b="0" dirty="0" err="1">
                <a:latin typeface="Arial" panose="020B0604020202020204" pitchFamily="34" charset="0"/>
                <a:cs typeface="Arial" panose="020B0604020202020204" pitchFamily="34" charset="0"/>
              </a:rPr>
              <a:t>Miglio</a:t>
            </a:r>
            <a:r>
              <a:rPr lang="en-US" sz="1200" b="0" dirty="0">
                <a:latin typeface="Arial" panose="020B0604020202020204" pitchFamily="34" charset="0"/>
                <a:cs typeface="Arial" panose="020B0604020202020204" pitchFamily="34" charset="0"/>
              </a:rPr>
              <a:t> </a:t>
            </a:r>
            <a:r>
              <a:rPr lang="en-US" sz="1200" b="0" dirty="0" err="1" smtClean="0">
                <a:latin typeface="Arial" panose="020B0604020202020204" pitchFamily="34" charset="0"/>
                <a:cs typeface="Arial" panose="020B0604020202020204" pitchFamily="34" charset="0"/>
              </a:rPr>
              <a:t>d’Oro</a:t>
            </a:r>
            <a:r>
              <a:rPr lang="en-US" sz="1200" b="0" dirty="0" smtClean="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
            </a:r>
            <a:br>
              <a:rPr lang="en-US" sz="1200" b="0" dirty="0">
                <a:latin typeface="Arial" panose="020B0604020202020204" pitchFamily="34" charset="0"/>
                <a:cs typeface="Arial" panose="020B0604020202020204" pitchFamily="34" charset="0"/>
              </a:rPr>
            </a:br>
            <a:r>
              <a:rPr lang="en-US" sz="1200" b="0" dirty="0" err="1">
                <a:latin typeface="Arial" panose="020B0604020202020204" pitchFamily="34" charset="0"/>
                <a:cs typeface="Arial" panose="020B0604020202020204" pitchFamily="34" charset="0"/>
              </a:rPr>
              <a:t>Ercolano</a:t>
            </a:r>
            <a:r>
              <a:rPr lang="en-US" sz="1200" b="0" dirty="0">
                <a:latin typeface="Arial" panose="020B0604020202020204" pitchFamily="34" charset="0"/>
                <a:cs typeface="Arial" panose="020B0604020202020204" pitchFamily="34" charset="0"/>
              </a:rPr>
              <a:t>, Portici and San Giorgio a Cremano are some of the several </a:t>
            </a:r>
            <a:r>
              <a:rPr lang="en-US" sz="1200" b="0" dirty="0" err="1">
                <a:latin typeface="Arial" panose="020B0604020202020204" pitchFamily="34" charset="0"/>
                <a:cs typeface="Arial" panose="020B0604020202020204" pitchFamily="34" charset="0"/>
              </a:rPr>
              <a:t>vesuvian</a:t>
            </a:r>
            <a:r>
              <a:rPr lang="en-US" sz="1200" b="0" dirty="0">
                <a:latin typeface="Arial" panose="020B0604020202020204" pitchFamily="34" charset="0"/>
                <a:cs typeface="Arial" panose="020B0604020202020204" pitchFamily="34" charset="0"/>
              </a:rPr>
              <a:t> towns which extend around the south-western side of the volcano, on the Gulf of Naples. They are the ideal destination for a one day sightseeing around the </a:t>
            </a:r>
            <a:r>
              <a:rPr lang="en-US" sz="1200" b="0" dirty="0" err="1">
                <a:latin typeface="Arial" panose="020B0604020202020204" pitchFamily="34" charset="0"/>
                <a:cs typeface="Arial" panose="020B0604020202020204" pitchFamily="34" charset="0"/>
              </a:rPr>
              <a:t>vesuvian</a:t>
            </a:r>
            <a:r>
              <a:rPr lang="en-US" sz="1200" b="0" dirty="0">
                <a:latin typeface="Arial" panose="020B0604020202020204" pitchFamily="34" charset="0"/>
                <a:cs typeface="Arial" panose="020B0604020202020204" pitchFamily="34" charset="0"/>
              </a:rPr>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neighborhood  where you can discover important landmarks and enjoy their </a:t>
            </a:r>
            <a:r>
              <a:rPr lang="en-US" sz="1200" b="0" dirty="0" smtClean="0">
                <a:latin typeface="Arial" panose="020B0604020202020204" pitchFamily="34" charset="0"/>
                <a:cs typeface="Arial" panose="020B0604020202020204" pitchFamily="34" charset="0"/>
              </a:rPr>
              <a:t>lively and </a:t>
            </a:r>
            <a:r>
              <a:rPr lang="en-US" sz="1200" b="0" dirty="0">
                <a:latin typeface="Arial" panose="020B0604020202020204" pitchFamily="34" charset="0"/>
                <a:cs typeface="Arial" panose="020B0604020202020204" pitchFamily="34" charset="0"/>
              </a:rPr>
              <a:t>charming atmosphere. You can visit the wonderful </a:t>
            </a:r>
            <a:r>
              <a:rPr lang="en-US" sz="1200" b="0" dirty="0" err="1">
                <a:latin typeface="Arial" panose="020B0604020202020204" pitchFamily="34" charset="0"/>
                <a:cs typeface="Arial" panose="020B0604020202020204" pitchFamily="34" charset="0"/>
              </a:rPr>
              <a:t>vesuvian</a:t>
            </a:r>
            <a:r>
              <a:rPr lang="en-US" sz="1200" b="0" dirty="0">
                <a:latin typeface="Arial" panose="020B0604020202020204" pitchFamily="34" charset="0"/>
                <a:cs typeface="Arial" panose="020B0604020202020204" pitchFamily="34" charset="0"/>
              </a:rPr>
              <a:t> villas of </a:t>
            </a:r>
            <a:r>
              <a:rPr lang="en-US" sz="1200" b="0" dirty="0" err="1">
                <a:latin typeface="Arial" panose="020B0604020202020204" pitchFamily="34" charset="0"/>
                <a:cs typeface="Arial" panose="020B0604020202020204" pitchFamily="34" charset="0"/>
              </a:rPr>
              <a:t>Miglio</a:t>
            </a:r>
            <a:r>
              <a:rPr lang="en-US" sz="1200" b="0" dirty="0">
                <a:latin typeface="Arial" panose="020B0604020202020204" pitchFamily="34" charset="0"/>
                <a:cs typeface="Arial" panose="020B0604020202020204" pitchFamily="34" charset="0"/>
              </a:rPr>
              <a:t> </a:t>
            </a:r>
            <a:r>
              <a:rPr lang="en-US" sz="1200" b="0" dirty="0" err="1" smtClean="0">
                <a:latin typeface="Arial" panose="020B0604020202020204" pitchFamily="34" charset="0"/>
                <a:cs typeface="Arial" panose="020B0604020202020204" pitchFamily="34" charset="0"/>
              </a:rPr>
              <a:t>d’Oro</a:t>
            </a:r>
            <a:r>
              <a:rPr lang="en-US" sz="1200" b="0" dirty="0" smtClean="0">
                <a:latin typeface="Arial" panose="020B0604020202020204" pitchFamily="34" charset="0"/>
                <a:cs typeface="Arial" panose="020B0604020202020204" pitchFamily="34" charset="0"/>
              </a:rPr>
              <a:t> such </a:t>
            </a:r>
            <a:r>
              <a:rPr lang="en-US" sz="1200" b="0" dirty="0">
                <a:latin typeface="Arial" panose="020B0604020202020204" pitchFamily="34" charset="0"/>
                <a:cs typeface="Arial" panose="020B0604020202020204" pitchFamily="34" charset="0"/>
              </a:rPr>
              <a:t>as  the Royal Palace of Portici. </a:t>
            </a:r>
            <a:br>
              <a:rPr lang="en-US" sz="1200" b="0" dirty="0">
                <a:latin typeface="Arial" panose="020B0604020202020204" pitchFamily="34" charset="0"/>
                <a:cs typeface="Arial" panose="020B0604020202020204" pitchFamily="34" charset="0"/>
              </a:rPr>
            </a:br>
            <a:endParaRPr lang="it-IT" sz="1200" b="0" dirty="0">
              <a:latin typeface="Arial" panose="020B0604020202020204" pitchFamily="34" charset="0"/>
              <a:cs typeface="Arial" panose="020B0604020202020204" pitchFamily="34" charset="0"/>
            </a:endParaRPr>
          </a:p>
        </p:txBody>
      </p:sp>
      <p:pic>
        <p:nvPicPr>
          <p:cNvPr id="1027"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180" r="17180"/>
          <a:stretch>
            <a:fillRect/>
          </a:stretch>
        </p:blipFill>
        <p:spPr bwMode="auto">
          <a:xfrm>
            <a:off x="838200" y="1354629"/>
            <a:ext cx="4419600" cy="351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8" y="-171400"/>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47278"/>
            <a:ext cx="7921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125635"/>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43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86896" y="2239888"/>
            <a:ext cx="2743200" cy="1981200"/>
          </a:xfrm>
        </p:spPr>
        <p:txBody>
          <a:bodyPr/>
          <a:lstStyle/>
          <a:p>
            <a:r>
              <a:rPr lang="it-IT" sz="1600" dirty="0" err="1" smtClean="0">
                <a:latin typeface="Arial" panose="020B0604020202020204" pitchFamily="34" charset="0"/>
                <a:cs typeface="Arial" panose="020B0604020202020204" pitchFamily="34" charset="0"/>
              </a:rPr>
              <a:t>Herculaneum</a:t>
            </a:r>
            <a:r>
              <a:rPr lang="it-IT" sz="1400" dirty="0" smtClean="0"/>
              <a:t/>
            </a:r>
            <a:br>
              <a:rPr lang="it-IT" sz="1400" dirty="0" smtClean="0"/>
            </a:br>
            <a:r>
              <a:rPr lang="en-US" sz="1200" b="0" dirty="0">
                <a:latin typeface="Arial" panose="020B0604020202020204" pitchFamily="34" charset="0"/>
                <a:cs typeface="Arial" panose="020B0604020202020204" pitchFamily="34" charset="0"/>
              </a:rPr>
              <a:t>Of course, you can’t absolutely miss visiting Herculaneum ruins site, dated back to</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the Roman Empire and </a:t>
            </a:r>
            <a:r>
              <a:rPr lang="en-US" sz="1200" b="0" dirty="0" err="1">
                <a:latin typeface="Arial" panose="020B0604020202020204" pitchFamily="34" charset="0"/>
                <a:cs typeface="Arial" panose="020B0604020202020204" pitchFamily="34" charset="0"/>
              </a:rPr>
              <a:t>recognised</a:t>
            </a:r>
            <a:r>
              <a:rPr lang="en-US" sz="1200" b="0" dirty="0">
                <a:latin typeface="Arial" panose="020B0604020202020204" pitchFamily="34" charset="0"/>
                <a:cs typeface="Arial" panose="020B0604020202020204" pitchFamily="34" charset="0"/>
              </a:rPr>
              <a:t> UNESCO World Heritage as it provides “ a </a:t>
            </a:r>
            <a:r>
              <a:rPr lang="en-US" sz="1200" b="0" dirty="0" smtClean="0">
                <a:latin typeface="Arial" panose="020B0604020202020204" pitchFamily="34" charset="0"/>
                <a:cs typeface="Arial" panose="020B0604020202020204" pitchFamily="34" charset="0"/>
              </a:rPr>
              <a:t>complete and </a:t>
            </a:r>
            <a:r>
              <a:rPr lang="en-US" sz="1200" b="0" dirty="0">
                <a:latin typeface="Arial" panose="020B0604020202020204" pitchFamily="34" charset="0"/>
                <a:cs typeface="Arial" panose="020B0604020202020204" pitchFamily="34" charset="0"/>
              </a:rPr>
              <a:t>vivid picture of society and daily life at a specific moment in the past that is</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without parallel anywhere in the world”.</a:t>
            </a:r>
            <a:r>
              <a:rPr lang="en-US" sz="1400" dirty="0"/>
              <a:t/>
            </a:r>
            <a:br>
              <a:rPr lang="en-US" sz="1400" dirty="0"/>
            </a:br>
            <a:endParaRPr lang="it-IT" sz="1400" dirty="0"/>
          </a:p>
        </p:txBody>
      </p:sp>
      <p:pic>
        <p:nvPicPr>
          <p:cNvPr id="2052" name="Picture 4"/>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769" r="7769"/>
          <a:stretch>
            <a:fillRect/>
          </a:stretch>
        </p:blipFill>
        <p:spPr bwMode="auto">
          <a:xfrm>
            <a:off x="838200" y="1354629"/>
            <a:ext cx="4419600" cy="351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1400"/>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173" y="47278"/>
            <a:ext cx="7921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075" y="-222037"/>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47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86896" y="3464024"/>
            <a:ext cx="2743200" cy="1981200"/>
          </a:xfrm>
        </p:spPr>
        <p:txBody>
          <a:bodyPr/>
          <a:lstStyle/>
          <a:p>
            <a:r>
              <a:rPr lang="en-US" sz="1600" dirty="0"/>
              <a:t>Bourbon harbor</a:t>
            </a:r>
            <a:r>
              <a:rPr lang="en-US" sz="1400" dirty="0"/>
              <a:t/>
            </a:r>
            <a:br>
              <a:rPr lang="en-US" sz="1400" dirty="0"/>
            </a:br>
            <a:r>
              <a:rPr lang="en-US" sz="1200" b="0" dirty="0">
                <a:latin typeface="Arial" panose="020B0604020202020204" pitchFamily="34" charset="0"/>
                <a:cs typeface="Arial" panose="020B0604020202020204" pitchFamily="34" charset="0"/>
              </a:rPr>
              <a:t>If you feel like having a relaxing break you can go down the old nice </a:t>
            </a:r>
            <a:r>
              <a:rPr lang="en-US" sz="1200" b="0" dirty="0" err="1">
                <a:latin typeface="Arial" panose="020B0604020202020204" pitchFamily="34" charset="0"/>
                <a:cs typeface="Arial" panose="020B0604020202020204" pitchFamily="34" charset="0"/>
              </a:rPr>
              <a:t>Granatello</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harbour</a:t>
            </a:r>
            <a:r>
              <a:rPr lang="en-US" sz="1200" b="0" dirty="0">
                <a:latin typeface="Arial" panose="020B0604020202020204" pitchFamily="34" charset="0"/>
                <a:cs typeface="Arial" panose="020B0604020202020204" pitchFamily="34" charset="0"/>
              </a:rPr>
              <a:t> in Portici and walk along the lovely seafront promenade and enjoy the amazing view of the Gulf of Naples with its breathtaking islands of Ischia, Capri and </a:t>
            </a:r>
            <a:r>
              <a:rPr lang="en-US" sz="1200" b="0" dirty="0" err="1">
                <a:latin typeface="Arial" panose="020B0604020202020204" pitchFamily="34" charset="0"/>
                <a:cs typeface="Arial" panose="020B0604020202020204" pitchFamily="34" charset="0"/>
              </a:rPr>
              <a:t>Procida</a:t>
            </a:r>
            <a:r>
              <a:rPr lang="en-US" sz="1200" b="0" dirty="0">
                <a:latin typeface="Arial" panose="020B0604020202020204" pitchFamily="34" charset="0"/>
                <a:cs typeface="Arial" panose="020B0604020202020204" pitchFamily="34" charset="0"/>
              </a:rPr>
              <a:t>. You can also eat a huge variety of </a:t>
            </a:r>
            <a:r>
              <a:rPr lang="en-US" sz="1200" b="0" dirty="0" err="1">
                <a:latin typeface="Arial" panose="020B0604020202020204" pitchFamily="34" charset="0"/>
                <a:cs typeface="Arial" panose="020B0604020202020204" pitchFamily="34" charset="0"/>
              </a:rPr>
              <a:t>napolitan</a:t>
            </a:r>
            <a:r>
              <a:rPr lang="en-US" sz="1200" b="0" dirty="0">
                <a:latin typeface="Arial" panose="020B0604020202020204" pitchFamily="34" charset="0"/>
                <a:cs typeface="Arial" panose="020B0604020202020204" pitchFamily="34" charset="0"/>
              </a:rPr>
              <a:t> street food, an excellent pizza and some delicious </a:t>
            </a:r>
            <a:r>
              <a:rPr lang="en-US" sz="1200" b="0" dirty="0" err="1">
                <a:latin typeface="Arial" panose="020B0604020202020204" pitchFamily="34" charset="0"/>
                <a:cs typeface="Arial" panose="020B0604020202020204" pitchFamily="34" charset="0"/>
              </a:rPr>
              <a:t>specialities</a:t>
            </a:r>
            <a:r>
              <a:rPr lang="en-US" sz="1200" b="0" dirty="0">
                <a:latin typeface="Arial" panose="020B0604020202020204" pitchFamily="34" charset="0"/>
                <a:cs typeface="Arial" panose="020B0604020202020204" pitchFamily="34" charset="0"/>
              </a:rPr>
              <a:t> of the local tradition, like the famous 100% handmade ice-cream by "</a:t>
            </a:r>
            <a:r>
              <a:rPr lang="en-US" sz="1200" b="0" dirty="0" err="1">
                <a:latin typeface="Arial" panose="020B0604020202020204" pitchFamily="34" charset="0"/>
                <a:cs typeface="Arial" panose="020B0604020202020204" pitchFamily="34" charset="0"/>
              </a:rPr>
              <a:t>Gelateria</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Gallo"or</a:t>
            </a:r>
            <a:r>
              <a:rPr lang="en-US" sz="1200" b="0" dirty="0">
                <a:latin typeface="Arial" panose="020B0604020202020204" pitchFamily="34" charset="0"/>
                <a:cs typeface="Arial" panose="020B0604020202020204" pitchFamily="34" charset="0"/>
              </a:rPr>
              <a:t> the irresistible “</a:t>
            </a:r>
            <a:r>
              <a:rPr lang="en-US" sz="1200" b="0" dirty="0" err="1">
                <a:latin typeface="Arial" panose="020B0604020202020204" pitchFamily="34" charset="0"/>
                <a:cs typeface="Arial" panose="020B0604020202020204" pitchFamily="34" charset="0"/>
              </a:rPr>
              <a:t>cuoppo</a:t>
            </a:r>
            <a:r>
              <a:rPr lang="en-US" sz="1200" b="0" dirty="0">
                <a:latin typeface="Arial" panose="020B0604020202020204" pitchFamily="34" charset="0"/>
                <a:cs typeface="Arial" panose="020B0604020202020204" pitchFamily="34" charset="0"/>
              </a:rPr>
              <a:t>” of fried sea-food or </a:t>
            </a:r>
            <a:r>
              <a:rPr lang="en-US" sz="1200" b="0" dirty="0" err="1">
                <a:latin typeface="Arial" panose="020B0604020202020204" pitchFamily="34" charset="0"/>
                <a:cs typeface="Arial" panose="020B0604020202020204" pitchFamily="34" charset="0"/>
              </a:rPr>
              <a:t>crocchè</a:t>
            </a:r>
            <a:r>
              <a:rPr lang="en-US" sz="1200" b="0" dirty="0">
                <a:latin typeface="Arial" panose="020B0604020202020204" pitchFamily="34" charset="0"/>
                <a:cs typeface="Arial" panose="020B0604020202020204" pitchFamily="34" charset="0"/>
              </a:rPr>
              <a:t>. If you want to breathe the nicest fresh air, do not miss the wonderful Vesuvius Natural Reserve and book a guided tour along the craters of the mysterious volcano.</a:t>
            </a:r>
            <a:br>
              <a:rPr lang="en-US" sz="1200" b="0" dirty="0">
                <a:latin typeface="Arial" panose="020B0604020202020204" pitchFamily="34" charset="0"/>
                <a:cs typeface="Arial" panose="020B0604020202020204" pitchFamily="34" charset="0"/>
              </a:rPr>
            </a:br>
            <a:endParaRPr lang="it-IT" sz="1200" b="0" dirty="0">
              <a:latin typeface="Arial" panose="020B0604020202020204" pitchFamily="34" charset="0"/>
              <a:cs typeface="Arial" panose="020B0604020202020204" pitchFamily="34" charset="0"/>
            </a:endParaRPr>
          </a:p>
        </p:txBody>
      </p:sp>
      <p:pic>
        <p:nvPicPr>
          <p:cNvPr id="3075"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237" b="10237"/>
          <a:stretch>
            <a:fillRect/>
          </a:stretch>
        </p:blipFill>
        <p:spPr bwMode="auto">
          <a:xfrm>
            <a:off x="838200" y="1426637"/>
            <a:ext cx="4419600" cy="351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1400"/>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171400"/>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238" y="25313"/>
            <a:ext cx="7921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74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magine correlata"/>
          <p:cNvPicPr>
            <a:picLocks noGrp="1" noChangeAspect="1" noChangeArrowheads="1"/>
          </p:cNvPicPr>
          <p:nvPr>
            <p:ph type="pic" idx="1"/>
          </p:nvPr>
        </p:nvPicPr>
        <p:blipFill>
          <a:blip r:embed="rId2" cstate="print"/>
          <a:srcRect l="8387" r="8387"/>
          <a:stretch>
            <a:fillRect/>
          </a:stretch>
        </p:blipFill>
        <p:spPr bwMode="auto">
          <a:xfrm>
            <a:off x="838200" y="1143003"/>
            <a:ext cx="4419600" cy="3870173"/>
          </a:xfrm>
          <a:prstGeom prst="rect">
            <a:avLst/>
          </a:prstGeom>
          <a:noFill/>
          <a:ln w="127000">
            <a:noFill/>
            <a:miter lim="800000"/>
          </a:ln>
          <a:effectLst/>
        </p:spPr>
      </p:pic>
      <p:sp>
        <p:nvSpPr>
          <p:cNvPr id="7" name="Titolo 1"/>
          <p:cNvSpPr>
            <a:spLocks noGrp="1"/>
          </p:cNvSpPr>
          <p:nvPr/>
        </p:nvSpPr>
        <p:spPr>
          <a:xfrm>
            <a:off x="5436096" y="3140968"/>
            <a:ext cx="3643306"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city of Naples, in southern Italy, stands in the heart of the homonymous bay next to Vesuvius, the active volcano still known today for having destroyed the ancient Roman city of Pompeii. Dating back to the second millennium BC, Naples has centuries of history of art and architecture behind it.</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Partenope</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was, in ancient Greek mythology, a siren.</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According to the tradition, the three sirens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Partenope</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Ligeia</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and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Leucosia</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are beaten in song by Orpheus and for despair they throw themselves into the sea, where they are turned into rocks. </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mermaid would have died in the place where today stands Castel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dell'Ovo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and right there one of the patrons of Naples, Santa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Patrizia</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was buried.</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In Naples the Mermaid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Partenope</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was venerated as a goddess; for example, Virgil will use his name in a poetic sense. </a:t>
            </a:r>
            <a:endParaRPr kumimoji="0" lang="it-IT" sz="1200" b="0" i="0" u="none" strike="noStrike" kern="1200" cap="none" spc="0" normalizeH="0" baseline="0" noProof="0" dirty="0">
              <a:ln>
                <a:noFill/>
              </a:ln>
              <a:solidFill>
                <a:srgbClr val="4F271C">
                  <a:satMod val="130000"/>
                </a:srgbClr>
              </a:solidFill>
              <a:effectLst/>
              <a:uLnTx/>
              <a:uFillTx/>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0"/>
            <a:ext cx="803029" cy="94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183843"/>
            <a:ext cx="19637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518"/>
            <a:ext cx="1547665" cy="10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4" y="-30518"/>
            <a:ext cx="1547665" cy="10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66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5739" b="5739"/>
          <a:stretch>
            <a:fillRect/>
          </a:stretch>
        </p:blipFill>
        <p:spPr bwMode="auto">
          <a:xfrm>
            <a:off x="838200" y="1143003"/>
            <a:ext cx="4419600" cy="401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olo 1"/>
          <p:cNvSpPr>
            <a:spLocks noGrp="1"/>
          </p:cNvSpPr>
          <p:nvPr/>
        </p:nvSpPr>
        <p:spPr>
          <a:xfrm>
            <a:off x="5580112" y="3501008"/>
            <a:ext cx="3384375"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Languages ​​and dialects.</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Neapolitan language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napulitano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is a Romance language.</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Neapolitan has suffered in its history, like many other languages, influences and "loans" from the various peoples who have inhabited or dominated the Campania and central-southern Italy.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Neapolitan replaced the Latin in official documents and in the court assemblies in Naples.</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In the last three centuries, in fact, the Neapolitan has been used with a certain frequency and with remarkable results also in the art. In literature and poetry, with Salvatore di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Giacomo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Edoardo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Nicolardi</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Libero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Bovio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in the theater, which gave rise to the Neapolitan theater; in the lyric, which between the seventeenth and eighteenth centuries produced entire librettos of works; in music, with the classic Neapolitan song; and in the twentieth century, even in the cinema.</a:t>
            </a:r>
            <a:endParaRPr kumimoji="0" lang="it-IT" sz="1200" b="0" i="0" u="none" strike="noStrike" kern="1200" cap="none" spc="0" normalizeH="0" baseline="0" noProof="0" dirty="0">
              <a:ln>
                <a:noFill/>
              </a:ln>
              <a:solidFill>
                <a:srgbClr val="4F271C">
                  <a:satMod val="130000"/>
                </a:srgbClr>
              </a:solidFill>
              <a:effectLst/>
              <a:uLnTx/>
              <a:uFillTx/>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186531"/>
            <a:ext cx="19637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5815" y="0"/>
            <a:ext cx="79851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87" y="-61912"/>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830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2176463"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124744"/>
            <a:ext cx="23479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6386" y="2362199"/>
            <a:ext cx="26892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2362200"/>
            <a:ext cx="207327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olo 1"/>
          <p:cNvSpPr>
            <a:spLocks noGrp="1"/>
          </p:cNvSpPr>
          <p:nvPr/>
        </p:nvSpPr>
        <p:spPr>
          <a:xfrm>
            <a:off x="5580112" y="3284984"/>
            <a:ext cx="3319264"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Traditions and folklore</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rich and historical popular tradition of Naples and its millenary culture have determined over time a feeling of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Neapolitanism</a:t>
            </a:r>
            <a:r>
              <a:rPr lang="en-US" sz="1200" b="0" dirty="0" smtClean="0">
                <a:solidFill>
                  <a:srgbClr val="4F271C">
                    <a:satMod val="130000"/>
                  </a:srgbClr>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Neapolitan cultural heritage, ranging from music to cuisine, from sacred rites to mystical beliefs, causes the city to be associated with different stereotypes:</a:t>
            </a:r>
            <a:r>
              <a:rPr kumimoji="0" lang="en-US" sz="1200" b="0"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lang="en-US" sz="1200" b="0" dirty="0">
                <a:solidFill>
                  <a:srgbClr val="4F271C">
                    <a:satMod val="130000"/>
                  </a:srgbClr>
                </a:solidFill>
                <a:latin typeface="Arial" panose="020B0604020202020204" pitchFamily="34" charset="0"/>
                <a:cs typeface="Arial" panose="020B0604020202020204" pitchFamily="34" charset="0"/>
              </a:rPr>
              <a:t>p</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izza</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sun, tarantella and mandolin, four symbols of Naples, are in fact listed and recognized as the most classic symbols (sometimes used with derogatory meaning) of Italy in the international collective imagination.</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Vesuvius, the horn or the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munaciello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are just a</a:t>
            </a:r>
            <a:r>
              <a:rPr kumimoji="0" lang="en-US" sz="1200" b="0"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few </a:t>
            </a:r>
            <a:r>
              <a:rPr kumimoji="0" lang="en-US" sz="1200" b="0" i="0" u="none" strike="noStrike" kern="1200" cap="none" spc="0" normalizeH="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exemples</a:t>
            </a:r>
            <a:r>
              <a:rPr lang="en-US" sz="1200" b="0" dirty="0">
                <a:solidFill>
                  <a:srgbClr val="4F271C">
                    <a:satMod val="130000"/>
                  </a:srgbClr>
                </a:solidFill>
                <a:latin typeface="Arial" panose="020B0604020202020204" pitchFamily="34" charset="0"/>
                <a:cs typeface="Arial" panose="020B0604020202020204" pitchFamily="34" charset="0"/>
              </a:rPr>
              <a:t> </a:t>
            </a:r>
            <a:r>
              <a:rPr lang="en-US" sz="1200" b="0" dirty="0" smtClean="0">
                <a:solidFill>
                  <a:srgbClr val="4F271C">
                    <a:satMod val="130000"/>
                  </a:srgbClr>
                </a:solidFill>
                <a:latin typeface="Arial" panose="020B0604020202020204" pitchFamily="34" charset="0"/>
                <a:cs typeface="Arial" panose="020B0604020202020204" pitchFamily="34" charset="0"/>
              </a:rPr>
              <a:t>of the local popular superstition, as well as</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the tombola (a typical Christmas game),</a:t>
            </a:r>
            <a:r>
              <a:rPr kumimoji="0" lang="en-US" sz="1200" b="0"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mask of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Pulcinella</a:t>
            </a:r>
            <a:r>
              <a:rPr kumimoji="0" lang="en-US" sz="1200" b="0"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and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presepial</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art are major landmarks of the </a:t>
            </a:r>
            <a:r>
              <a:rPr lang="en-US" sz="1200" b="0" dirty="0" smtClean="0">
                <a:solidFill>
                  <a:srgbClr val="4F271C">
                    <a:satMod val="130000"/>
                  </a:srgbClr>
                </a:solidFill>
                <a:latin typeface="Arial" panose="020B0604020202020204" pitchFamily="34" charset="0"/>
                <a:cs typeface="Arial" panose="020B0604020202020204" pitchFamily="34" charset="0"/>
              </a:rPr>
              <a:t>N</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eapolitan</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culture.</a:t>
            </a:r>
            <a:endParaRPr kumimoji="0" lang="it-IT" sz="1200" b="0" i="0" u="none" strike="noStrike" kern="1200" cap="none" spc="0" normalizeH="0" baseline="0" noProof="0" dirty="0">
              <a:ln>
                <a:noFill/>
              </a:ln>
              <a:solidFill>
                <a:srgbClr val="4F271C">
                  <a:satMod val="130000"/>
                </a:srgbClr>
              </a:solidFill>
              <a:effectLst/>
              <a:uLnTx/>
              <a:uFillTx/>
              <a:latin typeface="Arial" panose="020B0604020202020204" pitchFamily="34" charset="0"/>
              <a:cs typeface="Arial" panose="020B0604020202020204" pitchFamily="34" charset="0"/>
            </a:endParaRPr>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77" y="-97755"/>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0"/>
            <a:ext cx="79851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8745" y="-192881"/>
            <a:ext cx="1963737"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262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4448" b="4448"/>
          <a:stretch>
            <a:fillRect/>
          </a:stretch>
        </p:blipFill>
        <p:spPr bwMode="auto">
          <a:xfrm>
            <a:off x="838200" y="1143000"/>
            <a:ext cx="4419600" cy="394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olo 1"/>
          <p:cNvSpPr>
            <a:spLocks noGrp="1"/>
          </p:cNvSpPr>
          <p:nvPr/>
        </p:nvSpPr>
        <p:spPr>
          <a:xfrm>
            <a:off x="5724128" y="1628800"/>
            <a:ext cx="3168352" cy="2722365"/>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lvl="0"/>
            <a:r>
              <a:rPr lang="en-US" sz="1600" dirty="0" smtClean="0">
                <a:solidFill>
                  <a:srgbClr val="4F271C">
                    <a:satMod val="130000"/>
                  </a:srgbClr>
                </a:solidFill>
                <a:latin typeface="Arial" panose="020B0604020202020204" pitchFamily="34" charset="0"/>
                <a:cs typeface="Arial" panose="020B0604020202020204" pitchFamily="34" charset="0"/>
              </a:rPr>
              <a:t>Cuisine </a:t>
            </a:r>
          </a:p>
          <a:p>
            <a:pPr lvl="0"/>
            <a:r>
              <a:rPr lang="en-US" sz="1200" b="0" dirty="0" smtClean="0">
                <a:solidFill>
                  <a:srgbClr val="4F271C">
                    <a:satMod val="130000"/>
                  </a:srgbClr>
                </a:solidFill>
                <a:latin typeface="Arial" panose="020B0604020202020204" pitchFamily="34" charset="0"/>
                <a:cs typeface="Arial" panose="020B0604020202020204" pitchFamily="34" charset="0"/>
              </a:rPr>
              <a:t>Neapolitan </a:t>
            </a:r>
            <a:r>
              <a:rPr lang="en-US" sz="1200" b="0" dirty="0">
                <a:solidFill>
                  <a:srgbClr val="4F271C">
                    <a:satMod val="130000"/>
                  </a:srgbClr>
                </a:solidFill>
                <a:latin typeface="Arial" panose="020B0604020202020204" pitchFamily="34" charset="0"/>
                <a:cs typeface="Arial" panose="020B0604020202020204" pitchFamily="34" charset="0"/>
              </a:rPr>
              <a:t>cuisine is an unmistakable cultural identity for the city of Naples and is closely linked to the historical and cultural events of the city. In fact, it represents one of the most famous symbols of "made in Italy" abroad. </a:t>
            </a:r>
            <a:r>
              <a:rPr lang="en-US" sz="1200" b="0" dirty="0" smtClean="0">
                <a:solidFill>
                  <a:srgbClr val="4F271C">
                    <a:satMod val="130000"/>
                  </a:srgbClr>
                </a:solidFill>
                <a:latin typeface="Arial" panose="020B0604020202020204" pitchFamily="34" charset="0"/>
                <a:cs typeface="Arial" panose="020B0604020202020204" pitchFamily="34" charset="0"/>
              </a:rPr>
              <a:t>Typical </a:t>
            </a:r>
            <a:r>
              <a:rPr lang="en-US" sz="1200" b="0" dirty="0">
                <a:solidFill>
                  <a:srgbClr val="4F271C">
                    <a:satMod val="130000"/>
                  </a:srgbClr>
                </a:solidFill>
                <a:latin typeface="Arial" panose="020B0604020202020204" pitchFamily="34" charset="0"/>
                <a:cs typeface="Arial" panose="020B0604020202020204" pitchFamily="34" charset="0"/>
              </a:rPr>
              <a:t>dishes include Neapolitan pizza, Neapolitan pasta, eggplant parmigiana, gnocchi </a:t>
            </a:r>
            <a:r>
              <a:rPr lang="en-US" sz="1200" b="0" dirty="0" err="1">
                <a:solidFill>
                  <a:srgbClr val="4F271C">
                    <a:satMod val="130000"/>
                  </a:srgbClr>
                </a:solidFill>
                <a:latin typeface="Arial" panose="020B0604020202020204" pitchFamily="34" charset="0"/>
                <a:cs typeface="Arial" panose="020B0604020202020204" pitchFamily="34" charset="0"/>
              </a:rPr>
              <a:t>alla</a:t>
            </a:r>
            <a:r>
              <a:rPr lang="en-US" sz="1200" b="0" dirty="0">
                <a:solidFill>
                  <a:srgbClr val="4F271C">
                    <a:satMod val="130000"/>
                  </a:srgbClr>
                </a:solidFill>
                <a:latin typeface="Arial" panose="020B0604020202020204" pitchFamily="34" charset="0"/>
                <a:cs typeface="Arial" panose="020B0604020202020204" pitchFamily="34" charset="0"/>
              </a:rPr>
              <a:t> </a:t>
            </a:r>
            <a:r>
              <a:rPr lang="en-US" sz="1200" b="0" dirty="0" err="1">
                <a:solidFill>
                  <a:srgbClr val="4F271C">
                    <a:satMod val="130000"/>
                  </a:srgbClr>
                </a:solidFill>
                <a:latin typeface="Arial" panose="020B0604020202020204" pitchFamily="34" charset="0"/>
                <a:cs typeface="Arial" panose="020B0604020202020204" pitchFamily="34" charset="0"/>
              </a:rPr>
              <a:t>sorrentina</a:t>
            </a:r>
            <a:r>
              <a:rPr lang="en-US" sz="1200" b="0" dirty="0">
                <a:solidFill>
                  <a:srgbClr val="4F271C">
                    <a:satMod val="130000"/>
                  </a:srgbClr>
                </a:solidFill>
                <a:latin typeface="Arial" panose="020B0604020202020204" pitchFamily="34" charset="0"/>
                <a:cs typeface="Arial" panose="020B0604020202020204" pitchFamily="34" charset="0"/>
              </a:rPr>
              <a:t>, Neapolitan </a:t>
            </a:r>
            <a:r>
              <a:rPr lang="en-US" sz="1200" b="0" dirty="0" err="1">
                <a:solidFill>
                  <a:srgbClr val="4F271C">
                    <a:satMod val="130000"/>
                  </a:srgbClr>
                </a:solidFill>
                <a:latin typeface="Arial" panose="020B0604020202020204" pitchFamily="34" charset="0"/>
                <a:cs typeface="Arial" panose="020B0604020202020204" pitchFamily="34" charset="0"/>
              </a:rPr>
              <a:t>pastiera</a:t>
            </a:r>
            <a:r>
              <a:rPr lang="en-US" sz="1200" b="0" dirty="0">
                <a:solidFill>
                  <a:srgbClr val="4F271C">
                    <a:satMod val="130000"/>
                  </a:srgbClr>
                </a:solidFill>
                <a:latin typeface="Arial" panose="020B0604020202020204" pitchFamily="34" charset="0"/>
                <a:cs typeface="Arial" panose="020B0604020202020204" pitchFamily="34" charset="0"/>
              </a:rPr>
              <a:t>, and </a:t>
            </a:r>
            <a:r>
              <a:rPr lang="en-US" sz="1200" b="0" dirty="0" err="1">
                <a:solidFill>
                  <a:srgbClr val="4F271C">
                    <a:satMod val="130000"/>
                  </a:srgbClr>
                </a:solidFill>
                <a:latin typeface="Arial" panose="020B0604020202020204" pitchFamily="34" charset="0"/>
                <a:cs typeface="Arial" panose="020B0604020202020204" pitchFamily="34" charset="0"/>
              </a:rPr>
              <a:t>friarielli</a:t>
            </a:r>
            <a:r>
              <a:rPr lang="en-US" sz="1200" b="0" dirty="0">
                <a:solidFill>
                  <a:srgbClr val="4F271C">
                    <a:satMod val="130000"/>
                  </a:srgbClr>
                </a:solidFill>
                <a:latin typeface="Arial" panose="020B0604020202020204" pitchFamily="34" charset="0"/>
                <a:cs typeface="Arial" panose="020B0604020202020204" pitchFamily="34" charset="0"/>
              </a:rPr>
              <a:t>.</a:t>
            </a:r>
            <a:endParaRPr kumimoji="0" lang="it-IT" sz="1200" b="0" i="0" u="none" strike="noStrike" kern="1200" cap="none" spc="0" normalizeH="0" baseline="0" noProof="0" dirty="0">
              <a:ln>
                <a:noFill/>
              </a:ln>
              <a:solidFill>
                <a:srgbClr val="4F271C">
                  <a:satMod val="130000"/>
                </a:srgbClr>
              </a:solidFill>
              <a:effectLst/>
              <a:uLnTx/>
              <a:uFillTx/>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0" y="-25747"/>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1799" y="-27384"/>
            <a:ext cx="79851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183704"/>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17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immagine 2"/>
          <p:cNvSpPr>
            <a:spLocks noGrp="1"/>
          </p:cNvSpPr>
          <p:nvPr>
            <p:ph type="pic" idx="1"/>
          </p:nvPr>
        </p:nvSpPr>
        <p:spPr/>
      </p:sp>
      <p:sp>
        <p:nvSpPr>
          <p:cNvPr id="4" name="Segnaposto testo 3"/>
          <p:cNvSpPr>
            <a:spLocks noGrp="1"/>
          </p:cNvSpPr>
          <p:nvPr>
            <p:ph type="body" sz="half" idx="2"/>
          </p:nvPr>
        </p:nvSpPr>
        <p:spPr/>
        <p:txBody>
          <a:bodyPr/>
          <a:lstStyle/>
          <a:p>
            <a:endParaRPr lang="it-IT"/>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egnaposto testo 2"/>
          <p:cNvSpPr>
            <a:spLocks noGrp="1"/>
          </p:cNvSpPr>
          <p:nvPr/>
        </p:nvSpPr>
        <p:spPr>
          <a:xfrm>
            <a:off x="3923928" y="3415208"/>
            <a:ext cx="5572132" cy="1021904"/>
          </a:xfrm>
          <a:prstGeom prst="rect">
            <a:avLst/>
          </a:prstGeom>
        </p:spPr>
        <p:txBody>
          <a:bodyPr>
            <a:normAutofit lnSpcReduction="10000"/>
          </a:bodyPr>
          <a:lstStyle>
            <a:lvl1pPr marL="45720" indent="0" algn="l" rtl="0" eaLnBrk="1" latinLnBrk="0" hangingPunct="1">
              <a:lnSpc>
                <a:spcPct val="100000"/>
              </a:lnSpc>
              <a:spcBef>
                <a:spcPts val="0"/>
              </a:spcBef>
              <a:buClr>
                <a:schemeClr val="accent1"/>
              </a:buClr>
              <a:buSzPct val="80000"/>
              <a:buFont typeface="Wingdings 2"/>
              <a:buNone/>
              <a:defRPr kumimoji="0" sz="14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None/>
              <a:defRPr kumimoji="0" sz="12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None/>
              <a:defRPr kumimoji="0" sz="1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None/>
              <a:defRPr kumimoji="0" sz="9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None/>
              <a:defRPr kumimoji="0" sz="9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it-IT" sz="3200" b="1" dirty="0" smtClean="0">
                <a:solidFill>
                  <a:srgbClr val="FF0000"/>
                </a:solidFill>
                <a:latin typeface="Elephant" pitchFamily="18" charset="0"/>
              </a:rPr>
              <a:t>PLACES TO SEE IN NAPLES</a:t>
            </a:r>
            <a:endParaRPr lang="it-IT" sz="3200" b="1" dirty="0">
              <a:solidFill>
                <a:srgbClr val="FF0000"/>
              </a:solidFill>
              <a:latin typeface="Elephant" pitchFamily="18"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9392"/>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0391" y="-171400"/>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0686"/>
            <a:ext cx="7985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935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nvSpPr>
        <p:spPr>
          <a:xfrm>
            <a:off x="5462139" y="3284984"/>
            <a:ext cx="3646365"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Via San Gregorio </a:t>
            </a:r>
            <a:r>
              <a:rPr kumimoji="0" lang="en-US" sz="160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Armeno</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is also known as Christmas Alley. On both sides of the alley are artists ‘workshops and stores producing and selling nativity scenes or </a:t>
            </a:r>
            <a:r>
              <a:rPr kumimoji="0" lang="en-US" sz="1200" b="0"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presepi</a:t>
            </a: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Of course December is the busiest time of year but whenever you visit Naples you’ll be able to stock up on Christmas paraphernalia.</a:t>
            </a:r>
            <a:b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artists’ workshops and stores spill out onto the sidewalk making a very colorful and merry scene. You can get the bits and pieces to make your own nativity scene including cribs, figurines, Christmas lights, animated characters, mangers, stars, angels and the three wise men. The quality and price vary from store to store including fine works of art in terracotta, wood, ceramics, fabric and metal. The vendors have let their imaginations run wild and you can get much more than the traditional Naples nativities scenes.</a:t>
            </a:r>
            <a:endParaRPr kumimoji="0" lang="it-IT" sz="1200" b="0" i="0" u="none" strike="noStrike" kern="1200" cap="none" spc="0" normalizeH="0" baseline="0" noProof="0" dirty="0">
              <a:ln>
                <a:noFill/>
              </a:ln>
              <a:solidFill>
                <a:srgbClr val="4F271C">
                  <a:satMod val="130000"/>
                </a:srgbClr>
              </a:solidFill>
              <a:effectLst/>
              <a:uLnTx/>
              <a:uFillTx/>
              <a:latin typeface="Arial" panose="020B0604020202020204" pitchFamily="34" charset="0"/>
              <a:cs typeface="Arial" panose="020B0604020202020204" pitchFamily="34" charset="0"/>
            </a:endParaRPr>
          </a:p>
        </p:txBody>
      </p:sp>
      <p:pic>
        <p:nvPicPr>
          <p:cNvPr id="6146"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6055" b="6055"/>
          <a:stretch>
            <a:fillRect/>
          </a:stretch>
        </p:blipFill>
        <p:spPr bwMode="auto">
          <a:xfrm>
            <a:off x="838200" y="1143003"/>
            <a:ext cx="4419600" cy="394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9392"/>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197643"/>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6133"/>
            <a:ext cx="7985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90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nvSpPr>
        <p:spPr>
          <a:xfrm>
            <a:off x="5720114" y="3031976"/>
            <a:ext cx="3240360"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Spaccanapoli</a:t>
            </a:r>
            <a:r>
              <a:rPr kumimoji="0" lang="en-US" sz="16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Unesco</a:t>
            </a:r>
            <a:r>
              <a:rPr kumimoji="0" lang="en-US" sz="16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world </a:t>
            </a:r>
            <a:r>
              <a:rPr lang="en-US" sz="1600" dirty="0" smtClean="0">
                <a:solidFill>
                  <a:srgbClr val="4F271C">
                    <a:satMod val="130000"/>
                  </a:srgbClr>
                </a:solidFill>
                <a:latin typeface="Arial" panose="020B0604020202020204" pitchFamily="34" charset="0"/>
                <a:cs typeface="Arial" panose="020B0604020202020204" pitchFamily="34" charset="0"/>
              </a:rPr>
              <a:t>he</a:t>
            </a:r>
            <a:r>
              <a:rPr kumimoji="0" lang="en-US" sz="1600" b="1" i="0" u="none" strike="noStrike" kern="1200" cap="none" spc="0" normalizeH="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ritage</a:t>
            </a:r>
            <a:r>
              <a:rPr kumimoji="0" lang="en-US" sz="16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site)</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This street is 6 meters wide and runs for 2km.</a:t>
            </a:r>
            <a:r>
              <a:rPr kumimoji="0" lang="en-US" sz="12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It is the main stretch for tourists which splits the center of the historic old town (</a:t>
            </a:r>
            <a:r>
              <a:rPr kumimoji="0" lang="en-US" sz="1200" b="1"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centro</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1"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storico</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in half. The street was one of three Greco-Roman parallel main streets originally called </a:t>
            </a:r>
            <a:r>
              <a:rPr kumimoji="0" lang="en-US" sz="1200" b="1"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Decumanus</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inferior. </a:t>
            </a:r>
            <a:r>
              <a:rPr kumimoji="0" lang="en-US" sz="12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It </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is a straight narrow cobbled street running through a vibrant, colorful, noisy and exciting neighborhood,</a:t>
            </a:r>
            <a:r>
              <a:rPr kumimoji="0" lang="en-US" sz="12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which</a:t>
            </a:r>
            <a:r>
              <a:rPr lang="en-US" sz="1200" dirty="0">
                <a:solidFill>
                  <a:srgbClr val="4F271C">
                    <a:satMod val="130000"/>
                  </a:srgbClr>
                </a:solidFill>
                <a:latin typeface="Arial" panose="020B0604020202020204" pitchFamily="34" charset="0"/>
                <a:cs typeface="Arial" panose="020B0604020202020204" pitchFamily="34" charset="0"/>
              </a:rPr>
              <a:t> </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make most visit</a:t>
            </a:r>
            <a:r>
              <a:rPr lang="en-US" sz="1200" dirty="0" err="1" smtClean="0">
                <a:solidFill>
                  <a:srgbClr val="4F271C">
                    <a:satMod val="130000"/>
                  </a:srgbClr>
                </a:solidFill>
                <a:latin typeface="Arial" panose="020B0604020202020204" pitchFamily="34" charset="0"/>
                <a:cs typeface="Arial" panose="020B0604020202020204" pitchFamily="34" charset="0"/>
              </a:rPr>
              <a:t>ors</a:t>
            </a:r>
            <a:r>
              <a:rPr lang="en-US" sz="1200" dirty="0" smtClean="0">
                <a:solidFill>
                  <a:srgbClr val="4F271C">
                    <a:satMod val="130000"/>
                  </a:srgbClr>
                </a:solidFill>
                <a:latin typeface="Arial" panose="020B0604020202020204" pitchFamily="34" charset="0"/>
                <a:cs typeface="Arial" panose="020B0604020202020204" pitchFamily="34" charset="0"/>
              </a:rPr>
              <a:t> say: “NAPLES IS A STATE OF MIND”.</a:t>
            </a:r>
            <a:r>
              <a:rPr kumimoji="0" lang="en-US" sz="12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The street will take you passed palaces, churches, shrines, stores, bars, restaurants and artists’ workshops. </a:t>
            </a:r>
            <a:endParaRPr kumimoji="0" lang="it-IT" sz="1200" b="1" i="0" u="none" strike="noStrike" kern="1200" cap="none" spc="0" normalizeH="0" baseline="0" noProof="0" dirty="0">
              <a:ln>
                <a:noFill/>
              </a:ln>
              <a:solidFill>
                <a:srgbClr val="4F271C">
                  <a:satMod val="130000"/>
                </a:srgbClr>
              </a:solidFill>
              <a:effectLst/>
              <a:uLnTx/>
              <a:uFillTx/>
              <a:latin typeface="Arial" panose="020B0604020202020204" pitchFamily="34" charset="0"/>
              <a:cs typeface="Arial" panose="020B0604020202020204" pitchFamily="34" charset="0"/>
            </a:endParaRPr>
          </a:p>
        </p:txBody>
      </p:sp>
      <p:pic>
        <p:nvPicPr>
          <p:cNvPr id="717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5236" b="5236"/>
          <a:stretch>
            <a:fillRect/>
          </a:stretch>
        </p:blipFill>
        <p:spPr bwMode="auto">
          <a:xfrm>
            <a:off x="838200" y="1143003"/>
            <a:ext cx="4419600" cy="401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9392"/>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99392"/>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1799" y="0"/>
            <a:ext cx="7985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71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nvSpPr>
        <p:spPr>
          <a:xfrm>
            <a:off x="5724128" y="2815952"/>
            <a:ext cx="3243808"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lvl="0"/>
            <a:r>
              <a:rPr kumimoji="0" lang="en-US" sz="16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National Archaeological Museum</a:t>
            </a:r>
            <a:br>
              <a:rPr kumimoji="0" lang="en-US" sz="16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b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This museum is housed in a 17</a:t>
            </a:r>
            <a:r>
              <a:rPr kumimoji="0" lang="en-US" sz="1200" b="1" i="0" u="none" strike="noStrike" kern="1200" cap="none" spc="0" normalizeH="0" baseline="3000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th</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century house and holds a rich collection of Roman artifacts from Pompeii, </a:t>
            </a:r>
            <a:r>
              <a:rPr kumimoji="0" lang="en-US" sz="1200" b="1" i="0"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Stabiae</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and Herculaneum as well as an Egyptian collection. The ancient art includes works produced in the Roman era, Greek era and Renaissance era. It is considered one of the most important museums in the city and one of the most important in the world.</a:t>
            </a:r>
            <a:r>
              <a:rPr kumimoji="0" lang="en-US" sz="1200" b="1" i="0" u="none" strike="noStrike" kern="1200" cap="none" spc="0" normalizeH="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Among the highlights there are the </a:t>
            </a:r>
            <a:r>
              <a:rPr kumimoji="0" lang="en-US" sz="1200" b="1" i="1"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Farnese Hercules, Farnese Atlas, Farnese Bull</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and the</a:t>
            </a:r>
            <a:r>
              <a:rPr kumimoji="0" lang="en-US" sz="1200" b="1" i="1"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Venus</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r>
              <a:rPr kumimoji="0" lang="en-US" sz="1200" b="1" i="1" u="none" strike="noStrike" kern="1200" cap="none" spc="0" normalizeH="0" baseline="0" noProof="0" dirty="0" err="1" smtClean="0">
                <a:ln>
                  <a:noFill/>
                </a:ln>
                <a:solidFill>
                  <a:srgbClr val="4F271C">
                    <a:satMod val="130000"/>
                  </a:srgbClr>
                </a:solidFill>
                <a:effectLst/>
                <a:uLnTx/>
                <a:uFillTx/>
                <a:latin typeface="Arial" panose="020B0604020202020204" pitchFamily="34" charset="0"/>
                <a:cs typeface="Arial" panose="020B0604020202020204" pitchFamily="34" charset="0"/>
              </a:rPr>
              <a:t>Kallipygos</a:t>
            </a:r>
            <a:r>
              <a:rPr kumimoji="0" lang="en-US" sz="1200" b="1" i="1"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and </a:t>
            </a:r>
            <a:r>
              <a:rPr lang="en-US" sz="1200" noProof="0" dirty="0" smtClean="0">
                <a:solidFill>
                  <a:srgbClr val="4F271C">
                    <a:satMod val="130000"/>
                  </a:srgbClr>
                </a:solidFill>
                <a:latin typeface="Arial" panose="020B0604020202020204" pitchFamily="34" charset="0"/>
                <a:ea typeface="+mn-ea"/>
                <a:cs typeface="Arial" panose="020B0604020202020204" pitchFamily="34" charset="0"/>
              </a:rPr>
              <a:t>t</a:t>
            </a:r>
            <a:r>
              <a:rPr lang="en-US" sz="1200" dirty="0" smtClean="0">
                <a:solidFill>
                  <a:srgbClr val="4F271C">
                    <a:satMod val="130000"/>
                  </a:srgbClr>
                </a:solidFill>
                <a:latin typeface="Arial" panose="020B0604020202020204" pitchFamily="34" charset="0"/>
                <a:ea typeface="+mn-ea"/>
                <a:cs typeface="Arial" panose="020B0604020202020204" pitchFamily="34" charset="0"/>
              </a:rPr>
              <a:t>he </a:t>
            </a:r>
            <a:r>
              <a:rPr lang="en-US" sz="1200" i="1" dirty="0">
                <a:solidFill>
                  <a:srgbClr val="4F271C">
                    <a:satMod val="130000"/>
                  </a:srgbClr>
                </a:solidFill>
                <a:latin typeface="Arial" panose="020B0604020202020204" pitchFamily="34" charset="0"/>
                <a:ea typeface="+mn-ea"/>
                <a:cs typeface="Arial" panose="020B0604020202020204" pitchFamily="34" charset="0"/>
              </a:rPr>
              <a:t>Herculaneum Papyri</a:t>
            </a:r>
            <a:r>
              <a:rPr lang="en-US" sz="1200" dirty="0">
                <a:solidFill>
                  <a:srgbClr val="4F271C">
                    <a:satMod val="130000"/>
                  </a:srgbClr>
                </a:solidFill>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smtClean="0">
                <a:ln>
                  <a:noFill/>
                </a:ln>
                <a:solidFill>
                  <a:srgbClr val="4F271C">
                    <a:satMod val="130000"/>
                  </a:srgbClr>
                </a:solidFill>
                <a:effectLst/>
                <a:uLnTx/>
                <a:uFillTx/>
                <a:latin typeface="Arial" panose="020B0604020202020204" pitchFamily="34" charset="0"/>
                <a:cs typeface="Arial" panose="020B0604020202020204" pitchFamily="34" charset="0"/>
              </a:rPr>
              <a:t>. </a:t>
            </a:r>
            <a:endParaRPr kumimoji="0" lang="it-IT" sz="1200" b="1" i="0" u="none" strike="noStrike" kern="1200" cap="none" spc="0" normalizeH="0" baseline="0" noProof="0" dirty="0">
              <a:ln>
                <a:noFill/>
              </a:ln>
              <a:solidFill>
                <a:srgbClr val="4F271C">
                  <a:satMod val="130000"/>
                </a:srgbClr>
              </a:solidFill>
              <a:effectLst/>
              <a:uLnTx/>
              <a:uFillTx/>
              <a:latin typeface="Arial" panose="020B0604020202020204" pitchFamily="34" charset="0"/>
              <a:cs typeface="Arial" panose="020B0604020202020204" pitchFamily="34" charset="0"/>
            </a:endParaRPr>
          </a:p>
        </p:txBody>
      </p:sp>
      <p:pic>
        <p:nvPicPr>
          <p:cNvPr id="8194"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6055" b="6055"/>
          <a:stretch>
            <a:fillRect/>
          </a:stretch>
        </p:blipFill>
        <p:spPr bwMode="auto">
          <a:xfrm>
            <a:off x="838200" y="1143003"/>
            <a:ext cx="4419600" cy="399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62345"/>
            <a:ext cx="1547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4807" y="-220302"/>
            <a:ext cx="1963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3807" y="-27384"/>
            <a:ext cx="7985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962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75</TotalTime>
  <Words>164</Words>
  <Application>Microsoft Office PowerPoint</Application>
  <PresentationFormat>Presentazione su schermo (4:3)</PresentationFormat>
  <Paragraphs>14</Paragraphs>
  <Slides>12</Slides>
  <Notes>0</Notes>
  <HiddenSlides>0</HiddenSlides>
  <MMClips>0</MMClips>
  <ScaleCrop>false</ScaleCrop>
  <HeadingPairs>
    <vt:vector size="4" baseType="variant">
      <vt:variant>
        <vt:lpstr>Tema</vt:lpstr>
      </vt:variant>
      <vt:variant>
        <vt:i4>1</vt:i4>
      </vt:variant>
      <vt:variant>
        <vt:lpstr>Titoli diapositive</vt:lpstr>
      </vt:variant>
      <vt:variant>
        <vt:i4>12</vt:i4>
      </vt:variant>
    </vt:vector>
  </HeadingPairs>
  <TitlesOfParts>
    <vt:vector size="13" baseType="lpstr">
      <vt:lpstr>Solstizio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Vesuvian towns of Miglio d’Oro.  Ercolano, Portici and San Giorgio a Cremano are some of the several vesuvian towns which extend around the south-western side of the volcano, on the Gulf of Naples. They are the ideal destination for a one day sightseeing around the vesuvian neighborhood  where you can discover important landmarks and enjoy their lively and charming atmosphere. You can visit the wonderful vesuvian villas of Miglio d’Oro such as  the Royal Palace of Portici.  </vt:lpstr>
      <vt:lpstr>Herculaneum Of course, you can’t absolutely miss visiting Herculaneum ruins site, dated back to the Roman Empire and recognised UNESCO World Heritage as it provides “ a complete and vivid picture of society and daily life at a specific moment in the past that is without parallel anywhere in the world”. </vt:lpstr>
      <vt:lpstr>Bourbon harbor If you feel like having a relaxing break you can go down the old nice Granatello harbour in Portici and walk along the lovely seafront promenade and enjoy the amazing view of the Gulf of Naples with its breathtaking islands of Ischia, Capri and Procida. You can also eat a huge variety of napolitan street food, an excellent pizza and some delicious specialities of the local tradition, like the famous 100% handmade ice-cream by "Gelateria Gallo"or the irresistible “cuoppo” of fried sea-food or crocchè. If you want to breathe the nicest fresh air, do not miss the wonderful Vesuvius Natural Reserve and book a guided tour along the craters of the mysterious volcano.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Pc</dc:creator>
  <cp:lastModifiedBy>allievo</cp:lastModifiedBy>
  <cp:revision>9</cp:revision>
  <dcterms:created xsi:type="dcterms:W3CDTF">2019-01-14T09:40:16Z</dcterms:created>
  <dcterms:modified xsi:type="dcterms:W3CDTF">2019-02-22T10:02:58Z</dcterms:modified>
</cp:coreProperties>
</file>