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5" r:id="rId4"/>
    <p:sldId id="262" r:id="rId5"/>
    <p:sldId id="263" r:id="rId6"/>
    <p:sldId id="258" r:id="rId7"/>
    <p:sldId id="259" r:id="rId8"/>
    <p:sldId id="276" r:id="rId9"/>
    <p:sldId id="277" r:id="rId10"/>
    <p:sldId id="260" r:id="rId11"/>
    <p:sldId id="265" r:id="rId12"/>
    <p:sldId id="267" r:id="rId13"/>
    <p:sldId id="257" r:id="rId14"/>
    <p:sldId id="270" r:id="rId15"/>
    <p:sldId id="272" r:id="rId16"/>
    <p:sldId id="279" r:id="rId17"/>
    <p:sldId id="278" r:id="rId18"/>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60E2A"/>
    <a:srgbClr val="EAEAEA"/>
    <a:srgbClr val="DCC4C2"/>
    <a:srgbClr val="080808"/>
    <a:srgbClr val="FAFAFA"/>
    <a:srgbClr val="C5DAD3"/>
    <a:srgbClr val="C6D35D"/>
    <a:srgbClr val="FC7345"/>
    <a:srgbClr val="FEFFFC"/>
    <a:srgbClr val="FF4F7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92" d="100"/>
          <a:sy n="92" d="100"/>
        </p:scale>
        <p:origin x="-106" y="-293"/>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Faça clique para editar o estilo</a:t>
            </a:r>
          </a:p>
        </p:txBody>
      </p:sp>
      <p:sp>
        <p:nvSpPr>
          <p:cNvPr id="4" name="Marcador de Posição da Data 3"/>
          <p:cNvSpPr>
            <a:spLocks noGrp="1"/>
          </p:cNvSpPr>
          <p:nvPr>
            <p:ph type="dt" sz="half" idx="10"/>
          </p:nvPr>
        </p:nvSpPr>
        <p:spPr/>
        <p:txBody>
          <a:bodyPr/>
          <a:lstStyle/>
          <a:p>
            <a:fld id="{025828F1-25F5-4B7D-9EEB-65A012FBB7B5}" type="datetimeFigureOut">
              <a:rPr lang="pt-PT" smtClean="0"/>
              <a:pPr/>
              <a:t>03/07/2021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FE9E78B-DF2E-46C1-A8A7-DF405914D887}" type="slidenum">
              <a:rPr lang="pt-PT" smtClean="0"/>
              <a:pPr/>
              <a:t>‹nº›</a:t>
            </a:fld>
            <a:endParaRPr lang="pt-PT"/>
          </a:p>
        </p:txBody>
      </p:sp>
    </p:spTree>
    <p:extLst>
      <p:ext uri="{BB962C8B-B14F-4D97-AF65-F5344CB8AC3E}">
        <p14:creationId xmlns:p14="http://schemas.microsoft.com/office/powerpoint/2010/main" xmlns="" val="2148880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25828F1-25F5-4B7D-9EEB-65A012FBB7B5}" type="datetimeFigureOut">
              <a:rPr lang="pt-PT" smtClean="0"/>
              <a:pPr/>
              <a:t>03/07/2021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FE9E78B-DF2E-46C1-A8A7-DF405914D887}" type="slidenum">
              <a:rPr lang="pt-PT" smtClean="0"/>
              <a:pPr/>
              <a:t>‹nº›</a:t>
            </a:fld>
            <a:endParaRPr lang="pt-PT"/>
          </a:p>
        </p:txBody>
      </p:sp>
    </p:spTree>
    <p:extLst>
      <p:ext uri="{BB962C8B-B14F-4D97-AF65-F5344CB8AC3E}">
        <p14:creationId xmlns:p14="http://schemas.microsoft.com/office/powerpoint/2010/main" xmlns="" val="3447892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25828F1-25F5-4B7D-9EEB-65A012FBB7B5}" type="datetimeFigureOut">
              <a:rPr lang="pt-PT" smtClean="0"/>
              <a:pPr/>
              <a:t>03/07/2021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FE9E78B-DF2E-46C1-A8A7-DF405914D887}" type="slidenum">
              <a:rPr lang="pt-PT" smtClean="0"/>
              <a:pPr/>
              <a:t>‹nº›</a:t>
            </a:fld>
            <a:endParaRPr lang="pt-PT"/>
          </a:p>
        </p:txBody>
      </p:sp>
    </p:spTree>
    <p:extLst>
      <p:ext uri="{BB962C8B-B14F-4D97-AF65-F5344CB8AC3E}">
        <p14:creationId xmlns:p14="http://schemas.microsoft.com/office/powerpoint/2010/main" xmlns="" val="107515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25828F1-25F5-4B7D-9EEB-65A012FBB7B5}" type="datetimeFigureOut">
              <a:rPr lang="pt-PT" smtClean="0"/>
              <a:pPr/>
              <a:t>03/07/2021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FE9E78B-DF2E-46C1-A8A7-DF405914D887}" type="slidenum">
              <a:rPr lang="pt-PT" smtClean="0"/>
              <a:pPr/>
              <a:t>‹nº›</a:t>
            </a:fld>
            <a:endParaRPr lang="pt-PT"/>
          </a:p>
        </p:txBody>
      </p:sp>
    </p:spTree>
    <p:extLst>
      <p:ext uri="{BB962C8B-B14F-4D97-AF65-F5344CB8AC3E}">
        <p14:creationId xmlns:p14="http://schemas.microsoft.com/office/powerpoint/2010/main" xmlns="" val="4237890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a:t>Clique para editar o estilo</a:t>
            </a:r>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025828F1-25F5-4B7D-9EEB-65A012FBB7B5}" type="datetimeFigureOut">
              <a:rPr lang="pt-PT" smtClean="0"/>
              <a:pPr/>
              <a:t>03/07/2021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FE9E78B-DF2E-46C1-A8A7-DF405914D887}" type="slidenum">
              <a:rPr lang="pt-PT" smtClean="0"/>
              <a:pPr/>
              <a:t>‹nº›</a:t>
            </a:fld>
            <a:endParaRPr lang="pt-PT"/>
          </a:p>
        </p:txBody>
      </p:sp>
    </p:spTree>
    <p:extLst>
      <p:ext uri="{BB962C8B-B14F-4D97-AF65-F5344CB8AC3E}">
        <p14:creationId xmlns:p14="http://schemas.microsoft.com/office/powerpoint/2010/main" xmlns="" val="421563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025828F1-25F5-4B7D-9EEB-65A012FBB7B5}" type="datetimeFigureOut">
              <a:rPr lang="pt-PT" smtClean="0"/>
              <a:pPr/>
              <a:t>03/07/2021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FE9E78B-DF2E-46C1-A8A7-DF405914D887}" type="slidenum">
              <a:rPr lang="pt-PT" smtClean="0"/>
              <a:pPr/>
              <a:t>‹nº›</a:t>
            </a:fld>
            <a:endParaRPr lang="pt-PT"/>
          </a:p>
        </p:txBody>
      </p:sp>
    </p:spTree>
    <p:extLst>
      <p:ext uri="{BB962C8B-B14F-4D97-AF65-F5344CB8AC3E}">
        <p14:creationId xmlns:p14="http://schemas.microsoft.com/office/powerpoint/2010/main" xmlns="" val="744602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a:t>Clique para editar o estilo</a:t>
            </a:r>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025828F1-25F5-4B7D-9EEB-65A012FBB7B5}" type="datetimeFigureOut">
              <a:rPr lang="pt-PT" smtClean="0"/>
              <a:pPr/>
              <a:t>03/07/2021</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3FE9E78B-DF2E-46C1-A8A7-DF405914D887}" type="slidenum">
              <a:rPr lang="pt-PT" smtClean="0"/>
              <a:pPr/>
              <a:t>‹nº›</a:t>
            </a:fld>
            <a:endParaRPr lang="pt-PT"/>
          </a:p>
        </p:txBody>
      </p:sp>
    </p:spTree>
    <p:extLst>
      <p:ext uri="{BB962C8B-B14F-4D97-AF65-F5344CB8AC3E}">
        <p14:creationId xmlns:p14="http://schemas.microsoft.com/office/powerpoint/2010/main" xmlns="" val="305175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025828F1-25F5-4B7D-9EEB-65A012FBB7B5}" type="datetimeFigureOut">
              <a:rPr lang="pt-PT" smtClean="0"/>
              <a:pPr/>
              <a:t>03/07/2021</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3FE9E78B-DF2E-46C1-A8A7-DF405914D887}" type="slidenum">
              <a:rPr lang="pt-PT" smtClean="0"/>
              <a:pPr/>
              <a:t>‹nº›</a:t>
            </a:fld>
            <a:endParaRPr lang="pt-PT"/>
          </a:p>
        </p:txBody>
      </p:sp>
    </p:spTree>
    <p:extLst>
      <p:ext uri="{BB962C8B-B14F-4D97-AF65-F5344CB8AC3E}">
        <p14:creationId xmlns:p14="http://schemas.microsoft.com/office/powerpoint/2010/main" xmlns="" val="255464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025828F1-25F5-4B7D-9EEB-65A012FBB7B5}" type="datetimeFigureOut">
              <a:rPr lang="pt-PT" smtClean="0"/>
              <a:pPr/>
              <a:t>03/07/2021</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3FE9E78B-DF2E-46C1-A8A7-DF405914D887}" type="slidenum">
              <a:rPr lang="pt-PT" smtClean="0"/>
              <a:pPr/>
              <a:t>‹nº›</a:t>
            </a:fld>
            <a:endParaRPr lang="pt-PT"/>
          </a:p>
        </p:txBody>
      </p:sp>
    </p:spTree>
    <p:extLst>
      <p:ext uri="{BB962C8B-B14F-4D97-AF65-F5344CB8AC3E}">
        <p14:creationId xmlns:p14="http://schemas.microsoft.com/office/powerpoint/2010/main" xmlns="" val="315423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025828F1-25F5-4B7D-9EEB-65A012FBB7B5}" type="datetimeFigureOut">
              <a:rPr lang="pt-PT" smtClean="0"/>
              <a:pPr/>
              <a:t>03/07/2021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FE9E78B-DF2E-46C1-A8A7-DF405914D887}" type="slidenum">
              <a:rPr lang="pt-PT" smtClean="0"/>
              <a:pPr/>
              <a:t>‹nº›</a:t>
            </a:fld>
            <a:endParaRPr lang="pt-PT"/>
          </a:p>
        </p:txBody>
      </p:sp>
    </p:spTree>
    <p:extLst>
      <p:ext uri="{BB962C8B-B14F-4D97-AF65-F5344CB8AC3E}">
        <p14:creationId xmlns:p14="http://schemas.microsoft.com/office/powerpoint/2010/main" xmlns="" val="364120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025828F1-25F5-4B7D-9EEB-65A012FBB7B5}" type="datetimeFigureOut">
              <a:rPr lang="pt-PT" smtClean="0"/>
              <a:pPr/>
              <a:t>03/07/2021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FE9E78B-DF2E-46C1-A8A7-DF405914D887}" type="slidenum">
              <a:rPr lang="pt-PT" smtClean="0"/>
              <a:pPr/>
              <a:t>‹nº›</a:t>
            </a:fld>
            <a:endParaRPr lang="pt-PT"/>
          </a:p>
        </p:txBody>
      </p:sp>
    </p:spTree>
    <p:extLst>
      <p:ext uri="{BB962C8B-B14F-4D97-AF65-F5344CB8AC3E}">
        <p14:creationId xmlns:p14="http://schemas.microsoft.com/office/powerpoint/2010/main" xmlns="" val="53745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828F1-25F5-4B7D-9EEB-65A012FBB7B5}" type="datetimeFigureOut">
              <a:rPr lang="pt-PT" smtClean="0"/>
              <a:pPr/>
              <a:t>03/07/2021</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9E78B-DF2E-46C1-A8A7-DF405914D887}" type="slidenum">
              <a:rPr lang="pt-PT" smtClean="0"/>
              <a:pPr/>
              <a:t>‹nº›</a:t>
            </a:fld>
            <a:endParaRPr lang="pt-PT"/>
          </a:p>
        </p:txBody>
      </p:sp>
    </p:spTree>
    <p:extLst>
      <p:ext uri="{BB962C8B-B14F-4D97-AF65-F5344CB8AC3E}">
        <p14:creationId xmlns:p14="http://schemas.microsoft.com/office/powerpoint/2010/main" xmlns="" val="170215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3.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gif"/><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gi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gi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jpe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2.png"/><Relationship Id="rId5" Type="http://schemas.openxmlformats.org/officeDocument/2006/relationships/image" Target="../media/image35.png"/><Relationship Id="rId4" Type="http://schemas.microsoft.com/office/2007/relationships/media" Target="../media/media1.mp4"/><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jpeg"/><Relationship Id="rId4" Type="http://schemas.microsoft.com/office/2007/relationships/hdphoto" Target="../media/hdphoto1.wdp"/><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gif"/><Relationship Id="rId1" Type="http://schemas.openxmlformats.org/officeDocument/2006/relationships/slideLayout" Target="../slideLayouts/slideLayout1.xml"/><Relationship Id="rId5" Type="http://schemas.openxmlformats.org/officeDocument/2006/relationships/image" Target="../media/image16.gif"/><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metrodoporto.pt/" TargetMode="External"/><Relationship Id="rId7" Type="http://schemas.openxmlformats.org/officeDocument/2006/relationships/image" Target="../media/image21.png"/><Relationship Id="rId2" Type="http://schemas.openxmlformats.org/officeDocument/2006/relationships/hyperlink" Target="http://www.metrolisboa.pt/" TargetMode="Externa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image" Target="../media/image18.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stretch>
            <a:fillRect/>
          </a:stretch>
        </p:blipFill>
        <p:spPr>
          <a:xfrm>
            <a:off x="2397771" y="0"/>
            <a:ext cx="7588708" cy="6858000"/>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4" cstate="print">
            <a:extLst>
              <a:ext uri="{BEBA8EAE-BF5A-486C-A8C5-ECC9F3942E4B}">
                <a14:imgProps xmlns:a14="http://schemas.microsoft.com/office/drawing/2010/main" xmlns="">
                  <a14:imgLayer r:embed="rId5">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xmlns="" val="0"/>
              </a:ext>
            </a:extLst>
          </a:blip>
          <a:stretch>
            <a:fillRect/>
          </a:stretch>
        </p:blipFill>
        <p:spPr>
          <a:xfrm>
            <a:off x="251721" y="5908431"/>
            <a:ext cx="863293" cy="784811"/>
          </a:xfrm>
          <a:prstGeom prst="rect">
            <a:avLst/>
          </a:prstGeom>
        </p:spPr>
      </p:pic>
      <p:pic>
        <p:nvPicPr>
          <p:cNvPr id="4" name="Imagem 3">
            <a:extLst>
              <a:ext uri="{FF2B5EF4-FFF2-40B4-BE49-F238E27FC236}">
                <a16:creationId xmlns="" xmlns:a16="http://schemas.microsoft.com/office/drawing/2014/main" id="{626D4694-A86F-4856-927F-B864356E840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986479" y="343300"/>
            <a:ext cx="1509011" cy="555951"/>
          </a:xfrm>
          <a:prstGeom prst="rect">
            <a:avLst/>
          </a:prstGeom>
        </p:spPr>
      </p:pic>
    </p:spTree>
    <p:extLst>
      <p:ext uri="{BB962C8B-B14F-4D97-AF65-F5344CB8AC3E}">
        <p14:creationId xmlns:p14="http://schemas.microsoft.com/office/powerpoint/2010/main" xmlns="" val="12397233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 xmlns:a16="http://schemas.microsoft.com/office/drawing/2014/main" id="{945F8B7D-F2D9-4A31-B286-AC851CBA49C8}"/>
              </a:ext>
            </a:extLst>
          </p:cNvPr>
          <p:cNvSpPr/>
          <p:nvPr/>
        </p:nvSpPr>
        <p:spPr>
          <a:xfrm>
            <a:off x="0" y="506198"/>
            <a:ext cx="2928243" cy="332578"/>
          </a:xfrm>
          <a:prstGeom prst="rect">
            <a:avLst/>
          </a:prstGeom>
          <a:solidFill>
            <a:srgbClr val="F4BC41"/>
          </a:solidFill>
          <a:ln>
            <a:solidFill>
              <a:srgbClr val="F4B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PUBLIC TRANSPORTATION</a:t>
            </a:r>
            <a:endParaRPr lang="pt-PT"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8" name="Picture 4" descr="Imagem relacionada">
            <a:extLst>
              <a:ext uri="{FF2B5EF4-FFF2-40B4-BE49-F238E27FC236}">
                <a16:creationId xmlns="" xmlns:a16="http://schemas.microsoft.com/office/drawing/2014/main" id="{855843FD-AA52-47B4-BAC3-63945207C8D7}"/>
              </a:ext>
            </a:extLst>
          </p:cNvPr>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0000" b="90000" l="10000" r="90000">
                        <a14:foregroundMark x1="13538" y1="31336" x2="16000" y2="32104"/>
                        <a14:foregroundMark x1="17077" y1="38249" x2="14308" y2="3671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060337" y="-110406"/>
            <a:ext cx="2928243" cy="293274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agem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6535" y="5926160"/>
            <a:ext cx="779093" cy="708266"/>
          </a:xfrm>
          <a:prstGeom prst="rect">
            <a:avLst/>
          </a:prstGeom>
        </p:spPr>
      </p:pic>
      <p:pic>
        <p:nvPicPr>
          <p:cNvPr id="2" name="Imagem 1">
            <a:extLst>
              <a:ext uri="{FF2B5EF4-FFF2-40B4-BE49-F238E27FC236}">
                <a16:creationId xmlns="" xmlns:a16="http://schemas.microsoft.com/office/drawing/2014/main" id="{9238795A-21F2-4053-AAC9-3841A325DB18}"/>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backgroundRemoval t="2165" b="90765" l="1383" r="96267">
                        <a14:foregroundMark x1="9195" y1="48341" x2="3768" y2="32179"/>
                        <a14:foregroundMark x1="44590" y1="17172" x2="36571" y2="47042"/>
                        <a14:foregroundMark x1="83374" y1="22511" x2="88835" y2="57720"/>
                        <a14:foregroundMark x1="88835" y1="57720" x2="94573" y2="76912"/>
                        <a14:foregroundMark x1="94573" y1="76912" x2="96301" y2="47619"/>
                        <a14:foregroundMark x1="96301" y1="47619" x2="94988" y2="26118"/>
                        <a14:foregroundMark x1="77947" y1="72727" x2="32250" y2="78066"/>
                        <a14:foregroundMark x1="32250" y1="78066" x2="25544" y2="72150"/>
                        <a14:foregroundMark x1="25544" y1="72150" x2="18735" y2="55411"/>
                        <a14:foregroundMark x1="18735" y1="55411" x2="5012" y2="65945"/>
                        <a14:foregroundMark x1="5012" y1="65945" x2="4183" y2="35065"/>
                        <a14:foregroundMark x1="4183" y1="35065" x2="11027" y2="11544"/>
                        <a14:foregroundMark x1="11027" y1="11544" x2="26236" y2="7648"/>
                        <a14:foregroundMark x1="26236" y1="7648" x2="37677" y2="10678"/>
                        <a14:foregroundMark x1="37677" y1="10678" x2="60283" y2="3463"/>
                        <a14:foregroundMark x1="60283" y1="3463" x2="82198" y2="10967"/>
                        <a14:foregroundMark x1="82198" y1="10967" x2="89734" y2="4040"/>
                        <a14:foregroundMark x1="89734" y1="4040" x2="95610" y2="17605"/>
                        <a14:foregroundMark x1="95610" y1="17605" x2="94850" y2="46320"/>
                        <a14:foregroundMark x1="94850" y1="46320" x2="89976" y2="70418"/>
                        <a14:foregroundMark x1="89976" y1="70418" x2="65157" y2="74170"/>
                        <a14:foregroundMark x1="65157" y1="74170" x2="59488" y2="56277"/>
                        <a14:foregroundMark x1="59488" y1="56277" x2="49879" y2="43579"/>
                        <a14:foregroundMark x1="49879" y1="43579" x2="38956" y2="55411"/>
                        <a14:foregroundMark x1="38956" y1="55411" x2="22295" y2="33766"/>
                        <a14:foregroundMark x1="22295" y1="33766" x2="12582" y2="38095"/>
                        <a14:foregroundMark x1="12582" y1="38095" x2="2523" y2="80952"/>
                        <a14:foregroundMark x1="2523" y1="80952" x2="1383" y2="46032"/>
                        <a14:foregroundMark x1="1383" y1="46032" x2="4148" y2="15584"/>
                        <a14:foregroundMark x1="4148" y1="15584" x2="9782" y2="38961"/>
                        <a14:foregroundMark x1="9782" y1="38961" x2="22606" y2="70563"/>
                        <a14:foregroundMark x1="22606" y1="70563" x2="10508" y2="81097"/>
                        <a14:foregroundMark x1="24093" y1="51804" x2="25683" y2="51804"/>
                        <a14:foregroundMark x1="30695" y1="50649" x2="27929" y2="17027"/>
                        <a14:foregroundMark x1="27929" y1="17027" x2="21673" y2="6494"/>
                        <a14:foregroundMark x1="21673" y1="6494" x2="7639" y2="4618"/>
                        <a14:foregroundMark x1="7639" y1="4618" x2="14933" y2="2309"/>
                        <a14:foregroundMark x1="14933" y1="2309" x2="43865" y2="5195"/>
                        <a14:foregroundMark x1="43865" y1="5195" x2="50639" y2="2309"/>
                        <a14:foregroundMark x1="50639" y1="2309" x2="74940" y2="5195"/>
                        <a14:foregroundMark x1="74940" y1="5195" x2="90321" y2="2165"/>
                        <a14:foregroundMark x1="90321" y1="2165" x2="79848" y2="39394"/>
                        <a14:foregroundMark x1="79848" y1="39394" x2="64051" y2="65079"/>
                        <a14:foregroundMark x1="27826" y1="90765" x2="32561" y2="86580"/>
                        <a14:foregroundMark x1="72658" y1="86003" x2="76530" y2="89466"/>
                        <a14:foregroundMark x1="80366" y1="49495" x2="73626" y2="49495"/>
                        <a14:foregroundMark x1="73626" y1="49495" x2="67128" y2="34632"/>
                        <a14:foregroundMark x1="67128" y1="34632" x2="64501" y2="21934"/>
                        <a14:foregroundMark x1="65641" y1="28571" x2="64777" y2="24964"/>
                        <a14:foregroundMark x1="54891" y1="83550" x2="50294" y2="83550"/>
                      </a14:backgroundRemoval>
                    </a14:imgEffect>
                  </a14:imgLayer>
                </a14:imgProps>
              </a:ext>
            </a:extLst>
          </a:blip>
          <a:stretch>
            <a:fillRect/>
          </a:stretch>
        </p:blipFill>
        <p:spPr>
          <a:xfrm>
            <a:off x="-7529557" y="506198"/>
            <a:ext cx="7094907" cy="1699540"/>
          </a:xfrm>
          <a:prstGeom prst="rect">
            <a:avLst/>
          </a:prstGeom>
        </p:spPr>
      </p:pic>
      <p:sp>
        <p:nvSpPr>
          <p:cNvPr id="3" name="Retângulo 2">
            <a:extLst>
              <a:ext uri="{FF2B5EF4-FFF2-40B4-BE49-F238E27FC236}">
                <a16:creationId xmlns="" xmlns:a16="http://schemas.microsoft.com/office/drawing/2014/main" id="{C9429EB3-63BF-47C4-B3ED-5EEA09E7A6F0}"/>
              </a:ext>
            </a:extLst>
          </p:cNvPr>
          <p:cNvSpPr/>
          <p:nvPr/>
        </p:nvSpPr>
        <p:spPr>
          <a:xfrm>
            <a:off x="1216973" y="3150955"/>
            <a:ext cx="10614970" cy="1027589"/>
          </a:xfrm>
          <a:prstGeom prst="rect">
            <a:avLst/>
          </a:prstGeom>
        </p:spPr>
        <p:txBody>
          <a:bodyPr wrap="square">
            <a:spAutoFit/>
          </a:bodyPr>
          <a:lstStyle/>
          <a:p>
            <a:pPr algn="just">
              <a:lnSpc>
                <a:spcPct val="115000"/>
              </a:lnSpc>
              <a:spcBef>
                <a:spcPts val="500"/>
              </a:spcBef>
              <a:spcAft>
                <a:spcPts val="0"/>
              </a:spcAft>
            </a:pPr>
            <a:r>
              <a:rPr lang="en-US" b="1" dirty="0">
                <a:latin typeface="Trebuchet MS" panose="020B0603020202020204" pitchFamily="34" charset="0"/>
                <a:ea typeface="Times New Roman" panose="02020603050405020304" pitchFamily="18" charset="0"/>
                <a:cs typeface="Segoe UI" panose="020B0502040204020203" pitchFamily="34" charset="0"/>
              </a:rPr>
              <a:t>Trams, Buses, Funiculars, Lifts (www.carris.pt)</a:t>
            </a:r>
            <a:r>
              <a:rPr lang="en-US" dirty="0">
                <a:latin typeface="Trebuchet MS" panose="020B0603020202020204" pitchFamily="34" charset="0"/>
                <a:ea typeface="Times New Roman" panose="02020603050405020304" pitchFamily="18" charset="0"/>
                <a:cs typeface="Segoe UI" panose="020B0502040204020203" pitchFamily="34" charset="0"/>
              </a:rPr>
              <a:t> – their lines conveniently connect to Metro. Ride vintage tram No. 28 for great views of Lisbon’s old quarters. There’s also an extensive network of night buses numbered 200+ that run at least once per hour.</a:t>
            </a:r>
            <a:endParaRPr lang="pt-PT"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Imagem 7">
            <a:extLst>
              <a:ext uri="{FF2B5EF4-FFF2-40B4-BE49-F238E27FC236}">
                <a16:creationId xmlns="" xmlns:a16="http://schemas.microsoft.com/office/drawing/2014/main" id="{AC8CF10D-1156-42A2-9604-32D756738C2D}"/>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150303" y="5035734"/>
            <a:ext cx="838277" cy="838277"/>
          </a:xfrm>
          <a:prstGeom prst="rect">
            <a:avLst/>
          </a:prstGeom>
        </p:spPr>
      </p:pic>
      <p:sp>
        <p:nvSpPr>
          <p:cNvPr id="9" name="CaixaDeTexto 8">
            <a:extLst>
              <a:ext uri="{FF2B5EF4-FFF2-40B4-BE49-F238E27FC236}">
                <a16:creationId xmlns="" xmlns:a16="http://schemas.microsoft.com/office/drawing/2014/main" id="{B73BE39C-2BEB-44BB-A2A0-A496C6CA8017}"/>
              </a:ext>
            </a:extLst>
          </p:cNvPr>
          <p:cNvSpPr txBox="1"/>
          <p:nvPr/>
        </p:nvSpPr>
        <p:spPr>
          <a:xfrm>
            <a:off x="8138946" y="5177873"/>
            <a:ext cx="1333667" cy="553998"/>
          </a:xfrm>
          <a:prstGeom prst="rect">
            <a:avLst/>
          </a:prstGeom>
          <a:noFill/>
        </p:spPr>
        <p:txBody>
          <a:bodyPr wrap="square" rtlCol="0">
            <a:spAutoFit/>
          </a:bodyPr>
          <a:lstStyle/>
          <a:p>
            <a:r>
              <a:rPr lang="pt-PT" sz="3000" dirty="0">
                <a:latin typeface="Trebuchet MS" panose="020B0603020202020204" pitchFamily="34" charset="0"/>
              </a:rPr>
              <a:t>1,45€</a:t>
            </a:r>
          </a:p>
        </p:txBody>
      </p:sp>
    </p:spTree>
    <p:extLst>
      <p:ext uri="{BB962C8B-B14F-4D97-AF65-F5344CB8AC3E}">
        <p14:creationId xmlns:p14="http://schemas.microsoft.com/office/powerpoint/2010/main" xmlns="" val="12311744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4.81481E-6 L 0.82656 0.00462 " pathEditMode="relative" rAng="0" ptsTypes="AA">
                                      <p:cBhvr>
                                        <p:cTn id="6" dur="6000" fill="hold"/>
                                        <p:tgtEl>
                                          <p:spTgt spid="2"/>
                                        </p:tgtEl>
                                        <p:attrNameLst>
                                          <p:attrName>ppt_x</p:attrName>
                                          <p:attrName>ppt_y</p:attrName>
                                        </p:attrNameLst>
                                      </p:cBhvr>
                                      <p:rCtr x="41328" y="231"/>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82656 0.00462 L 1.71315 -0.0007 " pathEditMode="relative" rAng="0" ptsTypes="AA">
                                      <p:cBhvr>
                                        <p:cTn id="10" dur="5000" fill="hold"/>
                                        <p:tgtEl>
                                          <p:spTgt spid="2"/>
                                        </p:tgtEl>
                                        <p:attrNameLst>
                                          <p:attrName>ppt_x</p:attrName>
                                          <p:attrName>ppt_y</p:attrName>
                                        </p:attrNameLst>
                                      </p:cBhvr>
                                      <p:rCtr x="4432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Resultado de imagem para vector gif food">
            <a:extLst>
              <a:ext uri="{FF2B5EF4-FFF2-40B4-BE49-F238E27FC236}">
                <a16:creationId xmlns="" xmlns:a16="http://schemas.microsoft.com/office/drawing/2014/main" id="{5DAB768E-346F-48B8-BC9E-276276FD74F7}"/>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60121" y="3753053"/>
            <a:ext cx="3810000" cy="28575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tângulo 3"/>
          <p:cNvSpPr/>
          <p:nvPr/>
        </p:nvSpPr>
        <p:spPr>
          <a:xfrm>
            <a:off x="967430" y="845037"/>
            <a:ext cx="3341077" cy="1021863"/>
          </a:xfrm>
          <a:prstGeom prst="rect">
            <a:avLst/>
          </a:prstGeom>
          <a:solidFill>
            <a:srgbClr val="FE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6535" y="5926160"/>
            <a:ext cx="779093" cy="708266"/>
          </a:xfrm>
          <a:prstGeom prst="rect">
            <a:avLst/>
          </a:prstGeom>
        </p:spPr>
      </p:pic>
      <p:sp>
        <p:nvSpPr>
          <p:cNvPr id="2" name="Retângulo 1">
            <a:extLst>
              <a:ext uri="{FF2B5EF4-FFF2-40B4-BE49-F238E27FC236}">
                <a16:creationId xmlns="" xmlns:a16="http://schemas.microsoft.com/office/drawing/2014/main" id="{F9B5FF2A-C21D-4898-A3FA-FFCBDA8A4B71}"/>
              </a:ext>
            </a:extLst>
          </p:cNvPr>
          <p:cNvSpPr/>
          <p:nvPr/>
        </p:nvSpPr>
        <p:spPr>
          <a:xfrm>
            <a:off x="1787495" y="1866900"/>
            <a:ext cx="6096000" cy="2808526"/>
          </a:xfrm>
          <a:prstGeom prst="rect">
            <a:avLst/>
          </a:prstGeom>
        </p:spPr>
        <p:txBody>
          <a:bodyPr>
            <a:spAutoFit/>
          </a:bodyPr>
          <a:lstStyle/>
          <a:p>
            <a:pPr>
              <a:lnSpc>
                <a:spcPct val="115000"/>
              </a:lnSpc>
              <a:spcAft>
                <a:spcPts val="1000"/>
              </a:spcAft>
            </a:pPr>
            <a:r>
              <a:rPr lang="pt-PT" b="1" dirty="0">
                <a:solidFill>
                  <a:srgbClr val="C00000"/>
                </a:solidFill>
                <a:latin typeface="Trebuchet MS" panose="020B0603020202020204" pitchFamily="34" charset="0"/>
                <a:ea typeface="Times New Roman" panose="02020603050405020304" pitchFamily="18" charset="0"/>
                <a:cs typeface="Calibri" panose="020F0502020204030204" pitchFamily="34" charset="0"/>
              </a:rPr>
              <a:t>Portuguese </a:t>
            </a:r>
            <a:r>
              <a:rPr lang="pt-PT" b="1" dirty="0" err="1">
                <a:solidFill>
                  <a:srgbClr val="C00000"/>
                </a:solidFill>
                <a:latin typeface="Trebuchet MS" panose="020B0603020202020204" pitchFamily="34" charset="0"/>
                <a:ea typeface="Times New Roman" panose="02020603050405020304" pitchFamily="18" charset="0"/>
                <a:cs typeface="Calibri" panose="020F0502020204030204" pitchFamily="34" charset="0"/>
              </a:rPr>
              <a:t>food</a:t>
            </a:r>
            <a:r>
              <a:rPr lang="pt-PT" b="1" dirty="0">
                <a:solidFill>
                  <a:srgbClr val="C00000"/>
                </a:solidFill>
                <a:latin typeface="Trebuchet MS" panose="020B0603020202020204" pitchFamily="34" charset="0"/>
                <a:ea typeface="Times New Roman" panose="02020603050405020304" pitchFamily="18" charset="0"/>
                <a:cs typeface="Calibri" panose="020F0502020204030204" pitchFamily="34" charset="0"/>
              </a:rPr>
              <a:t> </a:t>
            </a:r>
            <a:r>
              <a:rPr lang="pt-PT" b="1" dirty="0" err="1">
                <a:solidFill>
                  <a:srgbClr val="C00000"/>
                </a:solidFill>
                <a:latin typeface="Trebuchet MS" panose="020B0603020202020204" pitchFamily="34" charset="0"/>
                <a:ea typeface="Times New Roman" panose="02020603050405020304" pitchFamily="18" charset="0"/>
                <a:cs typeface="Calibri" panose="020F0502020204030204" pitchFamily="34" charset="0"/>
              </a:rPr>
              <a:t>habits</a:t>
            </a:r>
            <a:endParaRPr lang="pt-PT" b="1" dirty="0">
              <a:solidFill>
                <a:srgbClr val="C00000"/>
              </a:solidFill>
              <a:latin typeface="Trebuchet MS" panose="020B0603020202020204" pitchFamily="34" charset="0"/>
              <a:ea typeface="Times New Roman" panose="02020603050405020304" pitchFamily="18" charset="0"/>
              <a:cs typeface="Calibri" panose="020F0502020204030204" pitchFamily="34" charset="0"/>
            </a:endParaRPr>
          </a:p>
          <a:p>
            <a:pPr>
              <a:lnSpc>
                <a:spcPct val="115000"/>
              </a:lnSpc>
              <a:spcAft>
                <a:spcPts val="1000"/>
              </a:spcAft>
            </a:pPr>
            <a:endParaRPr lang="pt-PT" dirty="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pt-PT" b="1" dirty="0" err="1">
                <a:solidFill>
                  <a:srgbClr val="C00000"/>
                </a:solidFill>
                <a:latin typeface="Trebuchet MS" panose="020B0603020202020204" pitchFamily="34" charset="0"/>
                <a:ea typeface="Times New Roman" panose="02020603050405020304" pitchFamily="18" charset="0"/>
                <a:cs typeface="Calibri" panose="020F0502020204030204" pitchFamily="34" charset="0"/>
              </a:rPr>
              <a:t>Breakfast</a:t>
            </a:r>
            <a:r>
              <a:rPr lang="pt-PT" b="1" dirty="0">
                <a:solidFill>
                  <a:srgbClr val="C00000"/>
                </a:solidFill>
                <a:latin typeface="Trebuchet MS" panose="020B0603020202020204" pitchFamily="34" charset="0"/>
                <a:ea typeface="Times New Roman" panose="02020603050405020304" pitchFamily="18" charset="0"/>
                <a:cs typeface="Calibri" panose="020F0502020204030204" pitchFamily="34" charset="0"/>
              </a:rPr>
              <a:t>:</a:t>
            </a:r>
            <a:r>
              <a:rPr lang="pt-PT" dirty="0">
                <a:solidFill>
                  <a:srgbClr val="C00000"/>
                </a:solidFill>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bread</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ham</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cheese</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cakes</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coffee</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tea</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milk</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juice</a:t>
            </a:r>
            <a:r>
              <a:rPr lang="pt-PT" dirty="0">
                <a:latin typeface="Trebuchet MS" panose="020B0603020202020204" pitchFamily="34" charset="0"/>
                <a:ea typeface="Times New Roman" panose="02020603050405020304" pitchFamily="18" charset="0"/>
                <a:cs typeface="Calibri" panose="020F0502020204030204" pitchFamily="34" charset="0"/>
              </a:rPr>
              <a:t>..</a:t>
            </a:r>
            <a:endParaRPr lang="pt-PT" dirty="0">
              <a:latin typeface="Trebuchet MS" panose="020B0603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pt-PT" b="1" dirty="0" err="1">
                <a:solidFill>
                  <a:srgbClr val="C00000"/>
                </a:solidFill>
                <a:latin typeface="Trebuchet MS" panose="020B0603020202020204" pitchFamily="34" charset="0"/>
                <a:ea typeface="Times New Roman" panose="02020603050405020304" pitchFamily="18" charset="0"/>
                <a:cs typeface="Calibri" panose="020F0502020204030204" pitchFamily="34" charset="0"/>
              </a:rPr>
              <a:t>Lunch</a:t>
            </a:r>
            <a:r>
              <a:rPr lang="pt-PT" b="1" dirty="0">
                <a:solidFill>
                  <a:srgbClr val="C00000"/>
                </a:solidFill>
                <a:latin typeface="Trebuchet MS" panose="020B0603020202020204" pitchFamily="34" charset="0"/>
                <a:ea typeface="Times New Roman" panose="02020603050405020304" pitchFamily="18" charset="0"/>
                <a:cs typeface="Calibri" panose="020F0502020204030204" pitchFamily="34" charset="0"/>
              </a:rPr>
              <a:t>/</a:t>
            </a:r>
            <a:r>
              <a:rPr lang="pt-PT" b="1" dirty="0" err="1">
                <a:solidFill>
                  <a:srgbClr val="C00000"/>
                </a:solidFill>
                <a:latin typeface="Trebuchet MS" panose="020B0603020202020204" pitchFamily="34" charset="0"/>
                <a:ea typeface="Times New Roman" panose="02020603050405020304" pitchFamily="18" charset="0"/>
                <a:cs typeface="Calibri" panose="020F0502020204030204" pitchFamily="34" charset="0"/>
              </a:rPr>
              <a:t>Dinner</a:t>
            </a:r>
            <a:r>
              <a:rPr lang="pt-PT" b="1" dirty="0">
                <a:solidFill>
                  <a:srgbClr val="C00000"/>
                </a:solidFill>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Soup</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salad</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fish</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meat</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vegetables</a:t>
            </a:r>
            <a:r>
              <a:rPr lang="pt-PT" dirty="0">
                <a:latin typeface="Trebuchet MS" panose="020B0603020202020204" pitchFamily="34" charset="0"/>
                <a:ea typeface="Times New Roman" panose="02020603050405020304" pitchFamily="18" charset="0"/>
                <a:cs typeface="Calibri" panose="020F0502020204030204" pitchFamily="34" charset="0"/>
              </a:rPr>
              <a:t>, rice, pasta, </a:t>
            </a:r>
            <a:r>
              <a:rPr lang="pt-PT" dirty="0" err="1">
                <a:latin typeface="Trebuchet MS" panose="020B0603020202020204" pitchFamily="34" charset="0"/>
                <a:ea typeface="Times New Roman" panose="02020603050405020304" pitchFamily="18" charset="0"/>
                <a:cs typeface="Calibri" panose="020F0502020204030204" pitchFamily="34" charset="0"/>
              </a:rPr>
              <a:t>potatoes</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fruit</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pastery</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cofee</a:t>
            </a:r>
            <a:endParaRPr lang="pt-PT" dirty="0">
              <a:latin typeface="Trebuchet MS" panose="020B0603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pt-PT" dirty="0">
                <a:latin typeface="Trebuchet MS" panose="020B0603020202020204" pitchFamily="34" charset="0"/>
                <a:ea typeface="Times New Roman" panose="02020603050405020304" pitchFamily="18" charset="0"/>
                <a:cs typeface="Calibri" panose="020F0502020204030204" pitchFamily="34" charset="0"/>
              </a:rPr>
              <a:t>-</a:t>
            </a:r>
            <a:r>
              <a:rPr lang="pt-PT" dirty="0" err="1">
                <a:latin typeface="Trebuchet MS" panose="020B0603020202020204" pitchFamily="34" charset="0"/>
                <a:ea typeface="Times New Roman" panose="02020603050405020304" pitchFamily="18" charset="0"/>
                <a:cs typeface="Calibri" panose="020F0502020204030204" pitchFamily="34" charset="0"/>
              </a:rPr>
              <a:t>Mediterranean</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diet</a:t>
            </a:r>
            <a:endParaRPr lang="pt-PT" dirty="0">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8" name="Retângulo 7">
            <a:extLst>
              <a:ext uri="{FF2B5EF4-FFF2-40B4-BE49-F238E27FC236}">
                <a16:creationId xmlns="" xmlns:a16="http://schemas.microsoft.com/office/drawing/2014/main" id="{AFBF3784-B9D1-42F2-B02E-FBFAD9B58B14}"/>
              </a:ext>
            </a:extLst>
          </p:cNvPr>
          <p:cNvSpPr/>
          <p:nvPr/>
        </p:nvSpPr>
        <p:spPr>
          <a:xfrm>
            <a:off x="0" y="506198"/>
            <a:ext cx="2928243" cy="332578"/>
          </a:xfrm>
          <a:prstGeom prst="rect">
            <a:avLst/>
          </a:prstGeom>
          <a:solidFill>
            <a:srgbClr val="EFBB4B"/>
          </a:solidFill>
          <a:ln>
            <a:solidFill>
              <a:srgbClr val="EFB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FOOD HABITS</a:t>
            </a:r>
          </a:p>
        </p:txBody>
      </p:sp>
    </p:spTree>
    <p:extLst>
      <p:ext uri="{BB962C8B-B14F-4D97-AF65-F5344CB8AC3E}">
        <p14:creationId xmlns:p14="http://schemas.microsoft.com/office/powerpoint/2010/main" xmlns="" val="24909153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Resultado de imagem para notebook vector">
            <a:extLst>
              <a:ext uri="{FF2B5EF4-FFF2-40B4-BE49-F238E27FC236}">
                <a16:creationId xmlns="" xmlns:a16="http://schemas.microsoft.com/office/drawing/2014/main" id="{5FFA711D-D438-4FFF-8FC8-09C738D04190}"/>
              </a:ext>
            </a:extLst>
          </p:cNvPr>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4940" b="94940" l="2600" r="98300">
                        <a14:foregroundMark x1="6600" y1="13133" x2="30200" y2="36988"/>
                        <a14:foregroundMark x1="30200" y1="36988" x2="93600" y2="62771"/>
                        <a14:foregroundMark x1="93600" y1="62771" x2="91700" y2="27711"/>
                        <a14:foregroundMark x1="91700" y1="27711" x2="76000" y2="16145"/>
                        <a14:foregroundMark x1="76000" y1="16145" x2="4000" y2="59880"/>
                        <a14:foregroundMark x1="4000" y1="59880" x2="3300" y2="83133"/>
                        <a14:foregroundMark x1="3300" y1="83133" x2="32600" y2="55904"/>
                        <a14:foregroundMark x1="32600" y1="55904" x2="33500" y2="55904"/>
                        <a14:foregroundMark x1="38300" y1="70000" x2="30800" y2="48675"/>
                        <a14:foregroundMark x1="30800" y1="48675" x2="30600" y2="45542"/>
                        <a14:foregroundMark x1="21300" y1="53373" x2="21600" y2="10843"/>
                        <a14:foregroundMark x1="21600" y1="10843" x2="21500" y2="50602"/>
                        <a14:foregroundMark x1="21500" y1="50602" x2="26900" y2="40602"/>
                        <a14:foregroundMark x1="26900" y1="40602" x2="20500" y2="50723"/>
                        <a14:foregroundMark x1="20500" y1="50723" x2="19700" y2="35060"/>
                        <a14:foregroundMark x1="19700" y1="35060" x2="21100" y2="68554"/>
                        <a14:foregroundMark x1="21100" y1="68554" x2="17000" y2="86506"/>
                        <a14:foregroundMark x1="17000" y1="86506" x2="21500" y2="42771"/>
                        <a14:foregroundMark x1="21500" y1="42771" x2="15500" y2="57711"/>
                        <a14:foregroundMark x1="15500" y1="57711" x2="16300" y2="49157"/>
                        <a14:foregroundMark x1="16300" y1="49157" x2="10400" y2="58795"/>
                        <a14:foregroundMark x1="10400" y1="58795" x2="12300" y2="66386"/>
                        <a14:foregroundMark x1="12300" y1="66386" x2="16100" y2="52530"/>
                        <a14:foregroundMark x1="16100" y1="52530" x2="15900" y2="28916"/>
                        <a14:foregroundMark x1="15900" y1="28916" x2="12100" y2="38072"/>
                        <a14:foregroundMark x1="12100" y1="38072" x2="18800" y2="41807"/>
                        <a14:foregroundMark x1="18800" y1="41807" x2="37800" y2="14458"/>
                        <a14:foregroundMark x1="37800" y1="14458" x2="42800" y2="0"/>
                        <a14:foregroundMark x1="42800" y1="0" x2="40800" y2="7229"/>
                        <a14:foregroundMark x1="40800" y1="7229" x2="41100" y2="22530"/>
                        <a14:foregroundMark x1="41100" y1="22530" x2="52500" y2="4940"/>
                        <a14:foregroundMark x1="52500" y1="4940" x2="47300" y2="32530"/>
                        <a14:foregroundMark x1="47300" y1="32530" x2="36500" y2="47711"/>
                        <a14:foregroundMark x1="36500" y1="47711" x2="36200" y2="62530"/>
                        <a14:foregroundMark x1="36200" y1="62530" x2="47100" y2="56988"/>
                        <a14:foregroundMark x1="47100" y1="56988" x2="51800" y2="32892"/>
                        <a14:foregroundMark x1="51800" y1="32892" x2="50100" y2="43012"/>
                        <a14:foregroundMark x1="50100" y1="43012" x2="56400" y2="38072"/>
                        <a14:foregroundMark x1="56400" y1="38072" x2="57700" y2="16145"/>
                        <a14:foregroundMark x1="57700" y1="16145" x2="48300" y2="22530"/>
                        <a14:foregroundMark x1="48300" y1="22530" x2="44800" y2="42892"/>
                        <a14:foregroundMark x1="44800" y1="42892" x2="55200" y2="48193"/>
                        <a14:foregroundMark x1="55200" y1="48193" x2="68600" y2="22771"/>
                        <a14:foregroundMark x1="68600" y1="22771" x2="67600" y2="8916"/>
                        <a14:foregroundMark x1="67600" y1="8916" x2="70400" y2="53614"/>
                        <a14:foregroundMark x1="70400" y1="53614" x2="65800" y2="45181"/>
                        <a14:foregroundMark x1="65800" y1="45181" x2="59400" y2="63976"/>
                        <a14:foregroundMark x1="59400" y1="63976" x2="62500" y2="88434"/>
                        <a14:foregroundMark x1="62500" y1="88434" x2="74300" y2="51205"/>
                        <a14:foregroundMark x1="74300" y1="51205" x2="72900" y2="43253"/>
                        <a14:foregroundMark x1="72900" y1="43253" x2="77200" y2="20482"/>
                        <a14:foregroundMark x1="77200" y1="20482" x2="65500" y2="38675"/>
                        <a14:foregroundMark x1="65500" y1="38675" x2="71300" y2="44096"/>
                        <a14:foregroundMark x1="71300" y1="44096" x2="77600" y2="55904"/>
                        <a14:foregroundMark x1="77600" y1="55904" x2="83100" y2="39036"/>
                        <a14:foregroundMark x1="83100" y1="39036" x2="83800" y2="25422"/>
                        <a14:foregroundMark x1="83800" y1="25422" x2="84300" y2="40723"/>
                        <a14:foregroundMark x1="84300" y1="40723" x2="90900" y2="36867"/>
                        <a14:foregroundMark x1="90900" y1="36867" x2="94100" y2="29880"/>
                        <a14:foregroundMark x1="94100" y1="29880" x2="93600" y2="37831"/>
                        <a14:foregroundMark x1="93600" y1="37831" x2="88900" y2="31325"/>
                        <a14:foregroundMark x1="88900" y1="31325" x2="85800" y2="38675"/>
                        <a14:foregroundMark x1="6100" y1="10482" x2="14600" y2="13614"/>
                        <a14:foregroundMark x1="14600" y1="13614" x2="24100" y2="6988"/>
                        <a14:foregroundMark x1="24100" y1="6988" x2="38700" y2="13253"/>
                        <a14:foregroundMark x1="38700" y1="13253" x2="54100" y2="12410"/>
                        <a14:foregroundMark x1="54100" y1="12410" x2="61900" y2="13735"/>
                        <a14:foregroundMark x1="61900" y1="13735" x2="69600" y2="11928"/>
                        <a14:foregroundMark x1="69600" y1="11928" x2="75100" y2="8434"/>
                        <a14:foregroundMark x1="75100" y1="8434" x2="94100" y2="11928"/>
                        <a14:foregroundMark x1="94100" y1="11928" x2="94200" y2="21446"/>
                        <a14:foregroundMark x1="94700" y1="10482" x2="79000" y2="7349"/>
                        <a14:foregroundMark x1="79000" y1="7349" x2="59100" y2="6867"/>
                        <a14:foregroundMark x1="59100" y1="6867" x2="48600" y2="10723"/>
                        <a14:foregroundMark x1="48600" y1="10723" x2="9800" y2="9277"/>
                        <a14:foregroundMark x1="9800" y1="9277" x2="5100" y2="14699"/>
                        <a14:foregroundMark x1="5100" y1="14699" x2="6100" y2="56506"/>
                        <a14:foregroundMark x1="94000" y1="77831" x2="93600" y2="69518"/>
                        <a14:foregroundMark x1="93800" y1="19880" x2="93500" y2="11687"/>
                        <a14:foregroundMark x1="4700" y1="10241" x2="8000" y2="4217"/>
                        <a14:foregroundMark x1="8000" y1="4217" x2="14500" y2="4096"/>
                        <a14:foregroundMark x1="14500" y1="4096" x2="42200" y2="4940"/>
                        <a14:foregroundMark x1="42200" y1="4940" x2="48400" y2="4578"/>
                        <a14:foregroundMark x1="48400" y1="4578" x2="95600" y2="5060"/>
                        <a14:foregroundMark x1="95600" y1="5060" x2="96000" y2="7590"/>
                        <a14:foregroundMark x1="6500" y1="69398" x2="6100" y2="78916"/>
                        <a14:foregroundMark x1="6100" y1="78916" x2="6500" y2="48434"/>
                        <a14:foregroundMark x1="6500" y1="48434" x2="4500" y2="40120"/>
                        <a14:foregroundMark x1="4500" y1="40120" x2="2600" y2="51928"/>
                        <a14:foregroundMark x1="42600" y1="79639" x2="66200" y2="78795"/>
                        <a14:foregroundMark x1="66200" y1="78795" x2="94900" y2="85783"/>
                        <a14:foregroundMark x1="94900" y1="85783" x2="15400" y2="87590"/>
                        <a14:foregroundMark x1="15400" y1="87590" x2="60800" y2="70482"/>
                        <a14:foregroundMark x1="60800" y1="70482" x2="65800" y2="65542"/>
                        <a14:foregroundMark x1="65800" y1="65542" x2="58500" y2="68434"/>
                        <a14:foregroundMark x1="58500" y1="68434" x2="60500" y2="74940"/>
                        <a14:foregroundMark x1="60500" y1="74940" x2="61400" y2="76265"/>
                        <a14:foregroundMark x1="96700" y1="11084" x2="95600" y2="45542"/>
                        <a14:foregroundMark x1="95600" y1="45542" x2="97700" y2="53855"/>
                        <a14:foregroundMark x1="97700" y1="53855" x2="93600" y2="77470"/>
                        <a14:foregroundMark x1="93600" y1="77470" x2="86100" y2="81325"/>
                        <a14:foregroundMark x1="86100" y1="81325" x2="72600" y2="82048"/>
                        <a14:foregroundMark x1="72600" y1="82048" x2="36200" y2="70723"/>
                        <a14:foregroundMark x1="36200" y1="70723" x2="37700" y2="55301"/>
                        <a14:foregroundMark x1="37700" y1="55301" x2="41100" y2="49518"/>
                        <a14:foregroundMark x1="41100" y1="49518" x2="47700" y2="59036"/>
                        <a14:foregroundMark x1="47700" y1="59036" x2="48046" y2="90197"/>
                        <a14:foregroundMark x1="48174" y1="89737" x2="48500" y2="66386"/>
                        <a14:foregroundMark x1="48900" y1="61807" x2="48800" y2="51084"/>
                        <a14:foregroundMark x1="48800" y1="51084" x2="48400" y2="58675"/>
                        <a14:foregroundMark x1="48400" y1="58675" x2="50600" y2="65060"/>
                        <a14:foregroundMark x1="50600" y1="65060" x2="51200" y2="62289"/>
                        <a14:foregroundMark x1="95200" y1="73373" x2="95600" y2="65301"/>
                        <a14:foregroundMark x1="95600" y1="65301" x2="93800" y2="73976"/>
                        <a14:foregroundMark x1="93800" y1="73976" x2="95500" y2="80723"/>
                        <a14:foregroundMark x1="95500" y1="80723" x2="92400" y2="81205"/>
                        <a14:foregroundMark x1="95900" y1="43253" x2="98300" y2="69157"/>
                        <a14:foregroundMark x1="98300" y1="69157" x2="97100" y2="59398"/>
                        <a14:foregroundMark x1="15900" y1="79639" x2="23000" y2="80361"/>
                        <a14:foregroundMark x1="23000" y1="80361" x2="13600" y2="83855"/>
                        <a14:foregroundMark x1="13600" y1="83855" x2="19600" y2="80361"/>
                        <a14:foregroundMark x1="19600" y1="80361" x2="25100" y2="80723"/>
                        <a14:foregroundMark x1="59300" y1="80482" x2="51500" y2="79880"/>
                        <a14:foregroundMark x1="84200" y1="80000" x2="80000" y2="80000"/>
                        <a14:foregroundMark x1="20800" y1="80361" x2="10300" y2="80361"/>
                        <a14:foregroundMark x1="32300" y1="80361" x2="25800" y2="80482"/>
                        <a14:backgroundMark x1="49300" y1="91566" x2="46200" y2="92410"/>
                        <a14:backgroundMark x1="47900" y1="92651" x2="47400" y2="93253"/>
                        <a14:backgroundMark x1="48400" y1="94337" x2="48000" y2="91566"/>
                        <a14:backgroundMark x1="48400" y1="94337" x2="47900" y2="90482"/>
                        <a14:backgroundMark x1="43100" y1="90602" x2="49700" y2="93494"/>
                        <a14:backgroundMark x1="49700" y1="93494" x2="49400" y2="9469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061431" y="114405"/>
            <a:ext cx="8895217" cy="738277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agem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6535" y="5926160"/>
            <a:ext cx="779093" cy="708266"/>
          </a:xfrm>
          <a:prstGeom prst="rect">
            <a:avLst/>
          </a:prstGeom>
        </p:spPr>
      </p:pic>
      <p:sp>
        <p:nvSpPr>
          <p:cNvPr id="7" name="Retângulo 6">
            <a:extLst>
              <a:ext uri="{FF2B5EF4-FFF2-40B4-BE49-F238E27FC236}">
                <a16:creationId xmlns="" xmlns:a16="http://schemas.microsoft.com/office/drawing/2014/main" id="{44B1D58C-5F3C-499A-9A24-B5DE5EC816A7}"/>
              </a:ext>
            </a:extLst>
          </p:cNvPr>
          <p:cNvSpPr/>
          <p:nvPr/>
        </p:nvSpPr>
        <p:spPr>
          <a:xfrm>
            <a:off x="0" y="506198"/>
            <a:ext cx="2928243" cy="332578"/>
          </a:xfrm>
          <a:prstGeom prst="rect">
            <a:avLst/>
          </a:prstGeom>
          <a:solidFill>
            <a:srgbClr val="00AADE"/>
          </a:solidFill>
          <a:ln>
            <a:solidFill>
              <a:srgbClr val="00AA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GREETINGS</a:t>
            </a:r>
          </a:p>
        </p:txBody>
      </p:sp>
      <p:sp>
        <p:nvSpPr>
          <p:cNvPr id="3" name="Rectangle 1">
            <a:extLst>
              <a:ext uri="{FF2B5EF4-FFF2-40B4-BE49-F238E27FC236}">
                <a16:creationId xmlns="" xmlns:a16="http://schemas.microsoft.com/office/drawing/2014/main" id="{F712B730-789D-40B9-8034-A386C335E64E}"/>
              </a:ext>
            </a:extLst>
          </p:cNvPr>
          <p:cNvSpPr>
            <a:spLocks noChangeArrowheads="1"/>
          </p:cNvSpPr>
          <p:nvPr/>
        </p:nvSpPr>
        <p:spPr bwMode="auto">
          <a:xfrm>
            <a:off x="2928561" y="2135208"/>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PT"/>
          </a:p>
        </p:txBody>
      </p:sp>
      <p:sp>
        <p:nvSpPr>
          <p:cNvPr id="10" name="Retângulo 9">
            <a:extLst>
              <a:ext uri="{FF2B5EF4-FFF2-40B4-BE49-F238E27FC236}">
                <a16:creationId xmlns="" xmlns:a16="http://schemas.microsoft.com/office/drawing/2014/main" id="{C183659A-71BE-4A74-AFFA-37B44BD00300}"/>
              </a:ext>
            </a:extLst>
          </p:cNvPr>
          <p:cNvSpPr/>
          <p:nvPr/>
        </p:nvSpPr>
        <p:spPr>
          <a:xfrm>
            <a:off x="3725689" y="539825"/>
            <a:ext cx="3251200" cy="5208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PT" dirty="0">
              <a:solidFill>
                <a:schemeClr val="tx1"/>
              </a:solidFill>
            </a:endParaRPr>
          </a:p>
          <a:p>
            <a:endParaRPr lang="pt-PT" dirty="0">
              <a:solidFill>
                <a:schemeClr val="tx1"/>
              </a:solidFill>
            </a:endParaRPr>
          </a:p>
          <a:p>
            <a:endParaRPr lang="pt-PT" dirty="0">
              <a:solidFill>
                <a:schemeClr val="tx1"/>
              </a:solidFill>
            </a:endParaRPr>
          </a:p>
          <a:p>
            <a:endParaRPr lang="pt-PT" dirty="0">
              <a:solidFill>
                <a:schemeClr val="tx1"/>
              </a:solidFill>
            </a:endParaRPr>
          </a:p>
          <a:p>
            <a:r>
              <a:rPr lang="pt-PT" dirty="0">
                <a:solidFill>
                  <a:schemeClr val="tx1"/>
                </a:solidFill>
              </a:rPr>
              <a:t> </a:t>
            </a:r>
          </a:p>
        </p:txBody>
      </p:sp>
      <p:sp>
        <p:nvSpPr>
          <p:cNvPr id="11" name="Retângulo 10">
            <a:extLst>
              <a:ext uri="{FF2B5EF4-FFF2-40B4-BE49-F238E27FC236}">
                <a16:creationId xmlns="" xmlns:a16="http://schemas.microsoft.com/office/drawing/2014/main" id="{3B67A1D2-0948-46F5-B463-28D33A0D5BD4}"/>
              </a:ext>
            </a:extLst>
          </p:cNvPr>
          <p:cNvSpPr/>
          <p:nvPr/>
        </p:nvSpPr>
        <p:spPr>
          <a:xfrm>
            <a:off x="8061006" y="666881"/>
            <a:ext cx="3229336" cy="5335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dirty="0"/>
              <a:t>z</a:t>
            </a:r>
          </a:p>
        </p:txBody>
      </p:sp>
      <p:sp>
        <p:nvSpPr>
          <p:cNvPr id="12" name="CaixaDeTexto 11">
            <a:extLst>
              <a:ext uri="{FF2B5EF4-FFF2-40B4-BE49-F238E27FC236}">
                <a16:creationId xmlns="" xmlns:a16="http://schemas.microsoft.com/office/drawing/2014/main" id="{095EE090-9418-43E7-86DA-6F046634DCEC}"/>
              </a:ext>
            </a:extLst>
          </p:cNvPr>
          <p:cNvSpPr txBox="1"/>
          <p:nvPr/>
        </p:nvSpPr>
        <p:spPr>
          <a:xfrm>
            <a:off x="8158568" y="931840"/>
            <a:ext cx="3108873" cy="3970318"/>
          </a:xfrm>
          <a:prstGeom prst="rect">
            <a:avLst/>
          </a:prstGeom>
          <a:noFill/>
        </p:spPr>
        <p:txBody>
          <a:bodyPr wrap="square" rtlCol="0">
            <a:spAutoFit/>
          </a:bodyPr>
          <a:lstStyle/>
          <a:p>
            <a:r>
              <a:rPr lang="pt-PT" b="1" dirty="0" err="1">
                <a:solidFill>
                  <a:srgbClr val="C00000"/>
                </a:solidFill>
              </a:rPr>
              <a:t>English</a:t>
            </a:r>
            <a:endParaRPr lang="pt-PT" b="1" dirty="0">
              <a:solidFill>
                <a:srgbClr val="C00000"/>
              </a:solidFill>
            </a:endParaRPr>
          </a:p>
          <a:p>
            <a:endParaRPr lang="pt-PT" dirty="0"/>
          </a:p>
          <a:p>
            <a:r>
              <a:rPr lang="pt-PT" dirty="0" err="1"/>
              <a:t>Good</a:t>
            </a:r>
            <a:r>
              <a:rPr lang="pt-PT" dirty="0"/>
              <a:t> </a:t>
            </a:r>
            <a:r>
              <a:rPr lang="pt-PT" dirty="0" err="1"/>
              <a:t>Morning</a:t>
            </a:r>
            <a:endParaRPr lang="pt-PT" dirty="0"/>
          </a:p>
          <a:p>
            <a:r>
              <a:rPr lang="pt-PT" dirty="0" err="1"/>
              <a:t>Good</a:t>
            </a:r>
            <a:r>
              <a:rPr lang="pt-PT" dirty="0"/>
              <a:t> </a:t>
            </a:r>
            <a:r>
              <a:rPr lang="pt-PT" dirty="0" err="1"/>
              <a:t>Night</a:t>
            </a:r>
            <a:endParaRPr lang="pt-PT" dirty="0"/>
          </a:p>
          <a:p>
            <a:r>
              <a:rPr lang="pt-PT" dirty="0" err="1"/>
              <a:t>Good</a:t>
            </a:r>
            <a:r>
              <a:rPr lang="pt-PT" dirty="0"/>
              <a:t> </a:t>
            </a:r>
            <a:r>
              <a:rPr lang="pt-PT" dirty="0" err="1"/>
              <a:t>afternoon</a:t>
            </a:r>
            <a:endParaRPr lang="pt-PT" dirty="0"/>
          </a:p>
          <a:p>
            <a:r>
              <a:rPr lang="pt-PT" dirty="0" err="1"/>
              <a:t>Hello</a:t>
            </a:r>
            <a:endParaRPr lang="pt-PT" dirty="0"/>
          </a:p>
          <a:p>
            <a:r>
              <a:rPr lang="pt-PT" dirty="0"/>
              <a:t>Goodbye</a:t>
            </a:r>
          </a:p>
          <a:p>
            <a:r>
              <a:rPr lang="pt-PT" dirty="0" err="1"/>
              <a:t>See</a:t>
            </a:r>
            <a:r>
              <a:rPr lang="pt-PT" dirty="0"/>
              <a:t> </a:t>
            </a:r>
            <a:r>
              <a:rPr lang="pt-PT" dirty="0" err="1"/>
              <a:t>you</a:t>
            </a:r>
            <a:r>
              <a:rPr lang="pt-PT" dirty="0"/>
              <a:t> </a:t>
            </a:r>
          </a:p>
          <a:p>
            <a:r>
              <a:rPr lang="pt-PT" dirty="0" err="1"/>
              <a:t>How</a:t>
            </a:r>
            <a:r>
              <a:rPr lang="pt-PT" dirty="0"/>
              <a:t> are </a:t>
            </a:r>
            <a:r>
              <a:rPr lang="pt-PT" dirty="0" err="1"/>
              <a:t>you</a:t>
            </a:r>
            <a:r>
              <a:rPr lang="pt-PT" dirty="0"/>
              <a:t>?</a:t>
            </a:r>
          </a:p>
          <a:p>
            <a:r>
              <a:rPr lang="pt-PT" dirty="0" err="1"/>
              <a:t>See</a:t>
            </a:r>
            <a:r>
              <a:rPr lang="pt-PT" dirty="0"/>
              <a:t> </a:t>
            </a:r>
            <a:r>
              <a:rPr lang="pt-PT" dirty="0" err="1"/>
              <a:t>you</a:t>
            </a:r>
            <a:r>
              <a:rPr lang="pt-PT" dirty="0"/>
              <a:t> later</a:t>
            </a:r>
          </a:p>
          <a:p>
            <a:r>
              <a:rPr lang="pt-PT" dirty="0"/>
              <a:t>I </a:t>
            </a:r>
            <a:r>
              <a:rPr lang="pt-PT" dirty="0" err="1"/>
              <a:t>don’t</a:t>
            </a:r>
            <a:r>
              <a:rPr lang="pt-PT" dirty="0"/>
              <a:t> </a:t>
            </a:r>
            <a:r>
              <a:rPr lang="pt-PT" dirty="0" err="1"/>
              <a:t>understand</a:t>
            </a:r>
            <a:endParaRPr lang="pt-PT" dirty="0"/>
          </a:p>
          <a:p>
            <a:r>
              <a:rPr lang="pt-PT" dirty="0" err="1"/>
              <a:t>Could</a:t>
            </a:r>
            <a:r>
              <a:rPr lang="pt-PT" dirty="0"/>
              <a:t> </a:t>
            </a:r>
            <a:r>
              <a:rPr lang="pt-PT" dirty="0" err="1"/>
              <a:t>you</a:t>
            </a:r>
            <a:r>
              <a:rPr lang="pt-PT" dirty="0"/>
              <a:t> </a:t>
            </a:r>
            <a:r>
              <a:rPr lang="pt-PT" dirty="0" err="1"/>
              <a:t>reapet</a:t>
            </a:r>
            <a:r>
              <a:rPr lang="pt-PT" dirty="0"/>
              <a:t> </a:t>
            </a:r>
            <a:r>
              <a:rPr lang="pt-PT" dirty="0" err="1"/>
              <a:t>it</a:t>
            </a:r>
            <a:r>
              <a:rPr lang="pt-PT" dirty="0"/>
              <a:t> </a:t>
            </a:r>
            <a:r>
              <a:rPr lang="pt-PT" dirty="0" err="1"/>
              <a:t>please</a:t>
            </a:r>
            <a:endParaRPr lang="pt-PT" dirty="0"/>
          </a:p>
          <a:p>
            <a:r>
              <a:rPr lang="pt-PT" dirty="0" err="1"/>
              <a:t>Excuse</a:t>
            </a:r>
            <a:r>
              <a:rPr lang="pt-PT" dirty="0"/>
              <a:t> me</a:t>
            </a:r>
          </a:p>
          <a:p>
            <a:endParaRPr lang="pt-PT" dirty="0"/>
          </a:p>
        </p:txBody>
      </p:sp>
      <p:sp>
        <p:nvSpPr>
          <p:cNvPr id="8" name="CaixaDeTexto 7">
            <a:extLst>
              <a:ext uri="{FF2B5EF4-FFF2-40B4-BE49-F238E27FC236}">
                <a16:creationId xmlns="" xmlns:a16="http://schemas.microsoft.com/office/drawing/2014/main" id="{16FF3CF1-2B56-42F6-94BB-D37CED67C94B}"/>
              </a:ext>
            </a:extLst>
          </p:cNvPr>
          <p:cNvSpPr txBox="1"/>
          <p:nvPr/>
        </p:nvSpPr>
        <p:spPr>
          <a:xfrm>
            <a:off x="3856828" y="682798"/>
            <a:ext cx="4222445" cy="5304016"/>
          </a:xfrm>
          <a:prstGeom prst="rect">
            <a:avLst/>
          </a:prstGeom>
          <a:noFill/>
        </p:spPr>
        <p:txBody>
          <a:bodyPr wrap="square" rtlCol="0">
            <a:spAutoFit/>
          </a:bodyPr>
          <a:lstStyle/>
          <a:p>
            <a:pPr>
              <a:spcAft>
                <a:spcPts val="800"/>
              </a:spcAft>
            </a:pPr>
            <a:r>
              <a:rPr lang="en-GB" dirty="0" err="1">
                <a:latin typeface="Calibri" panose="020F0502020204030204" pitchFamily="34" charset="0"/>
                <a:ea typeface="Calibri" panose="020F0502020204030204" pitchFamily="34" charset="0"/>
                <a:cs typeface="Times New Roman" panose="02020603050405020304" pitchFamily="18" charset="0"/>
              </a:rPr>
              <a:t>Pode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falar</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mais</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devagar</a:t>
            </a:r>
            <a:r>
              <a:rPr lang="en-GB" dirty="0">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en-GB" dirty="0" err="1">
                <a:latin typeface="Calibri" panose="020F0502020204030204" pitchFamily="34" charset="0"/>
                <a:ea typeface="Calibri" panose="020F0502020204030204" pitchFamily="34" charset="0"/>
                <a:cs typeface="Times New Roman" panose="02020603050405020304" pitchFamily="18" charset="0"/>
              </a:rPr>
              <a:t>Pode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repetir</a:t>
            </a:r>
            <a:r>
              <a:rPr lang="en-GB" dirty="0">
                <a:latin typeface="Calibri" panose="020F0502020204030204" pitchFamily="34" charset="0"/>
                <a:ea typeface="Calibri" panose="020F0502020204030204" pitchFamily="34" charset="0"/>
                <a:cs typeface="Times New Roman" panose="02020603050405020304" pitchFamily="18" charset="0"/>
              </a:rPr>
              <a:t>?	</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Onde fica a casa de banho?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Como vou para ______?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Onde fica o(a)______?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Aceita cartões de crédito?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Onde posso trocar dinheiro?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Onde há uma caixa multibanco?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Posso ver a ementa, por favor?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Quero ______.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A conta, por favor.</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Quanto custa isto?</a:t>
            </a:r>
            <a:endParaRPr lang="pt-PT" dirty="0"/>
          </a:p>
          <a:p>
            <a:endParaRPr lang="pt-PT" dirty="0"/>
          </a:p>
        </p:txBody>
      </p:sp>
      <p:sp>
        <p:nvSpPr>
          <p:cNvPr id="9" name="CaixaDeTexto 8">
            <a:extLst>
              <a:ext uri="{FF2B5EF4-FFF2-40B4-BE49-F238E27FC236}">
                <a16:creationId xmlns="" xmlns:a16="http://schemas.microsoft.com/office/drawing/2014/main" id="{B5027125-2AFF-4DDE-91F9-2A22B64D6BA3}"/>
              </a:ext>
            </a:extLst>
          </p:cNvPr>
          <p:cNvSpPr txBox="1"/>
          <p:nvPr/>
        </p:nvSpPr>
        <p:spPr>
          <a:xfrm>
            <a:off x="8117012" y="593543"/>
            <a:ext cx="3362206" cy="5375831"/>
          </a:xfrm>
          <a:prstGeom prst="rect">
            <a:avLst/>
          </a:prstGeom>
          <a:noFill/>
        </p:spPr>
        <p:txBody>
          <a:bodyPr wrap="square" rtlCol="0">
            <a:spAutoFit/>
          </a:bodyPr>
          <a:lstStyle/>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Could you speak more slowly, please? </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Could you repeat it, please? </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Where can I find a toilet/ bathroom?</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pt-PT" dirty="0" err="1">
                <a:latin typeface="Calibri" panose="020F0502020204030204" pitchFamily="34" charset="0"/>
                <a:ea typeface="Calibri" panose="020F0502020204030204" pitchFamily="34" charset="0"/>
                <a:cs typeface="Times New Roman" panose="02020603050405020304" pitchFamily="18" charset="0"/>
              </a:rPr>
              <a:t>How</a:t>
            </a:r>
            <a:r>
              <a:rPr lang="pt-PT" dirty="0">
                <a:latin typeface="Calibri" panose="020F0502020204030204" pitchFamily="34" charset="0"/>
                <a:ea typeface="Calibri" panose="020F0502020204030204" pitchFamily="34" charset="0"/>
                <a:cs typeface="Times New Roman" panose="02020603050405020304" pitchFamily="18" charset="0"/>
              </a:rPr>
              <a:t> do I </a:t>
            </a:r>
            <a:r>
              <a:rPr lang="pt-PT" dirty="0" err="1">
                <a:latin typeface="Calibri" panose="020F0502020204030204" pitchFamily="34" charset="0"/>
                <a:ea typeface="Calibri" panose="020F0502020204030204" pitchFamily="34" charset="0"/>
                <a:cs typeface="Times New Roman" panose="02020603050405020304" pitchFamily="18" charset="0"/>
              </a:rPr>
              <a:t>get</a:t>
            </a:r>
            <a:r>
              <a:rPr lang="pt-PT" dirty="0">
                <a:latin typeface="Calibri" panose="020F0502020204030204" pitchFamily="34" charset="0"/>
                <a:ea typeface="Calibri" panose="020F0502020204030204" pitchFamily="34" charset="0"/>
                <a:cs typeface="Times New Roman" panose="02020603050405020304" pitchFamily="18" charset="0"/>
              </a:rPr>
              <a:t> to _____ ? </a:t>
            </a:r>
          </a:p>
          <a:p>
            <a:pPr>
              <a:spcAft>
                <a:spcPts val="800"/>
              </a:spcAft>
            </a:pPr>
            <a:r>
              <a:rPr lang="pt-PT" dirty="0" err="1">
                <a:latin typeface="Calibri" panose="020F0502020204030204" pitchFamily="34" charset="0"/>
                <a:ea typeface="Calibri" panose="020F0502020204030204" pitchFamily="34" charset="0"/>
                <a:cs typeface="Times New Roman" panose="02020603050405020304" pitchFamily="18" charset="0"/>
              </a:rPr>
              <a:t>Where</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is</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the</a:t>
            </a:r>
            <a:r>
              <a:rPr lang="pt-PT" dirty="0">
                <a:latin typeface="Calibri" panose="020F0502020204030204" pitchFamily="34" charset="0"/>
                <a:ea typeface="Calibri" panose="020F0502020204030204" pitchFamily="34" charset="0"/>
                <a:cs typeface="Times New Roman" panose="02020603050405020304" pitchFamily="18" charset="0"/>
              </a:rPr>
              <a:t> _____ ?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Do </a:t>
            </a:r>
            <a:r>
              <a:rPr lang="pt-PT" dirty="0" err="1">
                <a:latin typeface="Calibri" panose="020F0502020204030204" pitchFamily="34" charset="0"/>
                <a:ea typeface="Calibri" panose="020F0502020204030204" pitchFamily="34" charset="0"/>
                <a:cs typeface="Times New Roman" panose="02020603050405020304" pitchFamily="18" charset="0"/>
              </a:rPr>
              <a:t>you</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accept</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credit</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cards</a:t>
            </a:r>
            <a:r>
              <a:rPr lang="pt-PT" dirty="0">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pt-PT" dirty="0" err="1">
                <a:latin typeface="Calibri" panose="020F0502020204030204" pitchFamily="34" charset="0"/>
                <a:ea typeface="Calibri" panose="020F0502020204030204" pitchFamily="34" charset="0"/>
                <a:cs typeface="Times New Roman" panose="02020603050405020304" pitchFamily="18" charset="0"/>
              </a:rPr>
              <a:t>Where</a:t>
            </a:r>
            <a:r>
              <a:rPr lang="pt-PT" dirty="0">
                <a:latin typeface="Calibri" panose="020F0502020204030204" pitchFamily="34" charset="0"/>
                <a:ea typeface="Calibri" panose="020F0502020204030204" pitchFamily="34" charset="0"/>
                <a:cs typeface="Times New Roman" panose="02020603050405020304" pitchFamily="18" charset="0"/>
              </a:rPr>
              <a:t> can I </a:t>
            </a:r>
            <a:r>
              <a:rPr lang="pt-PT" dirty="0" err="1">
                <a:latin typeface="Calibri" panose="020F0502020204030204" pitchFamily="34" charset="0"/>
                <a:ea typeface="Calibri" panose="020F0502020204030204" pitchFamily="34" charset="0"/>
                <a:cs typeface="Times New Roman" panose="02020603050405020304" pitchFamily="18" charset="0"/>
              </a:rPr>
              <a:t>exchange</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currency</a:t>
            </a:r>
            <a:r>
              <a:rPr lang="pt-PT" dirty="0">
                <a:latin typeface="Calibri" panose="020F0502020204030204" pitchFamily="34" charset="0"/>
                <a:ea typeface="Calibri" panose="020F0502020204030204" pitchFamily="34" charset="0"/>
                <a:cs typeface="Times New Roman" panose="02020603050405020304" pitchFamily="18" charset="0"/>
              </a:rPr>
              <a:t>/</a:t>
            </a:r>
            <a:r>
              <a:rPr lang="pt-PT" dirty="0" err="1">
                <a:latin typeface="Calibri" panose="020F0502020204030204" pitchFamily="34" charset="0"/>
                <a:ea typeface="Calibri" panose="020F0502020204030204" pitchFamily="34" charset="0"/>
                <a:cs typeface="Times New Roman" panose="02020603050405020304" pitchFamily="18" charset="0"/>
              </a:rPr>
              <a:t>money</a:t>
            </a:r>
            <a:r>
              <a:rPr lang="pt-PT" dirty="0">
                <a:latin typeface="Calibri" panose="020F0502020204030204" pitchFamily="34" charset="0"/>
                <a:ea typeface="Calibri" panose="020F0502020204030204" pitchFamily="34" charset="0"/>
                <a:cs typeface="Times New Roman" panose="02020603050405020304" pitchFamily="18" charset="0"/>
              </a:rPr>
              <a:t>?</a:t>
            </a:r>
          </a:p>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Where can I find an ATM?</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Can I see the menu, please? </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pt-PT" dirty="0" err="1">
                <a:latin typeface="Calibri" panose="020F0502020204030204" pitchFamily="34" charset="0"/>
                <a:ea typeface="Calibri" panose="020F0502020204030204" pitchFamily="34" charset="0"/>
                <a:cs typeface="Times New Roman" panose="02020603050405020304" pitchFamily="18" charset="0"/>
              </a:rPr>
              <a:t>I’d</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like</a:t>
            </a:r>
            <a:r>
              <a:rPr lang="pt-PT" dirty="0">
                <a:latin typeface="Calibri" panose="020F0502020204030204" pitchFamily="34" charset="0"/>
                <a:ea typeface="Calibri" panose="020F0502020204030204" pitchFamily="34" charset="0"/>
                <a:cs typeface="Times New Roman" panose="02020603050405020304" pitchFamily="18" charset="0"/>
              </a:rPr>
              <a:t> ______.</a:t>
            </a:r>
          </a:p>
          <a:p>
            <a:pPr>
              <a:spcAft>
                <a:spcPts val="800"/>
              </a:spcAft>
            </a:pPr>
            <a:r>
              <a:rPr lang="pt-PT" dirty="0" err="1">
                <a:latin typeface="Calibri" panose="020F0502020204030204" pitchFamily="34" charset="0"/>
                <a:ea typeface="Calibri" panose="020F0502020204030204" pitchFamily="34" charset="0"/>
                <a:cs typeface="Times New Roman" panose="02020603050405020304" pitchFamily="18" charset="0"/>
              </a:rPr>
              <a:t>The</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check</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please</a:t>
            </a:r>
            <a:r>
              <a:rPr lang="pt-PT" dirty="0">
                <a:latin typeface="Calibri" panose="020F0502020204030204" pitchFamily="34" charset="0"/>
                <a:ea typeface="Calibri" panose="020F0502020204030204" pitchFamily="34" charset="0"/>
                <a:cs typeface="Times New Roman" panose="02020603050405020304" pitchFamily="18" charset="0"/>
              </a:rPr>
              <a:t>.</a:t>
            </a:r>
          </a:p>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How much is this?</a:t>
            </a:r>
            <a:endParaRPr lang="pt-PT" dirty="0"/>
          </a:p>
        </p:txBody>
      </p:sp>
      <p:sp>
        <p:nvSpPr>
          <p:cNvPr id="13" name="CaixaDeTexto 12">
            <a:extLst>
              <a:ext uri="{FF2B5EF4-FFF2-40B4-BE49-F238E27FC236}">
                <a16:creationId xmlns="" xmlns:a16="http://schemas.microsoft.com/office/drawing/2014/main" id="{14FB7A07-9E44-44B6-8FA3-99D28F6133BB}"/>
              </a:ext>
            </a:extLst>
          </p:cNvPr>
          <p:cNvSpPr txBox="1"/>
          <p:nvPr/>
        </p:nvSpPr>
        <p:spPr>
          <a:xfrm>
            <a:off x="3775696" y="944224"/>
            <a:ext cx="2793915" cy="3970318"/>
          </a:xfrm>
          <a:prstGeom prst="rect">
            <a:avLst/>
          </a:prstGeom>
          <a:noFill/>
        </p:spPr>
        <p:txBody>
          <a:bodyPr wrap="square" rtlCol="0">
            <a:spAutoFit/>
          </a:bodyPr>
          <a:lstStyle/>
          <a:p>
            <a:r>
              <a:rPr lang="pt-PT" b="1" dirty="0">
                <a:solidFill>
                  <a:srgbClr val="C00000"/>
                </a:solidFill>
              </a:rPr>
              <a:t>Portuguese</a:t>
            </a:r>
          </a:p>
          <a:p>
            <a:endParaRPr lang="pt-PT" b="1" dirty="0">
              <a:solidFill>
                <a:srgbClr val="C00000"/>
              </a:solidFill>
            </a:endParaRPr>
          </a:p>
          <a:p>
            <a:r>
              <a:rPr lang="pt-PT" dirty="0"/>
              <a:t>Bom Dia</a:t>
            </a:r>
          </a:p>
          <a:p>
            <a:r>
              <a:rPr lang="pt-PT" dirty="0"/>
              <a:t>Boa Noite </a:t>
            </a:r>
          </a:p>
          <a:p>
            <a:r>
              <a:rPr lang="pt-PT" dirty="0"/>
              <a:t>Boa Tarde</a:t>
            </a:r>
          </a:p>
          <a:p>
            <a:r>
              <a:rPr lang="pt-PT" dirty="0"/>
              <a:t>Olá</a:t>
            </a:r>
          </a:p>
          <a:p>
            <a:r>
              <a:rPr lang="pt-PT" dirty="0"/>
              <a:t>Adeus</a:t>
            </a:r>
          </a:p>
          <a:p>
            <a:r>
              <a:rPr lang="pt-PT" dirty="0"/>
              <a:t>Até já</a:t>
            </a:r>
          </a:p>
          <a:p>
            <a:r>
              <a:rPr lang="pt-PT" dirty="0"/>
              <a:t>Tudo Bem?</a:t>
            </a:r>
          </a:p>
          <a:p>
            <a:r>
              <a:rPr lang="pt-PT" dirty="0"/>
              <a:t>Até Logo</a:t>
            </a:r>
          </a:p>
          <a:p>
            <a:r>
              <a:rPr lang="pt-PT" dirty="0"/>
              <a:t>Não entendo</a:t>
            </a:r>
          </a:p>
          <a:p>
            <a:r>
              <a:rPr lang="pt-PT" dirty="0"/>
              <a:t>Pode repetir?</a:t>
            </a:r>
          </a:p>
          <a:p>
            <a:r>
              <a:rPr lang="pt-PT" dirty="0"/>
              <a:t>Se faz favor / Com licença</a:t>
            </a:r>
          </a:p>
          <a:p>
            <a:endParaRPr lang="pt-PT" dirty="0"/>
          </a:p>
        </p:txBody>
      </p:sp>
    </p:spTree>
    <p:extLst>
      <p:ext uri="{BB962C8B-B14F-4D97-AF65-F5344CB8AC3E}">
        <p14:creationId xmlns:p14="http://schemas.microsoft.com/office/powerpoint/2010/main" xmlns="" val="27995552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8" grpId="0"/>
      <p:bldP spid="9" grpId="0"/>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m relacionada">
            <a:extLst>
              <a:ext uri="{FF2B5EF4-FFF2-40B4-BE49-F238E27FC236}">
                <a16:creationId xmlns="" xmlns:a16="http://schemas.microsoft.com/office/drawing/2014/main" id="{CFD2AA11-1E45-4CF8-9CAE-90D3A2ADE380}"/>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11686" y="2792072"/>
            <a:ext cx="5252208" cy="393915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ângulo 1">
            <a:extLst>
              <a:ext uri="{FF2B5EF4-FFF2-40B4-BE49-F238E27FC236}">
                <a16:creationId xmlns="" xmlns:a16="http://schemas.microsoft.com/office/drawing/2014/main" id="{13D9B59F-079E-4B90-BD25-BF72B0CCAC6F}"/>
              </a:ext>
            </a:extLst>
          </p:cNvPr>
          <p:cNvSpPr/>
          <p:nvPr/>
        </p:nvSpPr>
        <p:spPr>
          <a:xfrm>
            <a:off x="0" y="506198"/>
            <a:ext cx="2928243" cy="332578"/>
          </a:xfrm>
          <a:prstGeom prst="rect">
            <a:avLst/>
          </a:prstGeom>
          <a:solidFill>
            <a:srgbClr val="7B9072"/>
          </a:solidFill>
          <a:ln>
            <a:solidFill>
              <a:srgbClr val="7B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TIPPING</a:t>
            </a:r>
          </a:p>
        </p:txBody>
      </p:sp>
      <p:pic>
        <p:nvPicPr>
          <p:cNvPr id="3" name="Imagem 2">
            <a:extLst>
              <a:ext uri="{FF2B5EF4-FFF2-40B4-BE49-F238E27FC236}">
                <a16:creationId xmlns="" xmlns:a16="http://schemas.microsoft.com/office/drawing/2014/main" id="{C8A2DC26-2688-4671-B64F-039254B91D7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4" name="Imagem 3">
            <a:extLst>
              <a:ext uri="{FF2B5EF4-FFF2-40B4-BE49-F238E27FC236}">
                <a16:creationId xmlns="" xmlns:a16="http://schemas.microsoft.com/office/drawing/2014/main" id="{1B758BF0-EE3F-4673-AF9B-D36B73131D3F}"/>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xmlns="" val="0"/>
              </a:ext>
            </a:extLst>
          </a:blip>
          <a:stretch>
            <a:fillRect/>
          </a:stretch>
        </p:blipFill>
        <p:spPr>
          <a:xfrm>
            <a:off x="251721" y="5908431"/>
            <a:ext cx="863293" cy="784811"/>
          </a:xfrm>
          <a:prstGeom prst="rect">
            <a:avLst/>
          </a:prstGeom>
        </p:spPr>
      </p:pic>
      <p:sp>
        <p:nvSpPr>
          <p:cNvPr id="5" name="Retângulo 4">
            <a:extLst>
              <a:ext uri="{FF2B5EF4-FFF2-40B4-BE49-F238E27FC236}">
                <a16:creationId xmlns="" xmlns:a16="http://schemas.microsoft.com/office/drawing/2014/main" id="{76C3C0CC-24C4-4D95-A175-D15A9303EE01}"/>
              </a:ext>
            </a:extLst>
          </p:cNvPr>
          <p:cNvSpPr/>
          <p:nvPr/>
        </p:nvSpPr>
        <p:spPr>
          <a:xfrm>
            <a:off x="2046515" y="1955249"/>
            <a:ext cx="6096000" cy="1604285"/>
          </a:xfrm>
          <a:prstGeom prst="rect">
            <a:avLst/>
          </a:prstGeom>
        </p:spPr>
        <p:txBody>
          <a:bodyPr>
            <a:spAutoFit/>
          </a:bodyPr>
          <a:lstStyle/>
          <a:p>
            <a:pPr>
              <a:lnSpc>
                <a:spcPct val="115000"/>
              </a:lnSpc>
              <a:spcAft>
                <a:spcPts val="1000"/>
              </a:spcAft>
            </a:pPr>
            <a:r>
              <a:rPr lang="pt-PT" b="1" dirty="0" err="1">
                <a:solidFill>
                  <a:srgbClr val="C00000"/>
                </a:solidFill>
                <a:latin typeface="Trebuchet MS" panose="020B0603020202020204" pitchFamily="34" charset="0"/>
                <a:ea typeface="Times New Roman" panose="02020603050405020304" pitchFamily="18" charset="0"/>
                <a:cs typeface="Calibri" panose="020F0502020204030204" pitchFamily="34" charset="0"/>
              </a:rPr>
              <a:t>Tipping</a:t>
            </a:r>
            <a:r>
              <a:rPr lang="pt-PT" b="1" dirty="0">
                <a:solidFill>
                  <a:srgbClr val="C00000"/>
                </a:solidFill>
                <a:latin typeface="Trebuchet MS" panose="020B0603020202020204" pitchFamily="34" charset="0"/>
                <a:ea typeface="Times New Roman" panose="02020603050405020304" pitchFamily="18" charset="0"/>
                <a:cs typeface="Calibri" panose="020F0502020204030204" pitchFamily="34" charset="0"/>
              </a:rPr>
              <a:t> in Portugal</a:t>
            </a:r>
            <a:endParaRPr lang="pt-PT" b="1" dirty="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pt-PT" dirty="0">
                <a:latin typeface="Trebuchet MS" panose="020B0603020202020204" pitchFamily="34" charset="0"/>
                <a:ea typeface="Times New Roman" panose="02020603050405020304" pitchFamily="18" charset="0"/>
                <a:cs typeface="Calibri" panose="020F0502020204030204" pitchFamily="34" charset="0"/>
              </a:rPr>
              <a:t>In Portugal, </a:t>
            </a:r>
            <a:r>
              <a:rPr lang="pt-PT" dirty="0" err="1">
                <a:latin typeface="Trebuchet MS" panose="020B0603020202020204" pitchFamily="34" charset="0"/>
                <a:ea typeface="Times New Roman" panose="02020603050405020304" pitchFamily="18" charset="0"/>
                <a:cs typeface="Calibri" panose="020F0502020204030204" pitchFamily="34" charset="0"/>
              </a:rPr>
              <a:t>tipping</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is</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voluntary</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but</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usually</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people</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leave</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whatever</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was</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left</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on</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the</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payment</a:t>
            </a:r>
            <a:r>
              <a:rPr lang="pt-PT" dirty="0">
                <a:latin typeface="Trebuchet MS" panose="020B0603020202020204" pitchFamily="34" charset="0"/>
                <a:ea typeface="Times New Roman" panose="02020603050405020304" pitchFamily="18" charset="0"/>
                <a:cs typeface="Calibri" panose="020F0502020204030204" pitchFamily="34" charset="0"/>
              </a:rPr>
              <a:t> for </a:t>
            </a:r>
            <a:r>
              <a:rPr lang="pt-PT" dirty="0" err="1">
                <a:latin typeface="Trebuchet MS" panose="020B0603020202020204" pitchFamily="34" charset="0"/>
                <a:ea typeface="Times New Roman" panose="02020603050405020304" pitchFamily="18" charset="0"/>
                <a:cs typeface="Calibri" panose="020F0502020204030204" pitchFamily="34" charset="0"/>
              </a:rPr>
              <a:t>the</a:t>
            </a:r>
            <a:r>
              <a:rPr lang="pt-PT" dirty="0">
                <a:latin typeface="Trebuchet MS" panose="020B0603020202020204" pitchFamily="34" charset="0"/>
                <a:ea typeface="Times New Roman" panose="02020603050405020304" pitchFamily="18" charset="0"/>
                <a:cs typeface="Calibri" panose="020F0502020204030204" pitchFamily="34" charset="0"/>
              </a:rPr>
              <a:t> tip.</a:t>
            </a:r>
            <a:endParaRPr lang="pt-PT" dirty="0">
              <a:latin typeface="Trebuchet MS" panose="020B0603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pt-PT" dirty="0" err="1">
                <a:latin typeface="Trebuchet MS" panose="020B0603020202020204" pitchFamily="34" charset="0"/>
                <a:ea typeface="Times New Roman" panose="02020603050405020304" pitchFamily="18" charset="0"/>
                <a:cs typeface="Calibri" panose="020F0502020204030204" pitchFamily="34" charset="0"/>
              </a:rPr>
              <a:t>Tipping</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is</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mostly</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used</a:t>
            </a:r>
            <a:r>
              <a:rPr lang="pt-PT" dirty="0">
                <a:latin typeface="Trebuchet MS" panose="020B0603020202020204" pitchFamily="34" charset="0"/>
                <a:ea typeface="Times New Roman" panose="02020603050405020304" pitchFamily="18" charset="0"/>
                <a:cs typeface="Calibri" panose="020F0502020204030204" pitchFamily="34" charset="0"/>
              </a:rPr>
              <a:t> in </a:t>
            </a:r>
            <a:r>
              <a:rPr lang="pt-PT" dirty="0" err="1">
                <a:latin typeface="Trebuchet MS" panose="020B0603020202020204" pitchFamily="34" charset="0"/>
                <a:ea typeface="Times New Roman" panose="02020603050405020304" pitchFamily="18" charset="0"/>
                <a:cs typeface="Calibri" panose="020F0502020204030204" pitchFamily="34" charset="0"/>
              </a:rPr>
              <a:t>restaurants</a:t>
            </a:r>
            <a:endParaRPr lang="pt-PT" dirty="0">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529400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2B2A46CA-7FAC-4992-B283-2308480732D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5" name="Imagem 4">
            <a:extLst>
              <a:ext uri="{FF2B5EF4-FFF2-40B4-BE49-F238E27FC236}">
                <a16:creationId xmlns="" xmlns:a16="http://schemas.microsoft.com/office/drawing/2014/main" id="{00A19E1C-9BF9-4EDB-BE2F-B0917AB2FC60}"/>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xmlns="" val="0"/>
              </a:ext>
            </a:extLst>
          </a:blip>
          <a:stretch>
            <a:fillRect/>
          </a:stretch>
        </p:blipFill>
        <p:spPr>
          <a:xfrm>
            <a:off x="251721" y="5908431"/>
            <a:ext cx="863293" cy="784811"/>
          </a:xfrm>
          <a:prstGeom prst="rect">
            <a:avLst/>
          </a:prstGeom>
        </p:spPr>
      </p:pic>
      <p:sp>
        <p:nvSpPr>
          <p:cNvPr id="6" name="Retângulo 5">
            <a:extLst>
              <a:ext uri="{FF2B5EF4-FFF2-40B4-BE49-F238E27FC236}">
                <a16:creationId xmlns="" xmlns:a16="http://schemas.microsoft.com/office/drawing/2014/main" id="{F470DDE0-A864-4A25-AF60-8154FA37B9B8}"/>
              </a:ext>
            </a:extLst>
          </p:cNvPr>
          <p:cNvSpPr/>
          <p:nvPr/>
        </p:nvSpPr>
        <p:spPr>
          <a:xfrm>
            <a:off x="0" y="506198"/>
            <a:ext cx="2928243" cy="332578"/>
          </a:xfrm>
          <a:prstGeom prst="rect">
            <a:avLst/>
          </a:prstGeom>
          <a:solidFill>
            <a:srgbClr val="FC7345"/>
          </a:solidFill>
          <a:ln>
            <a:solidFill>
              <a:srgbClr val="FC7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PRESENTS</a:t>
            </a:r>
          </a:p>
        </p:txBody>
      </p:sp>
      <p:sp>
        <p:nvSpPr>
          <p:cNvPr id="7" name="Retângulo 6">
            <a:extLst>
              <a:ext uri="{FF2B5EF4-FFF2-40B4-BE49-F238E27FC236}">
                <a16:creationId xmlns="" xmlns:a16="http://schemas.microsoft.com/office/drawing/2014/main" id="{1E25195F-B995-46DA-89E7-39D25C278A13}"/>
              </a:ext>
            </a:extLst>
          </p:cNvPr>
          <p:cNvSpPr/>
          <p:nvPr/>
        </p:nvSpPr>
        <p:spPr>
          <a:xfrm>
            <a:off x="1310330" y="1917450"/>
            <a:ext cx="7768356" cy="2031325"/>
          </a:xfrm>
          <a:prstGeom prst="rect">
            <a:avLst/>
          </a:prstGeom>
        </p:spPr>
        <p:txBody>
          <a:bodyPr wrap="square">
            <a:spAutoFit/>
          </a:bodyPr>
          <a:lstStyle/>
          <a:p>
            <a:r>
              <a:rPr lang="pt-PT" b="1" dirty="0" err="1">
                <a:solidFill>
                  <a:srgbClr val="C00000"/>
                </a:solidFill>
                <a:latin typeface="Trebuchet MS" panose="020B0603020202020204" pitchFamily="34" charset="0"/>
              </a:rPr>
              <a:t>Presents</a:t>
            </a:r>
            <a:endParaRPr lang="pt-PT" b="1" dirty="0">
              <a:solidFill>
                <a:srgbClr val="C00000"/>
              </a:solidFill>
              <a:latin typeface="Trebuchet MS" panose="020B0603020202020204" pitchFamily="34" charset="0"/>
            </a:endParaRPr>
          </a:p>
          <a:p>
            <a:endParaRPr lang="pt-PT" dirty="0">
              <a:latin typeface="Trebuchet MS" panose="020B0603020202020204" pitchFamily="34" charset="0"/>
            </a:endParaRPr>
          </a:p>
          <a:p>
            <a:r>
              <a:rPr lang="pt-PT" dirty="0" err="1">
                <a:latin typeface="Trebuchet MS" panose="020B0603020202020204" pitchFamily="34" charset="0"/>
              </a:rPr>
              <a:t>When</a:t>
            </a:r>
            <a:r>
              <a:rPr lang="pt-PT" dirty="0">
                <a:latin typeface="Trebuchet MS" panose="020B0603020202020204" pitchFamily="34" charset="0"/>
              </a:rPr>
              <a:t> </a:t>
            </a:r>
            <a:r>
              <a:rPr lang="pt-PT" dirty="0" err="1">
                <a:latin typeface="Trebuchet MS" panose="020B0603020202020204" pitchFamily="34" charset="0"/>
              </a:rPr>
              <a:t>we</a:t>
            </a:r>
            <a:r>
              <a:rPr lang="pt-PT" dirty="0">
                <a:latin typeface="Trebuchet MS" panose="020B0603020202020204" pitchFamily="34" charset="0"/>
              </a:rPr>
              <a:t> </a:t>
            </a:r>
            <a:r>
              <a:rPr lang="pt-PT" dirty="0" err="1">
                <a:latin typeface="Trebuchet MS" panose="020B0603020202020204" pitchFamily="34" charset="0"/>
              </a:rPr>
              <a:t>talk</a:t>
            </a:r>
            <a:r>
              <a:rPr lang="pt-PT" dirty="0">
                <a:latin typeface="Trebuchet MS" panose="020B0603020202020204" pitchFamily="34" charset="0"/>
              </a:rPr>
              <a:t> </a:t>
            </a:r>
            <a:r>
              <a:rPr lang="pt-PT" dirty="0" err="1">
                <a:latin typeface="Trebuchet MS" panose="020B0603020202020204" pitchFamily="34" charset="0"/>
              </a:rPr>
              <a:t>about</a:t>
            </a:r>
            <a:r>
              <a:rPr lang="pt-PT" dirty="0">
                <a:latin typeface="Trebuchet MS" panose="020B0603020202020204" pitchFamily="34" charset="0"/>
              </a:rPr>
              <a:t> </a:t>
            </a:r>
            <a:r>
              <a:rPr lang="pt-PT" dirty="0" err="1">
                <a:latin typeface="Trebuchet MS" panose="020B0603020202020204" pitchFamily="34" charset="0"/>
              </a:rPr>
              <a:t>presents</a:t>
            </a:r>
            <a:r>
              <a:rPr lang="pt-PT" dirty="0">
                <a:latin typeface="Trebuchet MS" panose="020B0603020202020204" pitchFamily="34" charset="0"/>
              </a:rPr>
              <a:t>, </a:t>
            </a:r>
            <a:r>
              <a:rPr lang="pt-PT" dirty="0" err="1">
                <a:latin typeface="Trebuchet MS" panose="020B0603020202020204" pitchFamily="34" charset="0"/>
              </a:rPr>
              <a:t>we</a:t>
            </a:r>
            <a:r>
              <a:rPr lang="pt-PT" dirty="0">
                <a:latin typeface="Trebuchet MS" panose="020B0603020202020204" pitchFamily="34" charset="0"/>
              </a:rPr>
              <a:t> are </a:t>
            </a:r>
            <a:r>
              <a:rPr lang="pt-PT" dirty="0" err="1">
                <a:latin typeface="Trebuchet MS" panose="020B0603020202020204" pitchFamily="34" charset="0"/>
              </a:rPr>
              <a:t>very</a:t>
            </a:r>
            <a:r>
              <a:rPr lang="pt-PT" dirty="0">
                <a:latin typeface="Trebuchet MS" panose="020B0603020202020204" pitchFamily="34" charset="0"/>
              </a:rPr>
              <a:t> </a:t>
            </a:r>
            <a:r>
              <a:rPr lang="pt-PT" dirty="0" err="1">
                <a:latin typeface="Trebuchet MS" panose="020B0603020202020204" pitchFamily="34" charset="0"/>
              </a:rPr>
              <a:t>generous</a:t>
            </a:r>
            <a:r>
              <a:rPr lang="pt-PT" dirty="0">
                <a:latin typeface="Trebuchet MS" panose="020B0603020202020204" pitchFamily="34" charset="0"/>
              </a:rPr>
              <a:t>, </a:t>
            </a:r>
            <a:r>
              <a:rPr lang="pt-PT" dirty="0" err="1">
                <a:latin typeface="Trebuchet MS" panose="020B0603020202020204" pitchFamily="34" charset="0"/>
              </a:rPr>
              <a:t>we</a:t>
            </a:r>
            <a:r>
              <a:rPr lang="pt-PT" dirty="0">
                <a:latin typeface="Trebuchet MS" panose="020B0603020202020204" pitchFamily="34" charset="0"/>
              </a:rPr>
              <a:t> </a:t>
            </a:r>
            <a:r>
              <a:rPr lang="pt-PT" dirty="0" err="1">
                <a:latin typeface="Trebuchet MS" panose="020B0603020202020204" pitchFamily="34" charset="0"/>
              </a:rPr>
              <a:t>always</a:t>
            </a:r>
            <a:r>
              <a:rPr lang="pt-PT" dirty="0">
                <a:latin typeface="Trebuchet MS" panose="020B0603020202020204" pitchFamily="34" charset="0"/>
              </a:rPr>
              <a:t> </a:t>
            </a:r>
            <a:r>
              <a:rPr lang="pt-PT" dirty="0" err="1">
                <a:latin typeface="Trebuchet MS" panose="020B0603020202020204" pitchFamily="34" charset="0"/>
              </a:rPr>
              <a:t>try</a:t>
            </a:r>
            <a:r>
              <a:rPr lang="pt-PT" dirty="0">
                <a:latin typeface="Trebuchet MS" panose="020B0603020202020204" pitchFamily="34" charset="0"/>
              </a:rPr>
              <a:t> to </a:t>
            </a:r>
            <a:r>
              <a:rPr lang="pt-PT" dirty="0" err="1">
                <a:latin typeface="Trebuchet MS" panose="020B0603020202020204" pitchFamily="34" charset="0"/>
              </a:rPr>
              <a:t>give</a:t>
            </a:r>
            <a:r>
              <a:rPr lang="pt-PT" dirty="0">
                <a:latin typeface="Trebuchet MS" panose="020B0603020202020204" pitchFamily="34" charset="0"/>
              </a:rPr>
              <a:t> </a:t>
            </a:r>
            <a:r>
              <a:rPr lang="pt-PT" dirty="0" err="1">
                <a:latin typeface="Trebuchet MS" panose="020B0603020202020204" pitchFamily="34" charset="0"/>
              </a:rPr>
              <a:t>the</a:t>
            </a:r>
            <a:r>
              <a:rPr lang="pt-PT" dirty="0">
                <a:latin typeface="Trebuchet MS" panose="020B0603020202020204" pitchFamily="34" charset="0"/>
              </a:rPr>
              <a:t> </a:t>
            </a:r>
            <a:r>
              <a:rPr lang="pt-PT" dirty="0" err="1">
                <a:latin typeface="Trebuchet MS" panose="020B0603020202020204" pitchFamily="34" charset="0"/>
              </a:rPr>
              <a:t>best</a:t>
            </a:r>
            <a:r>
              <a:rPr lang="pt-PT" dirty="0">
                <a:latin typeface="Trebuchet MS" panose="020B0603020202020204" pitchFamily="34" charset="0"/>
              </a:rPr>
              <a:t> </a:t>
            </a:r>
            <a:r>
              <a:rPr lang="pt-PT" dirty="0" err="1">
                <a:latin typeface="Trebuchet MS" panose="020B0603020202020204" pitchFamily="34" charset="0"/>
              </a:rPr>
              <a:t>presents</a:t>
            </a:r>
            <a:r>
              <a:rPr lang="pt-PT" dirty="0">
                <a:latin typeface="Trebuchet MS" panose="020B0603020202020204" pitchFamily="34" charset="0"/>
              </a:rPr>
              <a:t> </a:t>
            </a:r>
            <a:r>
              <a:rPr lang="pt-PT" dirty="0" err="1">
                <a:latin typeface="Trebuchet MS" panose="020B0603020202020204" pitchFamily="34" charset="0"/>
              </a:rPr>
              <a:t>possible</a:t>
            </a:r>
            <a:r>
              <a:rPr lang="pt-PT" dirty="0">
                <a:latin typeface="Trebuchet MS" panose="020B0603020202020204" pitchFamily="34" charset="0"/>
              </a:rPr>
              <a:t>, for </a:t>
            </a:r>
            <a:r>
              <a:rPr lang="pt-PT" dirty="0" err="1">
                <a:latin typeface="Trebuchet MS" panose="020B0603020202020204" pitchFamily="34" charset="0"/>
              </a:rPr>
              <a:t>example</a:t>
            </a:r>
            <a:r>
              <a:rPr lang="pt-PT" dirty="0">
                <a:latin typeface="Trebuchet MS" panose="020B0603020202020204" pitchFamily="34" charset="0"/>
              </a:rPr>
              <a:t>, </a:t>
            </a:r>
            <a:r>
              <a:rPr lang="pt-PT" dirty="0" err="1">
                <a:latin typeface="Trebuchet MS" panose="020B0603020202020204" pitchFamily="34" charset="0"/>
              </a:rPr>
              <a:t>if</a:t>
            </a:r>
            <a:r>
              <a:rPr lang="pt-PT" dirty="0">
                <a:latin typeface="Trebuchet MS" panose="020B0603020202020204" pitchFamily="34" charset="0"/>
              </a:rPr>
              <a:t> </a:t>
            </a:r>
            <a:r>
              <a:rPr lang="pt-PT" dirty="0" err="1">
                <a:latin typeface="Trebuchet MS" panose="020B0603020202020204" pitchFamily="34" charset="0"/>
              </a:rPr>
              <a:t>we</a:t>
            </a:r>
            <a:r>
              <a:rPr lang="pt-PT" dirty="0">
                <a:latin typeface="Trebuchet MS" panose="020B0603020202020204" pitchFamily="34" charset="0"/>
              </a:rPr>
              <a:t> are </a:t>
            </a:r>
            <a:r>
              <a:rPr lang="pt-PT" dirty="0" err="1">
                <a:latin typeface="Trebuchet MS" panose="020B0603020202020204" pitchFamily="34" charset="0"/>
              </a:rPr>
              <a:t>going</a:t>
            </a:r>
            <a:r>
              <a:rPr lang="pt-PT" dirty="0">
                <a:latin typeface="Trebuchet MS" panose="020B0603020202020204" pitchFamily="34" charset="0"/>
              </a:rPr>
              <a:t> to </a:t>
            </a:r>
            <a:r>
              <a:rPr lang="pt-PT" dirty="0" err="1">
                <a:latin typeface="Trebuchet MS" panose="020B0603020202020204" pitchFamily="34" charset="0"/>
              </a:rPr>
              <a:t>be</a:t>
            </a:r>
            <a:r>
              <a:rPr lang="pt-PT" dirty="0">
                <a:latin typeface="Trebuchet MS" panose="020B0603020202020204" pitchFamily="34" charset="0"/>
              </a:rPr>
              <a:t> </a:t>
            </a:r>
            <a:r>
              <a:rPr lang="pt-PT" dirty="0" err="1">
                <a:latin typeface="Trebuchet MS" panose="020B0603020202020204" pitchFamily="34" charset="0"/>
              </a:rPr>
              <a:t>accommodated</a:t>
            </a:r>
            <a:r>
              <a:rPr lang="pt-PT" dirty="0">
                <a:latin typeface="Trebuchet MS" panose="020B0603020202020204" pitchFamily="34" charset="0"/>
              </a:rPr>
              <a:t> </a:t>
            </a:r>
            <a:r>
              <a:rPr lang="pt-PT" dirty="0" err="1">
                <a:latin typeface="Trebuchet MS" panose="020B0603020202020204" pitchFamily="34" charset="0"/>
              </a:rPr>
              <a:t>by</a:t>
            </a:r>
            <a:r>
              <a:rPr lang="pt-PT" dirty="0">
                <a:latin typeface="Trebuchet MS" panose="020B0603020202020204" pitchFamily="34" charset="0"/>
              </a:rPr>
              <a:t> </a:t>
            </a:r>
            <a:r>
              <a:rPr lang="pt-PT" dirty="0" err="1">
                <a:latin typeface="Trebuchet MS" panose="020B0603020202020204" pitchFamily="34" charset="0"/>
              </a:rPr>
              <a:t>someone</a:t>
            </a:r>
            <a:r>
              <a:rPr lang="pt-PT" dirty="0">
                <a:latin typeface="Trebuchet MS" panose="020B0603020202020204" pitchFamily="34" charset="0"/>
              </a:rPr>
              <a:t>, </a:t>
            </a:r>
            <a:r>
              <a:rPr lang="pt-PT" dirty="0" err="1">
                <a:latin typeface="Trebuchet MS" panose="020B0603020202020204" pitchFamily="34" charset="0"/>
              </a:rPr>
              <a:t>we</a:t>
            </a:r>
            <a:r>
              <a:rPr lang="pt-PT" dirty="0">
                <a:latin typeface="Trebuchet MS" panose="020B0603020202020204" pitchFamily="34" charset="0"/>
              </a:rPr>
              <a:t> </a:t>
            </a:r>
            <a:r>
              <a:rPr lang="pt-PT" dirty="0" err="1">
                <a:latin typeface="Trebuchet MS" panose="020B0603020202020204" pitchFamily="34" charset="0"/>
              </a:rPr>
              <a:t>will</a:t>
            </a:r>
            <a:r>
              <a:rPr lang="pt-PT" dirty="0">
                <a:latin typeface="Trebuchet MS" panose="020B0603020202020204" pitchFamily="34" charset="0"/>
              </a:rPr>
              <a:t> </a:t>
            </a:r>
            <a:r>
              <a:rPr lang="pt-PT" dirty="0" err="1">
                <a:latin typeface="Trebuchet MS" panose="020B0603020202020204" pitchFamily="34" charset="0"/>
              </a:rPr>
              <a:t>give</a:t>
            </a:r>
            <a:r>
              <a:rPr lang="pt-PT" dirty="0">
                <a:latin typeface="Trebuchet MS" panose="020B0603020202020204" pitchFamily="34" charset="0"/>
              </a:rPr>
              <a:t> </a:t>
            </a:r>
            <a:r>
              <a:rPr lang="pt-PT" dirty="0" err="1">
                <a:latin typeface="Trebuchet MS" panose="020B0603020202020204" pitchFamily="34" charset="0"/>
              </a:rPr>
              <a:t>them</a:t>
            </a:r>
            <a:r>
              <a:rPr lang="pt-PT" dirty="0">
                <a:latin typeface="Trebuchet MS" panose="020B0603020202020204" pitchFamily="34" charset="0"/>
              </a:rPr>
              <a:t> </a:t>
            </a:r>
            <a:r>
              <a:rPr lang="pt-PT" dirty="0" err="1">
                <a:latin typeface="Trebuchet MS" panose="020B0603020202020204" pitchFamily="34" charset="0"/>
              </a:rPr>
              <a:t>something</a:t>
            </a:r>
            <a:r>
              <a:rPr lang="pt-PT" dirty="0">
                <a:latin typeface="Trebuchet MS" panose="020B0603020202020204" pitchFamily="34" charset="0"/>
              </a:rPr>
              <a:t> </a:t>
            </a:r>
            <a:r>
              <a:rPr lang="pt-PT" dirty="0" err="1">
                <a:latin typeface="Trebuchet MS" panose="020B0603020202020204" pitchFamily="34" charset="0"/>
              </a:rPr>
              <a:t>that</a:t>
            </a:r>
            <a:r>
              <a:rPr lang="pt-PT" dirty="0">
                <a:latin typeface="Trebuchet MS" panose="020B0603020202020204" pitchFamily="34" charset="0"/>
              </a:rPr>
              <a:t> </a:t>
            </a:r>
            <a:r>
              <a:rPr lang="pt-PT" dirty="0" err="1">
                <a:latin typeface="Trebuchet MS" panose="020B0603020202020204" pitchFamily="34" charset="0"/>
              </a:rPr>
              <a:t>has</a:t>
            </a:r>
            <a:r>
              <a:rPr lang="pt-PT" dirty="0">
                <a:latin typeface="Trebuchet MS" panose="020B0603020202020204" pitchFamily="34" charset="0"/>
              </a:rPr>
              <a:t> a </a:t>
            </a:r>
            <a:r>
              <a:rPr lang="pt-PT" dirty="0" err="1">
                <a:latin typeface="Trebuchet MS" panose="020B0603020202020204" pitchFamily="34" charset="0"/>
              </a:rPr>
              <a:t>meaning</a:t>
            </a:r>
            <a:r>
              <a:rPr lang="pt-PT" dirty="0">
                <a:latin typeface="Trebuchet MS" panose="020B0603020202020204" pitchFamily="34" charset="0"/>
              </a:rPr>
              <a:t> </a:t>
            </a:r>
            <a:r>
              <a:rPr lang="pt-PT" dirty="0" err="1">
                <a:latin typeface="Trebuchet MS" panose="020B0603020202020204" pitchFamily="34" charset="0"/>
              </a:rPr>
              <a:t>behind</a:t>
            </a:r>
            <a:r>
              <a:rPr lang="pt-PT" dirty="0">
                <a:latin typeface="Trebuchet MS" panose="020B0603020202020204" pitchFamily="34" charset="0"/>
              </a:rPr>
              <a:t> </a:t>
            </a:r>
            <a:r>
              <a:rPr lang="pt-PT" dirty="0" err="1">
                <a:latin typeface="Trebuchet MS" panose="020B0603020202020204" pitchFamily="34" charset="0"/>
              </a:rPr>
              <a:t>it</a:t>
            </a:r>
            <a:r>
              <a:rPr lang="pt-PT" dirty="0">
                <a:latin typeface="Trebuchet MS" panose="020B0603020202020204" pitchFamily="34" charset="0"/>
              </a:rPr>
              <a:t>, </a:t>
            </a:r>
            <a:r>
              <a:rPr lang="pt-PT" dirty="0" err="1">
                <a:latin typeface="Trebuchet MS" panose="020B0603020202020204" pitchFamily="34" charset="0"/>
              </a:rPr>
              <a:t>like</a:t>
            </a:r>
            <a:r>
              <a:rPr lang="pt-PT" dirty="0">
                <a:latin typeface="Trebuchet MS" panose="020B0603020202020204" pitchFamily="34" charset="0"/>
              </a:rPr>
              <a:t> some </a:t>
            </a:r>
            <a:r>
              <a:rPr lang="pt-PT" dirty="0" err="1">
                <a:latin typeface="Trebuchet MS" panose="020B0603020202020204" pitchFamily="34" charset="0"/>
              </a:rPr>
              <a:t>traditional</a:t>
            </a:r>
            <a:r>
              <a:rPr lang="pt-PT" dirty="0">
                <a:latin typeface="Trebuchet MS" panose="020B0603020202020204" pitchFamily="34" charset="0"/>
              </a:rPr>
              <a:t> Portuguese </a:t>
            </a:r>
            <a:r>
              <a:rPr lang="pt-PT" dirty="0" err="1">
                <a:latin typeface="Trebuchet MS" panose="020B0603020202020204" pitchFamily="34" charset="0"/>
              </a:rPr>
              <a:t>food</a:t>
            </a:r>
            <a:r>
              <a:rPr lang="pt-PT" dirty="0">
                <a:latin typeface="Trebuchet MS" panose="020B0603020202020204" pitchFamily="34" charset="0"/>
              </a:rPr>
              <a:t> </a:t>
            </a:r>
            <a:r>
              <a:rPr lang="pt-PT" dirty="0" err="1">
                <a:latin typeface="Trebuchet MS" panose="020B0603020202020204" pitchFamily="34" charset="0"/>
              </a:rPr>
              <a:t>or</a:t>
            </a:r>
            <a:r>
              <a:rPr lang="pt-PT" dirty="0">
                <a:latin typeface="Trebuchet MS" panose="020B0603020202020204" pitchFamily="34" charset="0"/>
              </a:rPr>
              <a:t> some </a:t>
            </a:r>
            <a:r>
              <a:rPr lang="pt-PT" dirty="0" err="1">
                <a:latin typeface="Trebuchet MS" panose="020B0603020202020204" pitchFamily="34" charset="0"/>
              </a:rPr>
              <a:t>symbolic</a:t>
            </a:r>
            <a:r>
              <a:rPr lang="pt-PT" dirty="0">
                <a:latin typeface="Trebuchet MS" panose="020B0603020202020204" pitchFamily="34" charset="0"/>
              </a:rPr>
              <a:t> </a:t>
            </a:r>
            <a:r>
              <a:rPr lang="pt-PT" dirty="0" err="1">
                <a:latin typeface="Trebuchet MS" panose="020B0603020202020204" pitchFamily="34" charset="0"/>
              </a:rPr>
              <a:t>items</a:t>
            </a:r>
            <a:r>
              <a:rPr lang="pt-PT" dirty="0">
                <a:latin typeface="Trebuchet MS" panose="020B0603020202020204" pitchFamily="34" charset="0"/>
              </a:rPr>
              <a:t> </a:t>
            </a:r>
            <a:r>
              <a:rPr lang="pt-PT" dirty="0" err="1">
                <a:latin typeface="Trebuchet MS" panose="020B0603020202020204" pitchFamily="34" charset="0"/>
              </a:rPr>
              <a:t>related</a:t>
            </a:r>
            <a:r>
              <a:rPr lang="pt-PT" dirty="0">
                <a:latin typeface="Trebuchet MS" panose="020B0603020202020204" pitchFamily="34" charset="0"/>
              </a:rPr>
              <a:t> to </a:t>
            </a:r>
            <a:r>
              <a:rPr lang="pt-PT" dirty="0" err="1">
                <a:latin typeface="Trebuchet MS" panose="020B0603020202020204" pitchFamily="34" charset="0"/>
              </a:rPr>
              <a:t>our</a:t>
            </a:r>
            <a:r>
              <a:rPr lang="pt-PT" dirty="0">
                <a:latin typeface="Trebuchet MS" panose="020B0603020202020204" pitchFamily="34" charset="0"/>
              </a:rPr>
              <a:t> country.</a:t>
            </a:r>
          </a:p>
        </p:txBody>
      </p:sp>
      <p:pic>
        <p:nvPicPr>
          <p:cNvPr id="3" name="Imagem 2">
            <a:extLst>
              <a:ext uri="{FF2B5EF4-FFF2-40B4-BE49-F238E27FC236}">
                <a16:creationId xmlns="" xmlns:a16="http://schemas.microsoft.com/office/drawing/2014/main" id="{A8B1F4BA-FFA4-4D86-8E7E-187FF484E3C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043125" y="4277679"/>
            <a:ext cx="1499540" cy="1499540"/>
          </a:xfrm>
          <a:prstGeom prst="rect">
            <a:avLst/>
          </a:prstGeom>
        </p:spPr>
      </p:pic>
      <p:pic>
        <p:nvPicPr>
          <p:cNvPr id="9" name="Imagem 8">
            <a:extLst>
              <a:ext uri="{FF2B5EF4-FFF2-40B4-BE49-F238E27FC236}">
                <a16:creationId xmlns="" xmlns:a16="http://schemas.microsoft.com/office/drawing/2014/main" id="{E4D6D6F1-410F-4BF4-9687-0A97A793B542}"/>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665278" y="4022445"/>
            <a:ext cx="1754774" cy="1754774"/>
          </a:xfrm>
          <a:prstGeom prst="rect">
            <a:avLst/>
          </a:prstGeom>
        </p:spPr>
      </p:pic>
    </p:spTree>
    <p:extLst>
      <p:ext uri="{BB962C8B-B14F-4D97-AF65-F5344CB8AC3E}">
        <p14:creationId xmlns:p14="http://schemas.microsoft.com/office/powerpoint/2010/main" xmlns="" val="33025399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esultado de imagem para wrist clock vector gif">
            <a:extLst>
              <a:ext uri="{FF2B5EF4-FFF2-40B4-BE49-F238E27FC236}">
                <a16:creationId xmlns="" xmlns:a16="http://schemas.microsoft.com/office/drawing/2014/main" id="{52C1EC45-E8C6-45F8-8814-8443EDFF40F3}"/>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17909" y="4629843"/>
            <a:ext cx="5725205" cy="206339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tângulo 3">
            <a:extLst>
              <a:ext uri="{FF2B5EF4-FFF2-40B4-BE49-F238E27FC236}">
                <a16:creationId xmlns="" xmlns:a16="http://schemas.microsoft.com/office/drawing/2014/main" id="{3D96B289-FC78-4441-8B24-3367147FCB69}"/>
              </a:ext>
            </a:extLst>
          </p:cNvPr>
          <p:cNvSpPr/>
          <p:nvPr/>
        </p:nvSpPr>
        <p:spPr>
          <a:xfrm>
            <a:off x="0" y="506198"/>
            <a:ext cx="2928243" cy="332578"/>
          </a:xfrm>
          <a:prstGeom prst="rect">
            <a:avLst/>
          </a:prstGeom>
          <a:solidFill>
            <a:srgbClr val="F60E2A"/>
          </a:solidFill>
          <a:ln>
            <a:solidFill>
              <a:srgbClr val="FF4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PUNCTUALITY</a:t>
            </a:r>
          </a:p>
        </p:txBody>
      </p:sp>
      <p:pic>
        <p:nvPicPr>
          <p:cNvPr id="5" name="Imagem 4">
            <a:extLst>
              <a:ext uri="{FF2B5EF4-FFF2-40B4-BE49-F238E27FC236}">
                <a16:creationId xmlns="" xmlns:a16="http://schemas.microsoft.com/office/drawing/2014/main" id="{375E6DF6-A928-4CCF-B656-424D59C1753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6" name="Imagem 5">
            <a:extLst>
              <a:ext uri="{FF2B5EF4-FFF2-40B4-BE49-F238E27FC236}">
                <a16:creationId xmlns="" xmlns:a16="http://schemas.microsoft.com/office/drawing/2014/main" id="{386EED00-6AF2-4DA9-BD82-1B333FCA0F70}"/>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xmlns="" val="0"/>
              </a:ext>
            </a:extLst>
          </a:blip>
          <a:stretch>
            <a:fillRect/>
          </a:stretch>
        </p:blipFill>
        <p:spPr>
          <a:xfrm>
            <a:off x="251721" y="5908431"/>
            <a:ext cx="863293" cy="784811"/>
          </a:xfrm>
          <a:prstGeom prst="rect">
            <a:avLst/>
          </a:prstGeom>
        </p:spPr>
      </p:pic>
      <p:sp>
        <p:nvSpPr>
          <p:cNvPr id="7" name="Retângulo 6">
            <a:extLst>
              <a:ext uri="{FF2B5EF4-FFF2-40B4-BE49-F238E27FC236}">
                <a16:creationId xmlns="" xmlns:a16="http://schemas.microsoft.com/office/drawing/2014/main" id="{046D173E-C85B-4DDE-9AB5-1E72BD5F97F9}"/>
              </a:ext>
            </a:extLst>
          </p:cNvPr>
          <p:cNvSpPr/>
          <p:nvPr/>
        </p:nvSpPr>
        <p:spPr>
          <a:xfrm>
            <a:off x="2148529" y="1665443"/>
            <a:ext cx="7304314" cy="3416320"/>
          </a:xfrm>
          <a:prstGeom prst="rect">
            <a:avLst/>
          </a:prstGeom>
        </p:spPr>
        <p:txBody>
          <a:bodyPr wrap="square">
            <a:spAutoFit/>
          </a:bodyPr>
          <a:lstStyle/>
          <a:p>
            <a:r>
              <a:rPr lang="pt-PT" b="1" dirty="0" err="1">
                <a:solidFill>
                  <a:srgbClr val="C00000"/>
                </a:solidFill>
                <a:latin typeface="Trebuchet MS" panose="020B0603020202020204" pitchFamily="34" charset="0"/>
              </a:rPr>
              <a:t>Punctuality</a:t>
            </a:r>
            <a:r>
              <a:rPr lang="pt-PT" b="1" dirty="0">
                <a:solidFill>
                  <a:srgbClr val="C00000"/>
                </a:solidFill>
                <a:latin typeface="Trebuchet MS" panose="020B0603020202020204" pitchFamily="34" charset="0"/>
              </a:rPr>
              <a:t>:</a:t>
            </a:r>
          </a:p>
          <a:p>
            <a:endParaRPr lang="pt-PT" dirty="0"/>
          </a:p>
          <a:p>
            <a:r>
              <a:rPr lang="pt-PT" dirty="0" err="1">
                <a:latin typeface="Trebuchet MS" panose="020B0603020202020204" pitchFamily="34" charset="0"/>
              </a:rPr>
              <a:t>When</a:t>
            </a:r>
            <a:r>
              <a:rPr lang="pt-PT" dirty="0">
                <a:latin typeface="Trebuchet MS" panose="020B0603020202020204" pitchFamily="34" charset="0"/>
              </a:rPr>
              <a:t> </a:t>
            </a:r>
            <a:r>
              <a:rPr lang="pt-PT" dirty="0" err="1">
                <a:latin typeface="Trebuchet MS" panose="020B0603020202020204" pitchFamily="34" charset="0"/>
              </a:rPr>
              <a:t>it</a:t>
            </a:r>
            <a:r>
              <a:rPr lang="pt-PT" dirty="0">
                <a:latin typeface="Trebuchet MS" panose="020B0603020202020204" pitchFamily="34" charset="0"/>
              </a:rPr>
              <a:t> comes to </a:t>
            </a:r>
            <a:r>
              <a:rPr lang="pt-PT" dirty="0" err="1">
                <a:latin typeface="Trebuchet MS" panose="020B0603020202020204" pitchFamily="34" charset="0"/>
              </a:rPr>
              <a:t>punctuality</a:t>
            </a:r>
            <a:r>
              <a:rPr lang="pt-PT" dirty="0">
                <a:latin typeface="Trebuchet MS" panose="020B0603020202020204" pitchFamily="34" charset="0"/>
              </a:rPr>
              <a:t> </a:t>
            </a:r>
            <a:r>
              <a:rPr lang="pt-PT" dirty="0" err="1">
                <a:latin typeface="Trebuchet MS" panose="020B0603020202020204" pitchFamily="34" charset="0"/>
              </a:rPr>
              <a:t>there</a:t>
            </a:r>
            <a:r>
              <a:rPr lang="pt-PT" dirty="0">
                <a:latin typeface="Trebuchet MS" panose="020B0603020202020204" pitchFamily="34" charset="0"/>
              </a:rPr>
              <a:t> </a:t>
            </a:r>
            <a:r>
              <a:rPr lang="pt-PT" dirty="0" err="1">
                <a:latin typeface="Trebuchet MS" panose="020B0603020202020204" pitchFamily="34" charset="0"/>
              </a:rPr>
              <a:t>is</a:t>
            </a:r>
            <a:r>
              <a:rPr lang="pt-PT" dirty="0">
                <a:latin typeface="Trebuchet MS" panose="020B0603020202020204" pitchFamily="34" charset="0"/>
              </a:rPr>
              <a:t> some </a:t>
            </a:r>
            <a:r>
              <a:rPr lang="pt-PT" dirty="0" err="1">
                <a:latin typeface="Trebuchet MS" panose="020B0603020202020204" pitchFamily="34" charset="0"/>
              </a:rPr>
              <a:t>information</a:t>
            </a:r>
            <a:r>
              <a:rPr lang="pt-PT" dirty="0">
                <a:latin typeface="Trebuchet MS" panose="020B0603020202020204" pitchFamily="34" charset="0"/>
              </a:rPr>
              <a:t> </a:t>
            </a:r>
            <a:r>
              <a:rPr lang="pt-PT" dirty="0" err="1">
                <a:latin typeface="Trebuchet MS" panose="020B0603020202020204" pitchFamily="34" charset="0"/>
              </a:rPr>
              <a:t>you</a:t>
            </a:r>
            <a:r>
              <a:rPr lang="pt-PT" dirty="0">
                <a:latin typeface="Trebuchet MS" panose="020B0603020202020204" pitchFamily="34" charset="0"/>
              </a:rPr>
              <a:t> </a:t>
            </a:r>
            <a:r>
              <a:rPr lang="pt-PT" dirty="0" err="1">
                <a:latin typeface="Trebuchet MS" panose="020B0603020202020204" pitchFamily="34" charset="0"/>
              </a:rPr>
              <a:t>might</a:t>
            </a:r>
            <a:r>
              <a:rPr lang="pt-PT" dirty="0">
                <a:latin typeface="Trebuchet MS" panose="020B0603020202020204" pitchFamily="34" charset="0"/>
              </a:rPr>
              <a:t> </a:t>
            </a:r>
            <a:r>
              <a:rPr lang="pt-PT" dirty="0" err="1">
                <a:latin typeface="Trebuchet MS" panose="020B0603020202020204" pitchFamily="34" charset="0"/>
              </a:rPr>
              <a:t>know</a:t>
            </a:r>
            <a:r>
              <a:rPr lang="pt-PT" dirty="0">
                <a:latin typeface="Trebuchet MS" panose="020B0603020202020204" pitchFamily="34" charset="0"/>
              </a:rPr>
              <a:t>.</a:t>
            </a:r>
          </a:p>
          <a:p>
            <a:r>
              <a:rPr lang="pt-PT" dirty="0">
                <a:latin typeface="Trebuchet MS" panose="020B0603020202020204" pitchFamily="34" charset="0"/>
              </a:rPr>
              <a:t>In a portuguese meeting, </a:t>
            </a:r>
            <a:r>
              <a:rPr lang="pt-PT" dirty="0" err="1">
                <a:latin typeface="Trebuchet MS" panose="020B0603020202020204" pitchFamily="34" charset="0"/>
              </a:rPr>
              <a:t>the</a:t>
            </a:r>
            <a:r>
              <a:rPr lang="pt-PT" dirty="0">
                <a:latin typeface="Trebuchet MS" panose="020B0603020202020204" pitchFamily="34" charset="0"/>
              </a:rPr>
              <a:t> regular portuguese </a:t>
            </a:r>
            <a:r>
              <a:rPr lang="pt-PT" dirty="0" err="1">
                <a:latin typeface="Trebuchet MS" panose="020B0603020202020204" pitchFamily="34" charset="0"/>
              </a:rPr>
              <a:t>rarely</a:t>
            </a:r>
            <a:r>
              <a:rPr lang="pt-PT" dirty="0">
                <a:latin typeface="Trebuchet MS" panose="020B0603020202020204" pitchFamily="34" charset="0"/>
              </a:rPr>
              <a:t> </a:t>
            </a:r>
            <a:r>
              <a:rPr lang="pt-PT" dirty="0" err="1">
                <a:latin typeface="Trebuchet MS" panose="020B0603020202020204" pitchFamily="34" charset="0"/>
              </a:rPr>
              <a:t>arrives</a:t>
            </a:r>
            <a:r>
              <a:rPr lang="pt-PT" dirty="0">
                <a:latin typeface="Trebuchet MS" panose="020B0603020202020204" pitchFamily="34" charset="0"/>
              </a:rPr>
              <a:t> </a:t>
            </a:r>
            <a:r>
              <a:rPr lang="pt-PT" dirty="0" err="1">
                <a:latin typeface="Trebuchet MS" panose="020B0603020202020204" pitchFamily="34" charset="0"/>
              </a:rPr>
              <a:t>before</a:t>
            </a:r>
            <a:r>
              <a:rPr lang="pt-PT" dirty="0">
                <a:latin typeface="Trebuchet MS" panose="020B0603020202020204" pitchFamily="34" charset="0"/>
              </a:rPr>
              <a:t> </a:t>
            </a:r>
            <a:r>
              <a:rPr lang="pt-PT" dirty="0" err="1">
                <a:latin typeface="Trebuchet MS" panose="020B0603020202020204" pitchFamily="34" charset="0"/>
              </a:rPr>
              <a:t>the</a:t>
            </a:r>
            <a:r>
              <a:rPr lang="pt-PT" dirty="0">
                <a:latin typeface="Trebuchet MS" panose="020B0603020202020204" pitchFamily="34" charset="0"/>
              </a:rPr>
              <a:t> </a:t>
            </a:r>
            <a:r>
              <a:rPr lang="pt-PT" dirty="0" err="1">
                <a:latin typeface="Trebuchet MS" panose="020B0603020202020204" pitchFamily="34" charset="0"/>
              </a:rPr>
              <a:t>fixed</a:t>
            </a:r>
            <a:r>
              <a:rPr lang="pt-PT" dirty="0">
                <a:latin typeface="Trebuchet MS" panose="020B0603020202020204" pitchFamily="34" charset="0"/>
              </a:rPr>
              <a:t> time, </a:t>
            </a:r>
            <a:r>
              <a:rPr lang="pt-PT" dirty="0" err="1">
                <a:latin typeface="Trebuchet MS" panose="020B0603020202020204" pitchFamily="34" charset="0"/>
              </a:rPr>
              <a:t>sometimes</a:t>
            </a:r>
            <a:r>
              <a:rPr lang="pt-PT" dirty="0">
                <a:latin typeface="Trebuchet MS" panose="020B0603020202020204" pitchFamily="34" charset="0"/>
              </a:rPr>
              <a:t> </a:t>
            </a:r>
            <a:r>
              <a:rPr lang="pt-PT" dirty="0" err="1">
                <a:latin typeface="Trebuchet MS" panose="020B0603020202020204" pitchFamily="34" charset="0"/>
              </a:rPr>
              <a:t>we</a:t>
            </a:r>
            <a:r>
              <a:rPr lang="pt-PT" dirty="0">
                <a:latin typeface="Trebuchet MS" panose="020B0603020202020204" pitchFamily="34" charset="0"/>
              </a:rPr>
              <a:t> </a:t>
            </a:r>
            <a:r>
              <a:rPr lang="pt-PT" dirty="0" err="1">
                <a:latin typeface="Trebuchet MS" panose="020B0603020202020204" pitchFamily="34" charset="0"/>
              </a:rPr>
              <a:t>arrive</a:t>
            </a:r>
            <a:r>
              <a:rPr lang="pt-PT" dirty="0">
                <a:latin typeface="Trebuchet MS" panose="020B0603020202020204" pitchFamily="34" charset="0"/>
              </a:rPr>
              <a:t> </a:t>
            </a:r>
            <a:r>
              <a:rPr lang="pt-PT" dirty="0" err="1">
                <a:latin typeface="Trebuchet MS" panose="020B0603020202020204" pitchFamily="34" charset="0"/>
              </a:rPr>
              <a:t>just</a:t>
            </a:r>
            <a:r>
              <a:rPr lang="pt-PT" dirty="0">
                <a:latin typeface="Trebuchet MS" panose="020B0603020202020204" pitchFamily="34" charset="0"/>
              </a:rPr>
              <a:t> </a:t>
            </a:r>
            <a:r>
              <a:rPr lang="pt-PT" dirty="0" err="1">
                <a:latin typeface="Trebuchet MS" panose="020B0603020202020204" pitchFamily="34" charset="0"/>
              </a:rPr>
              <a:t>on</a:t>
            </a:r>
            <a:r>
              <a:rPr lang="pt-PT" dirty="0">
                <a:latin typeface="Trebuchet MS" panose="020B0603020202020204" pitchFamily="34" charset="0"/>
              </a:rPr>
              <a:t> time </a:t>
            </a:r>
            <a:r>
              <a:rPr lang="pt-PT" dirty="0" err="1">
                <a:latin typeface="Trebuchet MS" panose="020B0603020202020204" pitchFamily="34" charset="0"/>
              </a:rPr>
              <a:t>and</a:t>
            </a:r>
            <a:r>
              <a:rPr lang="pt-PT" dirty="0">
                <a:latin typeface="Trebuchet MS" panose="020B0603020202020204" pitchFamily="34" charset="0"/>
              </a:rPr>
              <a:t> </a:t>
            </a:r>
            <a:r>
              <a:rPr lang="pt-PT" dirty="0" err="1">
                <a:latin typeface="Trebuchet MS" panose="020B0603020202020204" pitchFamily="34" charset="0"/>
              </a:rPr>
              <a:t>wait</a:t>
            </a:r>
            <a:r>
              <a:rPr lang="pt-PT" dirty="0">
                <a:latin typeface="Trebuchet MS" panose="020B0603020202020204" pitchFamily="34" charset="0"/>
              </a:rPr>
              <a:t> for </a:t>
            </a:r>
            <a:r>
              <a:rPr lang="pt-PT" dirty="0" err="1">
                <a:latin typeface="Trebuchet MS" panose="020B0603020202020204" pitchFamily="34" charset="0"/>
              </a:rPr>
              <a:t>the</a:t>
            </a:r>
            <a:r>
              <a:rPr lang="pt-PT" dirty="0">
                <a:latin typeface="Trebuchet MS" panose="020B0603020202020204" pitchFamily="34" charset="0"/>
              </a:rPr>
              <a:t> 15 minutes to </a:t>
            </a:r>
            <a:r>
              <a:rPr lang="pt-PT" dirty="0" err="1">
                <a:latin typeface="Trebuchet MS" panose="020B0603020202020204" pitchFamily="34" charset="0"/>
              </a:rPr>
              <a:t>pass</a:t>
            </a:r>
            <a:r>
              <a:rPr lang="pt-PT" dirty="0">
                <a:latin typeface="Trebuchet MS" panose="020B0603020202020204" pitchFamily="34" charset="0"/>
              </a:rPr>
              <a:t>, </a:t>
            </a:r>
            <a:r>
              <a:rPr lang="pt-PT" dirty="0" err="1">
                <a:latin typeface="Trebuchet MS" panose="020B0603020202020204" pitchFamily="34" charset="0"/>
              </a:rPr>
              <a:t>we</a:t>
            </a:r>
            <a:r>
              <a:rPr lang="pt-PT" dirty="0">
                <a:latin typeface="Trebuchet MS" panose="020B0603020202020204" pitchFamily="34" charset="0"/>
              </a:rPr>
              <a:t> </a:t>
            </a:r>
            <a:r>
              <a:rPr lang="pt-PT" dirty="0" err="1">
                <a:latin typeface="Trebuchet MS" panose="020B0603020202020204" pitchFamily="34" charset="0"/>
              </a:rPr>
              <a:t>call</a:t>
            </a:r>
            <a:r>
              <a:rPr lang="pt-PT" dirty="0">
                <a:latin typeface="Trebuchet MS" panose="020B0603020202020204" pitchFamily="34" charset="0"/>
              </a:rPr>
              <a:t> </a:t>
            </a:r>
            <a:r>
              <a:rPr lang="pt-PT" dirty="0" err="1">
                <a:latin typeface="Trebuchet MS" panose="020B0603020202020204" pitchFamily="34" charset="0"/>
              </a:rPr>
              <a:t>it</a:t>
            </a:r>
            <a:r>
              <a:rPr lang="pt-PT" dirty="0">
                <a:latin typeface="Trebuchet MS" panose="020B0603020202020204" pitchFamily="34" charset="0"/>
              </a:rPr>
              <a:t> “15 </a:t>
            </a:r>
            <a:r>
              <a:rPr lang="pt-PT" dirty="0" err="1">
                <a:latin typeface="Trebuchet MS" panose="020B0603020202020204" pitchFamily="34" charset="0"/>
              </a:rPr>
              <a:t>academic</a:t>
            </a:r>
            <a:r>
              <a:rPr lang="pt-PT" dirty="0">
                <a:latin typeface="Trebuchet MS" panose="020B0603020202020204" pitchFamily="34" charset="0"/>
              </a:rPr>
              <a:t> minutes”. </a:t>
            </a:r>
            <a:r>
              <a:rPr lang="pt-PT" dirty="0" err="1">
                <a:latin typeface="Trebuchet MS" panose="020B0603020202020204" pitchFamily="34" charset="0"/>
              </a:rPr>
              <a:t>when</a:t>
            </a:r>
            <a:r>
              <a:rPr lang="pt-PT" dirty="0">
                <a:latin typeface="Trebuchet MS" panose="020B0603020202020204" pitchFamily="34" charset="0"/>
              </a:rPr>
              <a:t> </a:t>
            </a:r>
            <a:r>
              <a:rPr lang="pt-PT" dirty="0" err="1">
                <a:latin typeface="Trebuchet MS" panose="020B0603020202020204" pitchFamily="34" charset="0"/>
              </a:rPr>
              <a:t>we</a:t>
            </a:r>
            <a:r>
              <a:rPr lang="pt-PT" dirty="0">
                <a:latin typeface="Trebuchet MS" panose="020B0603020202020204" pitchFamily="34" charset="0"/>
              </a:rPr>
              <a:t> </a:t>
            </a:r>
            <a:r>
              <a:rPr lang="pt-PT" dirty="0" err="1">
                <a:latin typeface="Trebuchet MS" panose="020B0603020202020204" pitchFamily="34" charset="0"/>
              </a:rPr>
              <a:t>talk</a:t>
            </a:r>
            <a:r>
              <a:rPr lang="pt-PT" dirty="0">
                <a:latin typeface="Trebuchet MS" panose="020B0603020202020204" pitchFamily="34" charset="0"/>
              </a:rPr>
              <a:t> </a:t>
            </a:r>
            <a:r>
              <a:rPr lang="pt-PT" dirty="0" err="1">
                <a:latin typeface="Trebuchet MS" panose="020B0603020202020204" pitchFamily="34" charset="0"/>
              </a:rPr>
              <a:t>about</a:t>
            </a:r>
            <a:r>
              <a:rPr lang="pt-PT" dirty="0">
                <a:latin typeface="Trebuchet MS" panose="020B0603020202020204" pitchFamily="34" charset="0"/>
              </a:rPr>
              <a:t> </a:t>
            </a:r>
            <a:r>
              <a:rPr lang="pt-PT" dirty="0" err="1">
                <a:latin typeface="Trebuchet MS" panose="020B0603020202020204" pitchFamily="34" charset="0"/>
              </a:rPr>
              <a:t>the</a:t>
            </a:r>
            <a:r>
              <a:rPr lang="pt-PT" dirty="0">
                <a:latin typeface="Trebuchet MS" panose="020B0603020202020204" pitchFamily="34" charset="0"/>
              </a:rPr>
              <a:t> </a:t>
            </a:r>
            <a:r>
              <a:rPr lang="pt-PT" dirty="0" err="1">
                <a:latin typeface="Trebuchet MS" panose="020B0603020202020204" pitchFamily="34" charset="0"/>
              </a:rPr>
              <a:t>same</a:t>
            </a:r>
            <a:r>
              <a:rPr lang="pt-PT" dirty="0">
                <a:latin typeface="Trebuchet MS" panose="020B0603020202020204" pitchFamily="34" charset="0"/>
              </a:rPr>
              <a:t> </a:t>
            </a:r>
            <a:r>
              <a:rPr lang="pt-PT" dirty="0" err="1">
                <a:latin typeface="Trebuchet MS" panose="020B0603020202020204" pitchFamily="34" charset="0"/>
              </a:rPr>
              <a:t>situation</a:t>
            </a:r>
            <a:r>
              <a:rPr lang="pt-PT" dirty="0">
                <a:latin typeface="Trebuchet MS" panose="020B0603020202020204" pitchFamily="34" charset="0"/>
              </a:rPr>
              <a:t> </a:t>
            </a:r>
            <a:r>
              <a:rPr lang="pt-PT" dirty="0" err="1">
                <a:latin typeface="Trebuchet MS" panose="020B0603020202020204" pitchFamily="34" charset="0"/>
              </a:rPr>
              <a:t>but</a:t>
            </a:r>
            <a:r>
              <a:rPr lang="pt-PT" dirty="0">
                <a:latin typeface="Trebuchet MS" panose="020B0603020202020204" pitchFamily="34" charset="0"/>
              </a:rPr>
              <a:t> </a:t>
            </a:r>
            <a:r>
              <a:rPr lang="pt-PT" dirty="0" err="1">
                <a:latin typeface="Trebuchet MS" panose="020B0603020202020204" pitchFamily="34" charset="0"/>
              </a:rPr>
              <a:t>refering</a:t>
            </a:r>
            <a:r>
              <a:rPr lang="pt-PT" dirty="0">
                <a:latin typeface="Trebuchet MS" panose="020B0603020202020204" pitchFamily="34" charset="0"/>
              </a:rPr>
              <a:t> to </a:t>
            </a:r>
            <a:r>
              <a:rPr lang="pt-PT" dirty="0" err="1">
                <a:latin typeface="Trebuchet MS" panose="020B0603020202020204" pitchFamily="34" charset="0"/>
              </a:rPr>
              <a:t>an</a:t>
            </a:r>
            <a:r>
              <a:rPr lang="pt-PT" dirty="0">
                <a:latin typeface="Trebuchet MS" panose="020B0603020202020204" pitchFamily="34" charset="0"/>
              </a:rPr>
              <a:t> </a:t>
            </a:r>
            <a:r>
              <a:rPr lang="pt-PT" dirty="0" err="1">
                <a:latin typeface="Trebuchet MS" panose="020B0603020202020204" pitchFamily="34" charset="0"/>
              </a:rPr>
              <a:t>english</a:t>
            </a:r>
            <a:r>
              <a:rPr lang="pt-PT" dirty="0">
                <a:latin typeface="Trebuchet MS" panose="020B0603020202020204" pitchFamily="34" charset="0"/>
              </a:rPr>
              <a:t> </a:t>
            </a:r>
            <a:r>
              <a:rPr lang="pt-PT" dirty="0" err="1">
                <a:latin typeface="Trebuchet MS" panose="020B0603020202020204" pitchFamily="34" charset="0"/>
              </a:rPr>
              <a:t>person</a:t>
            </a:r>
            <a:r>
              <a:rPr lang="pt-PT" dirty="0">
                <a:latin typeface="Trebuchet MS" panose="020B0603020202020204" pitchFamily="34" charset="0"/>
              </a:rPr>
              <a:t>, </a:t>
            </a:r>
            <a:r>
              <a:rPr lang="pt-PT" dirty="0" err="1">
                <a:latin typeface="Trebuchet MS" panose="020B0603020202020204" pitchFamily="34" charset="0"/>
              </a:rPr>
              <a:t>if</a:t>
            </a:r>
            <a:r>
              <a:rPr lang="pt-PT" dirty="0">
                <a:latin typeface="Trebuchet MS" panose="020B0603020202020204" pitchFamily="34" charset="0"/>
              </a:rPr>
              <a:t> a meeting </a:t>
            </a:r>
            <a:r>
              <a:rPr lang="pt-PT" dirty="0" err="1">
                <a:latin typeface="Trebuchet MS" panose="020B0603020202020204" pitchFamily="34" charset="0"/>
              </a:rPr>
              <a:t>is</a:t>
            </a:r>
            <a:r>
              <a:rPr lang="pt-PT" dirty="0">
                <a:latin typeface="Trebuchet MS" panose="020B0603020202020204" pitchFamily="34" charset="0"/>
              </a:rPr>
              <a:t> </a:t>
            </a:r>
            <a:r>
              <a:rPr lang="pt-PT" dirty="0" err="1">
                <a:latin typeface="Trebuchet MS" panose="020B0603020202020204" pitchFamily="34" charset="0"/>
              </a:rPr>
              <a:t>fixed</a:t>
            </a:r>
            <a:r>
              <a:rPr lang="pt-PT" dirty="0">
                <a:latin typeface="Trebuchet MS" panose="020B0603020202020204" pitchFamily="34" charset="0"/>
              </a:rPr>
              <a:t> </a:t>
            </a:r>
            <a:r>
              <a:rPr lang="pt-PT" dirty="0" err="1">
                <a:latin typeface="Trebuchet MS" panose="020B0603020202020204" pitchFamily="34" charset="0"/>
              </a:rPr>
              <a:t>at</a:t>
            </a:r>
            <a:r>
              <a:rPr lang="pt-PT" dirty="0">
                <a:latin typeface="Trebuchet MS" panose="020B0603020202020204" pitchFamily="34" charset="0"/>
              </a:rPr>
              <a:t> 18:00 </a:t>
            </a:r>
            <a:r>
              <a:rPr lang="pt-PT" dirty="0" err="1">
                <a:latin typeface="Trebuchet MS" panose="020B0603020202020204" pitchFamily="34" charset="0"/>
              </a:rPr>
              <a:t>they</a:t>
            </a:r>
            <a:r>
              <a:rPr lang="pt-PT" dirty="0">
                <a:latin typeface="Trebuchet MS" panose="020B0603020202020204" pitchFamily="34" charset="0"/>
              </a:rPr>
              <a:t> </a:t>
            </a:r>
            <a:r>
              <a:rPr lang="pt-PT" dirty="0" err="1">
                <a:latin typeface="Trebuchet MS" panose="020B0603020202020204" pitchFamily="34" charset="0"/>
              </a:rPr>
              <a:t>will</a:t>
            </a:r>
            <a:r>
              <a:rPr lang="pt-PT" dirty="0">
                <a:latin typeface="Trebuchet MS" panose="020B0603020202020204" pitchFamily="34" charset="0"/>
              </a:rPr>
              <a:t> </a:t>
            </a:r>
            <a:r>
              <a:rPr lang="pt-PT" dirty="0" err="1">
                <a:latin typeface="Trebuchet MS" panose="020B0603020202020204" pitchFamily="34" charset="0"/>
              </a:rPr>
              <a:t>generaly</a:t>
            </a:r>
            <a:r>
              <a:rPr lang="pt-PT" dirty="0">
                <a:latin typeface="Trebuchet MS" panose="020B0603020202020204" pitchFamily="34" charset="0"/>
              </a:rPr>
              <a:t> </a:t>
            </a:r>
            <a:r>
              <a:rPr lang="pt-PT" dirty="0" err="1">
                <a:latin typeface="Trebuchet MS" panose="020B0603020202020204" pitchFamily="34" charset="0"/>
              </a:rPr>
              <a:t>arrive</a:t>
            </a:r>
            <a:r>
              <a:rPr lang="pt-PT" dirty="0">
                <a:latin typeface="Trebuchet MS" panose="020B0603020202020204" pitchFamily="34" charset="0"/>
              </a:rPr>
              <a:t> </a:t>
            </a:r>
            <a:r>
              <a:rPr lang="pt-PT" dirty="0" err="1">
                <a:latin typeface="Trebuchet MS" panose="020B0603020202020204" pitchFamily="34" charset="0"/>
              </a:rPr>
              <a:t>at</a:t>
            </a:r>
            <a:r>
              <a:rPr lang="pt-PT" dirty="0">
                <a:latin typeface="Trebuchet MS" panose="020B0603020202020204" pitchFamily="34" charset="0"/>
              </a:rPr>
              <a:t> 17:45 </a:t>
            </a:r>
            <a:r>
              <a:rPr lang="pt-PT" dirty="0" err="1">
                <a:latin typeface="Trebuchet MS" panose="020B0603020202020204" pitchFamily="34" charset="0"/>
              </a:rPr>
              <a:t>and</a:t>
            </a:r>
            <a:r>
              <a:rPr lang="pt-PT" dirty="0">
                <a:latin typeface="Trebuchet MS" panose="020B0603020202020204" pitchFamily="34" charset="0"/>
              </a:rPr>
              <a:t> </a:t>
            </a:r>
            <a:r>
              <a:rPr lang="pt-PT" dirty="0" err="1">
                <a:latin typeface="Trebuchet MS" panose="020B0603020202020204" pitchFamily="34" charset="0"/>
              </a:rPr>
              <a:t>at</a:t>
            </a:r>
            <a:r>
              <a:rPr lang="pt-PT" dirty="0">
                <a:latin typeface="Trebuchet MS" panose="020B0603020202020204" pitchFamily="34" charset="0"/>
              </a:rPr>
              <a:t> 18:00 </a:t>
            </a:r>
            <a:r>
              <a:rPr lang="pt-PT" dirty="0" err="1">
                <a:latin typeface="Trebuchet MS" panose="020B0603020202020204" pitchFamily="34" charset="0"/>
              </a:rPr>
              <a:t>they</a:t>
            </a:r>
            <a:r>
              <a:rPr lang="pt-PT" dirty="0">
                <a:latin typeface="Trebuchet MS" panose="020B0603020202020204" pitchFamily="34" charset="0"/>
              </a:rPr>
              <a:t> are </a:t>
            </a:r>
            <a:r>
              <a:rPr lang="pt-PT" dirty="0" err="1">
                <a:latin typeface="Trebuchet MS" panose="020B0603020202020204" pitchFamily="34" charset="0"/>
              </a:rPr>
              <a:t>already</a:t>
            </a:r>
            <a:r>
              <a:rPr lang="pt-PT" dirty="0">
                <a:latin typeface="Trebuchet MS" panose="020B0603020202020204" pitchFamily="34" charset="0"/>
              </a:rPr>
              <a:t> </a:t>
            </a:r>
            <a:r>
              <a:rPr lang="pt-PT" dirty="0" err="1">
                <a:latin typeface="Trebuchet MS" panose="020B0603020202020204" pitchFamily="34" charset="0"/>
              </a:rPr>
              <a:t>discussing</a:t>
            </a:r>
            <a:r>
              <a:rPr lang="pt-PT" dirty="0">
                <a:latin typeface="Trebuchet MS" panose="020B0603020202020204" pitchFamily="34" charset="0"/>
              </a:rPr>
              <a:t> </a:t>
            </a:r>
            <a:r>
              <a:rPr lang="pt-PT" dirty="0" err="1">
                <a:latin typeface="Trebuchet MS" panose="020B0603020202020204" pitchFamily="34" charset="0"/>
              </a:rPr>
              <a:t>the</a:t>
            </a:r>
            <a:r>
              <a:rPr lang="pt-PT" dirty="0">
                <a:latin typeface="Trebuchet MS" panose="020B0603020202020204" pitchFamily="34" charset="0"/>
              </a:rPr>
              <a:t> </a:t>
            </a:r>
            <a:r>
              <a:rPr lang="pt-PT" dirty="0" err="1">
                <a:latin typeface="Trebuchet MS" panose="020B0603020202020204" pitchFamily="34" charset="0"/>
              </a:rPr>
              <a:t>subject</a:t>
            </a:r>
            <a:r>
              <a:rPr lang="pt-PT" dirty="0">
                <a:latin typeface="Trebuchet MS" panose="020B0603020202020204" pitchFamily="34" charset="0"/>
              </a:rPr>
              <a:t>, </a:t>
            </a:r>
            <a:r>
              <a:rPr lang="pt-PT" dirty="0" err="1">
                <a:latin typeface="Trebuchet MS" panose="020B0603020202020204" pitchFamily="34" charset="0"/>
              </a:rPr>
              <a:t>but</a:t>
            </a:r>
            <a:r>
              <a:rPr lang="pt-PT" dirty="0">
                <a:latin typeface="Trebuchet MS" panose="020B0603020202020204" pitchFamily="34" charset="0"/>
              </a:rPr>
              <a:t> in a portuguese meeting </a:t>
            </a:r>
            <a:r>
              <a:rPr lang="pt-PT" dirty="0" err="1">
                <a:latin typeface="Trebuchet MS" panose="020B0603020202020204" pitchFamily="34" charset="0"/>
              </a:rPr>
              <a:t>if</a:t>
            </a:r>
            <a:r>
              <a:rPr lang="pt-PT" dirty="0">
                <a:latin typeface="Trebuchet MS" panose="020B0603020202020204" pitchFamily="34" charset="0"/>
              </a:rPr>
              <a:t> </a:t>
            </a:r>
            <a:r>
              <a:rPr lang="pt-PT" dirty="0" err="1">
                <a:latin typeface="Trebuchet MS" panose="020B0603020202020204" pitchFamily="34" charset="0"/>
              </a:rPr>
              <a:t>you</a:t>
            </a:r>
            <a:r>
              <a:rPr lang="pt-PT" dirty="0">
                <a:latin typeface="Trebuchet MS" panose="020B0603020202020204" pitchFamily="34" charset="0"/>
              </a:rPr>
              <a:t> are </a:t>
            </a:r>
            <a:r>
              <a:rPr lang="pt-PT" dirty="0" err="1">
                <a:latin typeface="Trebuchet MS" panose="020B0603020202020204" pitchFamily="34" charset="0"/>
              </a:rPr>
              <a:t>said</a:t>
            </a:r>
            <a:r>
              <a:rPr lang="pt-PT" dirty="0">
                <a:latin typeface="Trebuchet MS" panose="020B0603020202020204" pitchFamily="34" charset="0"/>
              </a:rPr>
              <a:t> </a:t>
            </a:r>
            <a:r>
              <a:rPr lang="pt-PT" dirty="0" err="1">
                <a:latin typeface="Trebuchet MS" panose="020B0603020202020204" pitchFamily="34" charset="0"/>
              </a:rPr>
              <a:t>that</a:t>
            </a:r>
            <a:r>
              <a:rPr lang="pt-PT" dirty="0">
                <a:latin typeface="Trebuchet MS" panose="020B0603020202020204" pitchFamily="34" charset="0"/>
              </a:rPr>
              <a:t> </a:t>
            </a:r>
            <a:r>
              <a:rPr lang="pt-PT" dirty="0" err="1">
                <a:latin typeface="Trebuchet MS" panose="020B0603020202020204" pitchFamily="34" charset="0"/>
              </a:rPr>
              <a:t>the</a:t>
            </a:r>
            <a:r>
              <a:rPr lang="pt-PT" dirty="0">
                <a:latin typeface="Trebuchet MS" panose="020B0603020202020204" pitchFamily="34" charset="0"/>
              </a:rPr>
              <a:t> meeting </a:t>
            </a:r>
            <a:r>
              <a:rPr lang="pt-PT" dirty="0" err="1">
                <a:latin typeface="Trebuchet MS" panose="020B0603020202020204" pitchFamily="34" charset="0"/>
              </a:rPr>
              <a:t>will</a:t>
            </a:r>
            <a:r>
              <a:rPr lang="pt-PT" dirty="0">
                <a:latin typeface="Trebuchet MS" panose="020B0603020202020204" pitchFamily="34" charset="0"/>
              </a:rPr>
              <a:t> </a:t>
            </a:r>
            <a:r>
              <a:rPr lang="pt-PT" dirty="0" err="1">
                <a:latin typeface="Trebuchet MS" panose="020B0603020202020204" pitchFamily="34" charset="0"/>
              </a:rPr>
              <a:t>start</a:t>
            </a:r>
            <a:r>
              <a:rPr lang="pt-PT" dirty="0">
                <a:latin typeface="Trebuchet MS" panose="020B0603020202020204" pitchFamily="34" charset="0"/>
              </a:rPr>
              <a:t> </a:t>
            </a:r>
            <a:r>
              <a:rPr lang="pt-PT" dirty="0" err="1">
                <a:latin typeface="Trebuchet MS" panose="020B0603020202020204" pitchFamily="34" charset="0"/>
              </a:rPr>
              <a:t>at</a:t>
            </a:r>
            <a:r>
              <a:rPr lang="pt-PT" dirty="0">
                <a:latin typeface="Trebuchet MS" panose="020B0603020202020204" pitchFamily="34" charset="0"/>
              </a:rPr>
              <a:t> 18:00 </a:t>
            </a:r>
            <a:r>
              <a:rPr lang="pt-PT" dirty="0" err="1">
                <a:latin typeface="Trebuchet MS" panose="020B0603020202020204" pitchFamily="34" charset="0"/>
              </a:rPr>
              <a:t>it</a:t>
            </a:r>
            <a:r>
              <a:rPr lang="pt-PT" dirty="0">
                <a:latin typeface="Trebuchet MS" panose="020B0603020202020204" pitchFamily="34" charset="0"/>
              </a:rPr>
              <a:t> </a:t>
            </a:r>
            <a:r>
              <a:rPr lang="pt-PT" dirty="0" err="1">
                <a:latin typeface="Trebuchet MS" panose="020B0603020202020204" pitchFamily="34" charset="0"/>
              </a:rPr>
              <a:t>will</a:t>
            </a:r>
            <a:r>
              <a:rPr lang="pt-PT" dirty="0">
                <a:latin typeface="Trebuchet MS" panose="020B0603020202020204" pitchFamily="34" charset="0"/>
              </a:rPr>
              <a:t> </a:t>
            </a:r>
            <a:r>
              <a:rPr lang="pt-PT" dirty="0" err="1">
                <a:latin typeface="Trebuchet MS" panose="020B0603020202020204" pitchFamily="34" charset="0"/>
              </a:rPr>
              <a:t>probably</a:t>
            </a:r>
            <a:r>
              <a:rPr lang="pt-PT" dirty="0">
                <a:latin typeface="Trebuchet MS" panose="020B0603020202020204" pitchFamily="34" charset="0"/>
              </a:rPr>
              <a:t> </a:t>
            </a:r>
            <a:r>
              <a:rPr lang="pt-PT" dirty="0" err="1">
                <a:latin typeface="Trebuchet MS" panose="020B0603020202020204" pitchFamily="34" charset="0"/>
              </a:rPr>
              <a:t>start</a:t>
            </a:r>
            <a:r>
              <a:rPr lang="pt-PT" dirty="0">
                <a:latin typeface="Trebuchet MS" panose="020B0603020202020204" pitchFamily="34" charset="0"/>
              </a:rPr>
              <a:t> </a:t>
            </a:r>
            <a:r>
              <a:rPr lang="pt-PT" dirty="0" err="1">
                <a:latin typeface="Trebuchet MS" panose="020B0603020202020204" pitchFamily="34" charset="0"/>
              </a:rPr>
              <a:t>at</a:t>
            </a:r>
            <a:r>
              <a:rPr lang="pt-PT" dirty="0">
                <a:latin typeface="Trebuchet MS" panose="020B0603020202020204" pitchFamily="34" charset="0"/>
              </a:rPr>
              <a:t> 18:15 </a:t>
            </a:r>
            <a:r>
              <a:rPr lang="pt-PT" dirty="0" err="1">
                <a:latin typeface="Trebuchet MS" panose="020B0603020202020204" pitchFamily="34" charset="0"/>
              </a:rPr>
              <a:t>its</a:t>
            </a:r>
            <a:r>
              <a:rPr lang="pt-PT" dirty="0">
                <a:latin typeface="Trebuchet MS" panose="020B0603020202020204" pitchFamily="34" charset="0"/>
              </a:rPr>
              <a:t> </a:t>
            </a:r>
            <a:r>
              <a:rPr lang="pt-PT" dirty="0" err="1">
                <a:latin typeface="Trebuchet MS" panose="020B0603020202020204" pitchFamily="34" charset="0"/>
              </a:rPr>
              <a:t>just</a:t>
            </a:r>
            <a:r>
              <a:rPr lang="pt-PT" dirty="0">
                <a:latin typeface="Trebuchet MS" panose="020B0603020202020204" pitchFamily="34" charset="0"/>
              </a:rPr>
              <a:t> </a:t>
            </a:r>
            <a:r>
              <a:rPr lang="pt-PT" dirty="0" err="1">
                <a:latin typeface="Trebuchet MS" panose="020B0603020202020204" pitchFamily="34" charset="0"/>
              </a:rPr>
              <a:t>how</a:t>
            </a:r>
            <a:r>
              <a:rPr lang="pt-PT" dirty="0">
                <a:latin typeface="Trebuchet MS" panose="020B0603020202020204" pitchFamily="34" charset="0"/>
              </a:rPr>
              <a:t> </a:t>
            </a:r>
            <a:r>
              <a:rPr lang="pt-PT" dirty="0" err="1">
                <a:latin typeface="Trebuchet MS" panose="020B0603020202020204" pitchFamily="34" charset="0"/>
              </a:rPr>
              <a:t>it</a:t>
            </a:r>
            <a:r>
              <a:rPr lang="pt-PT" dirty="0">
                <a:latin typeface="Trebuchet MS" panose="020B0603020202020204" pitchFamily="34" charset="0"/>
              </a:rPr>
              <a:t> </a:t>
            </a:r>
            <a:r>
              <a:rPr lang="pt-PT" dirty="0" err="1">
                <a:latin typeface="Trebuchet MS" panose="020B0603020202020204" pitchFamily="34" charset="0"/>
              </a:rPr>
              <a:t>is</a:t>
            </a:r>
            <a:r>
              <a:rPr lang="pt-PT" dirty="0">
                <a:latin typeface="Trebuchet MS" panose="020B0603020202020204" pitchFamily="34" charset="0"/>
              </a:rPr>
              <a:t> </a:t>
            </a:r>
            <a:r>
              <a:rPr lang="pt-PT" dirty="0" err="1">
                <a:latin typeface="Trebuchet MS" panose="020B0603020202020204" pitchFamily="34" charset="0"/>
              </a:rPr>
              <a:t>suposed</a:t>
            </a:r>
            <a:r>
              <a:rPr lang="pt-PT" dirty="0">
                <a:latin typeface="Trebuchet MS" panose="020B0603020202020204" pitchFamily="34" charset="0"/>
              </a:rPr>
              <a:t> to </a:t>
            </a:r>
            <a:r>
              <a:rPr lang="pt-PT" dirty="0" err="1">
                <a:latin typeface="Trebuchet MS" panose="020B0603020202020204" pitchFamily="34" charset="0"/>
              </a:rPr>
              <a:t>be</a:t>
            </a:r>
            <a:r>
              <a:rPr lang="pt-PT" dirty="0">
                <a:latin typeface="Trebuchet MS" panose="020B0603020202020204" pitchFamily="34" charset="0"/>
              </a:rPr>
              <a:t>.</a:t>
            </a:r>
          </a:p>
        </p:txBody>
      </p:sp>
    </p:spTree>
    <p:extLst>
      <p:ext uri="{BB962C8B-B14F-4D97-AF65-F5344CB8AC3E}">
        <p14:creationId xmlns:p14="http://schemas.microsoft.com/office/powerpoint/2010/main" xmlns="" val="5557280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m para iphone jpg">
            <a:extLst>
              <a:ext uri="{FF2B5EF4-FFF2-40B4-BE49-F238E27FC236}">
                <a16:creationId xmlns="" xmlns:a16="http://schemas.microsoft.com/office/drawing/2014/main" id="{62779773-46B9-41DE-B854-596830298DB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53835" y="-405133"/>
            <a:ext cx="4450080" cy="766826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C348AAB5">
            <a:hlinkClick r:id="" action="ppaction://media"/>
            <a:extLst>
              <a:ext uri="{FF2B5EF4-FFF2-40B4-BE49-F238E27FC236}">
                <a16:creationId xmlns="" xmlns:a16="http://schemas.microsoft.com/office/drawing/2014/main" id="{50D58FD5-4A37-4D1A-995C-FF9A26E5481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7391400" y="975360"/>
            <a:ext cx="2773679" cy="4892040"/>
          </a:xfrm>
          <a:prstGeom prst="rect">
            <a:avLst/>
          </a:prstGeom>
        </p:spPr>
      </p:pic>
      <p:sp>
        <p:nvSpPr>
          <p:cNvPr id="6" name="Retângulo 5">
            <a:extLst>
              <a:ext uri="{FF2B5EF4-FFF2-40B4-BE49-F238E27FC236}">
                <a16:creationId xmlns="" xmlns:a16="http://schemas.microsoft.com/office/drawing/2014/main" id="{3DFC6381-0C13-4BBB-AA4A-ECFD451654B4}"/>
              </a:ext>
            </a:extLst>
          </p:cNvPr>
          <p:cNvSpPr/>
          <p:nvPr/>
        </p:nvSpPr>
        <p:spPr>
          <a:xfrm>
            <a:off x="0" y="506198"/>
            <a:ext cx="2928243" cy="332578"/>
          </a:xfrm>
          <a:prstGeom prst="rect">
            <a:avLst/>
          </a:prstGeom>
          <a:solidFill>
            <a:srgbClr val="F60E2A"/>
          </a:solidFill>
          <a:ln>
            <a:solidFill>
              <a:srgbClr val="FF4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latin typeface="Trebuchet MS" panose="020B0603020202020204" pitchFamily="34" charset="0"/>
              </a:rPr>
              <a:t>PHOTOS</a:t>
            </a:r>
          </a:p>
        </p:txBody>
      </p:sp>
      <p:pic>
        <p:nvPicPr>
          <p:cNvPr id="7" name="Imagem 6">
            <a:extLst>
              <a:ext uri="{FF2B5EF4-FFF2-40B4-BE49-F238E27FC236}">
                <a16:creationId xmlns="" xmlns:a16="http://schemas.microsoft.com/office/drawing/2014/main" id="{AEB5FCEF-A242-4054-973F-1FCE65AAEB5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8" name="Imagem 7">
            <a:extLst>
              <a:ext uri="{FF2B5EF4-FFF2-40B4-BE49-F238E27FC236}">
                <a16:creationId xmlns="" xmlns:a16="http://schemas.microsoft.com/office/drawing/2014/main" id="{C84D0DBA-A32B-47FE-A87A-66D1FB70129D}"/>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xmlns="" val="0"/>
              </a:ext>
            </a:extLst>
          </a:blip>
          <a:stretch>
            <a:fillRect/>
          </a:stretch>
        </p:blipFill>
        <p:spPr>
          <a:xfrm>
            <a:off x="251721" y="5908431"/>
            <a:ext cx="863293" cy="784811"/>
          </a:xfrm>
          <a:prstGeom prst="rect">
            <a:avLst/>
          </a:prstGeom>
        </p:spPr>
      </p:pic>
      <p:sp>
        <p:nvSpPr>
          <p:cNvPr id="5" name="CaixaDeTexto 4">
            <a:extLst>
              <a:ext uri="{FF2B5EF4-FFF2-40B4-BE49-F238E27FC236}">
                <a16:creationId xmlns="" xmlns:a16="http://schemas.microsoft.com/office/drawing/2014/main" id="{15618171-748F-42C2-8F32-97E3AA065BE7}"/>
              </a:ext>
            </a:extLst>
          </p:cNvPr>
          <p:cNvSpPr txBox="1"/>
          <p:nvPr/>
        </p:nvSpPr>
        <p:spPr>
          <a:xfrm>
            <a:off x="1264919" y="2145157"/>
            <a:ext cx="4450080" cy="923330"/>
          </a:xfrm>
          <a:prstGeom prst="rect">
            <a:avLst/>
          </a:prstGeom>
          <a:noFill/>
        </p:spPr>
        <p:txBody>
          <a:bodyPr wrap="square" rtlCol="0">
            <a:spAutoFit/>
          </a:bodyPr>
          <a:lstStyle/>
          <a:p>
            <a:r>
              <a:rPr lang="pt-PT" b="1" dirty="0" err="1">
                <a:latin typeface="Trebuchet MS" panose="020B0603020202020204" pitchFamily="34" charset="0"/>
              </a:rPr>
              <a:t>You</a:t>
            </a:r>
            <a:r>
              <a:rPr lang="pt-PT" b="1" dirty="0">
                <a:latin typeface="Trebuchet MS" panose="020B0603020202020204" pitchFamily="34" charset="0"/>
              </a:rPr>
              <a:t> can </a:t>
            </a:r>
            <a:r>
              <a:rPr lang="pt-PT" b="1" dirty="0" err="1">
                <a:latin typeface="Trebuchet MS" panose="020B0603020202020204" pitchFamily="34" charset="0"/>
              </a:rPr>
              <a:t>follow</a:t>
            </a:r>
            <a:r>
              <a:rPr lang="pt-PT" b="1" dirty="0">
                <a:latin typeface="Trebuchet MS" panose="020B0603020202020204" pitchFamily="34" charset="0"/>
              </a:rPr>
              <a:t> </a:t>
            </a:r>
            <a:r>
              <a:rPr lang="pt-PT" b="1" dirty="0" err="1">
                <a:latin typeface="Trebuchet MS" panose="020B0603020202020204" pitchFamily="34" charset="0"/>
              </a:rPr>
              <a:t>on</a:t>
            </a:r>
            <a:r>
              <a:rPr lang="pt-PT" b="1" dirty="0">
                <a:latin typeface="Trebuchet MS" panose="020B0603020202020204" pitchFamily="34" charset="0"/>
              </a:rPr>
              <a:t> Instagram</a:t>
            </a:r>
          </a:p>
          <a:p>
            <a:r>
              <a:rPr lang="pt-PT" b="1" dirty="0">
                <a:latin typeface="Trebuchet MS" panose="020B0603020202020204" pitchFamily="34" charset="0"/>
              </a:rPr>
              <a:t>To </a:t>
            </a:r>
            <a:r>
              <a:rPr lang="pt-PT" b="1" dirty="0" err="1">
                <a:latin typeface="Trebuchet MS" panose="020B0603020202020204" pitchFamily="34" charset="0"/>
              </a:rPr>
              <a:t>see</a:t>
            </a:r>
            <a:r>
              <a:rPr lang="pt-PT" b="1" dirty="0">
                <a:latin typeface="Trebuchet MS" panose="020B0603020202020204" pitchFamily="34" charset="0"/>
              </a:rPr>
              <a:t> more </a:t>
            </a:r>
            <a:r>
              <a:rPr lang="pt-PT" b="1" dirty="0" err="1">
                <a:latin typeface="Trebuchet MS" panose="020B0603020202020204" pitchFamily="34" charset="0"/>
              </a:rPr>
              <a:t>pictures</a:t>
            </a:r>
            <a:r>
              <a:rPr lang="pt-PT" b="1" dirty="0">
                <a:latin typeface="Trebuchet MS" panose="020B0603020202020204" pitchFamily="34" charset="0"/>
              </a:rPr>
              <a:t> </a:t>
            </a:r>
            <a:r>
              <a:rPr lang="pt-PT" b="1" dirty="0" err="1">
                <a:latin typeface="Trebuchet MS" panose="020B0603020202020204" pitchFamily="34" charset="0"/>
              </a:rPr>
              <a:t>of</a:t>
            </a:r>
            <a:r>
              <a:rPr lang="pt-PT" b="1" dirty="0">
                <a:latin typeface="Trebuchet MS" panose="020B0603020202020204" pitchFamily="34" charset="0"/>
              </a:rPr>
              <a:t> Portugal </a:t>
            </a:r>
          </a:p>
          <a:p>
            <a:endParaRPr lang="pt-PT" dirty="0"/>
          </a:p>
        </p:txBody>
      </p:sp>
      <p:pic>
        <p:nvPicPr>
          <p:cNvPr id="6148" name="Picture 4" descr="Resultado de imagem para instagram logo">
            <a:extLst>
              <a:ext uri="{FF2B5EF4-FFF2-40B4-BE49-F238E27FC236}">
                <a16:creationId xmlns="" xmlns:a16="http://schemas.microsoft.com/office/drawing/2014/main" id="{69CC377A-BB22-4D14-9DB6-7B8D6C97325B}"/>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026921" y="3249118"/>
            <a:ext cx="480888" cy="48169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aixaDeTexto 8">
            <a:extLst>
              <a:ext uri="{FF2B5EF4-FFF2-40B4-BE49-F238E27FC236}">
                <a16:creationId xmlns="" xmlns:a16="http://schemas.microsoft.com/office/drawing/2014/main" id="{974E8010-63BA-4446-B3A9-00B10143888D}"/>
              </a:ext>
            </a:extLst>
          </p:cNvPr>
          <p:cNvSpPr txBox="1"/>
          <p:nvPr/>
        </p:nvSpPr>
        <p:spPr>
          <a:xfrm>
            <a:off x="2518910" y="3228945"/>
            <a:ext cx="1652927" cy="400110"/>
          </a:xfrm>
          <a:prstGeom prst="rect">
            <a:avLst/>
          </a:prstGeom>
          <a:noFill/>
        </p:spPr>
        <p:txBody>
          <a:bodyPr wrap="square" rtlCol="0">
            <a:spAutoFit/>
          </a:bodyPr>
          <a:lstStyle/>
          <a:p>
            <a:r>
              <a:rPr lang="pt-PT" sz="2000" dirty="0" err="1"/>
              <a:t>visitportugal</a:t>
            </a:r>
            <a:endParaRPr lang="pt-PT" sz="2000" dirty="0"/>
          </a:p>
        </p:txBody>
      </p:sp>
    </p:spTree>
    <p:extLst>
      <p:ext uri="{BB962C8B-B14F-4D97-AF65-F5344CB8AC3E}">
        <p14:creationId xmlns:p14="http://schemas.microsoft.com/office/powerpoint/2010/main" xmlns="" val="275683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stretch>
            <a:fillRect/>
          </a:stretch>
        </p:blipFill>
        <p:spPr>
          <a:xfrm>
            <a:off x="2397771" y="0"/>
            <a:ext cx="7588708" cy="6858000"/>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4" cstate="print">
            <a:extLst>
              <a:ext uri="{BEBA8EAE-BF5A-486C-A8C5-ECC9F3942E4B}">
                <a14:imgProps xmlns:a14="http://schemas.microsoft.com/office/drawing/2010/main" xmlns="">
                  <a14:imgLayer r:embed="rId5">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xmlns="" val="0"/>
              </a:ext>
            </a:extLst>
          </a:blip>
          <a:stretch>
            <a:fillRect/>
          </a:stretch>
        </p:blipFill>
        <p:spPr>
          <a:xfrm>
            <a:off x="251721" y="5908431"/>
            <a:ext cx="863293" cy="784811"/>
          </a:xfrm>
          <a:prstGeom prst="rect">
            <a:avLst/>
          </a:prstGeom>
        </p:spPr>
      </p:pic>
    </p:spTree>
    <p:extLst>
      <p:ext uri="{BB962C8B-B14F-4D97-AF65-F5344CB8AC3E}">
        <p14:creationId xmlns:p14="http://schemas.microsoft.com/office/powerpoint/2010/main" xmlns="" val="5648839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5DAD3"/>
        </a:solidFill>
        <a:effectLst/>
      </p:bgPr>
    </p:bg>
    <p:spTree>
      <p:nvGrpSpPr>
        <p:cNvPr id="1" name=""/>
        <p:cNvGrpSpPr/>
        <p:nvPr/>
      </p:nvGrpSpPr>
      <p:grpSpPr>
        <a:xfrm>
          <a:off x="0" y="0"/>
          <a:ext cx="0" cy="0"/>
          <a:chOff x="0" y="0"/>
          <a:chExt cx="0" cy="0"/>
        </a:xfrm>
      </p:grpSpPr>
      <p:sp>
        <p:nvSpPr>
          <p:cNvPr id="4" name="CaixaDeTexto 3"/>
          <p:cNvSpPr txBox="1"/>
          <p:nvPr/>
        </p:nvSpPr>
        <p:spPr>
          <a:xfrm>
            <a:off x="583167" y="283256"/>
            <a:ext cx="2850930" cy="553998"/>
          </a:xfrm>
          <a:prstGeom prst="rect">
            <a:avLst/>
          </a:prstGeom>
          <a:noFill/>
        </p:spPr>
        <p:txBody>
          <a:bodyPr wrap="square" rtlCol="0">
            <a:spAutoFit/>
          </a:bodyPr>
          <a:lstStyle/>
          <a:p>
            <a:r>
              <a:rPr lang="pt-PT" sz="3000" b="1" dirty="0"/>
              <a:t>MEET THE TEAM  </a:t>
            </a:r>
            <a:endParaRPr lang="pt-PT" sz="3000" dirty="0"/>
          </a:p>
        </p:txBody>
      </p:sp>
      <p:pic>
        <p:nvPicPr>
          <p:cNvPr id="5" name="Image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6" name="Imagem 5">
            <a:extLst>
              <a:ext uri="{FF2B5EF4-FFF2-40B4-BE49-F238E27FC236}">
                <a16:creationId xmlns="" xmlns:a16="http://schemas.microsoft.com/office/drawing/2014/main" id="{33E1AE78-3220-476E-ACDF-F63B0448BF3F}"/>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xmlns="" val="0"/>
              </a:ext>
            </a:extLst>
          </a:blip>
          <a:stretch>
            <a:fillRect/>
          </a:stretch>
        </p:blipFill>
        <p:spPr>
          <a:xfrm>
            <a:off x="251721" y="5908431"/>
            <a:ext cx="863293" cy="784811"/>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34097" y="208770"/>
            <a:ext cx="603523" cy="603523"/>
          </a:xfrm>
          <a:prstGeom prst="rect">
            <a:avLst/>
          </a:prstGeom>
        </p:spPr>
      </p:pic>
      <p:sp>
        <p:nvSpPr>
          <p:cNvPr id="14" name="Oval 13"/>
          <p:cNvSpPr/>
          <p:nvPr/>
        </p:nvSpPr>
        <p:spPr>
          <a:xfrm>
            <a:off x="2791152" y="2320771"/>
            <a:ext cx="1679192" cy="1677253"/>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Oval 14"/>
          <p:cNvSpPr/>
          <p:nvPr/>
        </p:nvSpPr>
        <p:spPr>
          <a:xfrm>
            <a:off x="5145930" y="1127714"/>
            <a:ext cx="2095532" cy="2031684"/>
          </a:xfrm>
          <a:prstGeom prst="ellipse">
            <a:avLst/>
          </a:prstGeom>
          <a:blipFill dpi="0" rotWithShape="1">
            <a:blip r:embed="rId7"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Oval 15"/>
          <p:cNvSpPr/>
          <p:nvPr/>
        </p:nvSpPr>
        <p:spPr>
          <a:xfrm>
            <a:off x="436374" y="3159397"/>
            <a:ext cx="1679192" cy="1677253"/>
          </a:xfrm>
          <a:prstGeom prst="ellipse">
            <a:avLst/>
          </a:prstGeom>
          <a:blipFill dpi="0" rotWithShape="1">
            <a:blip r:embed="rId8"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Oval 16"/>
          <p:cNvSpPr/>
          <p:nvPr/>
        </p:nvSpPr>
        <p:spPr>
          <a:xfrm>
            <a:off x="7917048" y="2320771"/>
            <a:ext cx="1679192" cy="1677253"/>
          </a:xfrm>
          <a:prstGeom prst="ellipse">
            <a:avLst/>
          </a:prstGeom>
          <a:blipFill dpi="0" rotWithShape="1">
            <a:blip r:embed="rId9"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Oval 17"/>
          <p:cNvSpPr/>
          <p:nvPr/>
        </p:nvSpPr>
        <p:spPr>
          <a:xfrm>
            <a:off x="10271826" y="3159397"/>
            <a:ext cx="1679193" cy="1677253"/>
          </a:xfrm>
          <a:prstGeom prst="ellipse">
            <a:avLst/>
          </a:prstGeom>
          <a:blipFill dpi="0" rotWithShape="1">
            <a:blip r:embed="rId10"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CaixaDeTexto 2">
            <a:extLst>
              <a:ext uri="{FF2B5EF4-FFF2-40B4-BE49-F238E27FC236}">
                <a16:creationId xmlns="" xmlns:a16="http://schemas.microsoft.com/office/drawing/2014/main" id="{8450BB71-F2DB-4DDB-9D16-ABC9AEC1FE5D}"/>
              </a:ext>
            </a:extLst>
          </p:cNvPr>
          <p:cNvSpPr txBox="1"/>
          <p:nvPr/>
        </p:nvSpPr>
        <p:spPr>
          <a:xfrm>
            <a:off x="5354100" y="3244333"/>
            <a:ext cx="1679192" cy="369332"/>
          </a:xfrm>
          <a:prstGeom prst="rect">
            <a:avLst/>
          </a:prstGeom>
          <a:noFill/>
        </p:spPr>
        <p:txBody>
          <a:bodyPr wrap="square" rtlCol="0">
            <a:spAutoFit/>
          </a:bodyPr>
          <a:lstStyle/>
          <a:p>
            <a:r>
              <a:rPr lang="pt-PT" dirty="0">
                <a:latin typeface="Trebuchet MS" panose="020B0603020202020204" pitchFamily="34" charset="0"/>
              </a:rPr>
              <a:t>Patrícia Vieira</a:t>
            </a:r>
          </a:p>
        </p:txBody>
      </p:sp>
      <p:sp>
        <p:nvSpPr>
          <p:cNvPr id="8" name="CaixaDeTexto 7">
            <a:extLst>
              <a:ext uri="{FF2B5EF4-FFF2-40B4-BE49-F238E27FC236}">
                <a16:creationId xmlns="" xmlns:a16="http://schemas.microsoft.com/office/drawing/2014/main" id="{EC39EF8E-F62B-49ED-B692-5747515D8314}"/>
              </a:ext>
            </a:extLst>
          </p:cNvPr>
          <p:cNvSpPr txBox="1"/>
          <p:nvPr/>
        </p:nvSpPr>
        <p:spPr>
          <a:xfrm>
            <a:off x="2625008" y="4082960"/>
            <a:ext cx="2221700" cy="369332"/>
          </a:xfrm>
          <a:prstGeom prst="rect">
            <a:avLst/>
          </a:prstGeom>
          <a:noFill/>
        </p:spPr>
        <p:txBody>
          <a:bodyPr wrap="square" rtlCol="0">
            <a:spAutoFit/>
          </a:bodyPr>
          <a:lstStyle/>
          <a:p>
            <a:r>
              <a:rPr lang="pt-PT" dirty="0">
                <a:latin typeface="Trebuchet MS" panose="020B0603020202020204" pitchFamily="34" charset="0"/>
              </a:rPr>
              <a:t>Gonçalo Rodrigues</a:t>
            </a:r>
          </a:p>
        </p:txBody>
      </p:sp>
      <p:sp>
        <p:nvSpPr>
          <p:cNvPr id="9" name="CaixaDeTexto 8">
            <a:extLst>
              <a:ext uri="{FF2B5EF4-FFF2-40B4-BE49-F238E27FC236}">
                <a16:creationId xmlns="" xmlns:a16="http://schemas.microsoft.com/office/drawing/2014/main" id="{CA5752E8-7940-4F96-9C68-D29ECAC28329}"/>
              </a:ext>
            </a:extLst>
          </p:cNvPr>
          <p:cNvSpPr txBox="1"/>
          <p:nvPr/>
        </p:nvSpPr>
        <p:spPr>
          <a:xfrm>
            <a:off x="7919416" y="4082960"/>
            <a:ext cx="1679192" cy="369332"/>
          </a:xfrm>
          <a:prstGeom prst="rect">
            <a:avLst/>
          </a:prstGeom>
          <a:noFill/>
        </p:spPr>
        <p:txBody>
          <a:bodyPr wrap="square" rtlCol="0">
            <a:spAutoFit/>
          </a:bodyPr>
          <a:lstStyle/>
          <a:p>
            <a:r>
              <a:rPr lang="pt-PT" dirty="0">
                <a:latin typeface="Trebuchet MS" panose="020B0603020202020204" pitchFamily="34" charset="0"/>
              </a:rPr>
              <a:t>Tomás Duarte</a:t>
            </a:r>
          </a:p>
        </p:txBody>
      </p:sp>
      <p:sp>
        <p:nvSpPr>
          <p:cNvPr id="10" name="CaixaDeTexto 9">
            <a:extLst>
              <a:ext uri="{FF2B5EF4-FFF2-40B4-BE49-F238E27FC236}">
                <a16:creationId xmlns="" xmlns:a16="http://schemas.microsoft.com/office/drawing/2014/main" id="{AD66F34A-5495-4AAA-9D40-948C97D341DB}"/>
              </a:ext>
            </a:extLst>
          </p:cNvPr>
          <p:cNvSpPr txBox="1"/>
          <p:nvPr/>
        </p:nvSpPr>
        <p:spPr>
          <a:xfrm>
            <a:off x="469337" y="5001944"/>
            <a:ext cx="1679192" cy="369332"/>
          </a:xfrm>
          <a:prstGeom prst="rect">
            <a:avLst/>
          </a:prstGeom>
          <a:noFill/>
        </p:spPr>
        <p:txBody>
          <a:bodyPr wrap="square" rtlCol="0">
            <a:spAutoFit/>
          </a:bodyPr>
          <a:lstStyle/>
          <a:p>
            <a:r>
              <a:rPr lang="pt-PT" dirty="0">
                <a:latin typeface="Trebuchet MS" panose="020B0603020202020204" pitchFamily="34" charset="0"/>
              </a:rPr>
              <a:t>Daniel Coelho</a:t>
            </a:r>
          </a:p>
        </p:txBody>
      </p:sp>
      <p:sp>
        <p:nvSpPr>
          <p:cNvPr id="11" name="CaixaDeTexto 10">
            <a:extLst>
              <a:ext uri="{FF2B5EF4-FFF2-40B4-BE49-F238E27FC236}">
                <a16:creationId xmlns="" xmlns:a16="http://schemas.microsoft.com/office/drawing/2014/main" id="{95C29346-5C2C-49F0-9A4F-5D8F98216C1B}"/>
              </a:ext>
            </a:extLst>
          </p:cNvPr>
          <p:cNvSpPr txBox="1"/>
          <p:nvPr/>
        </p:nvSpPr>
        <p:spPr>
          <a:xfrm>
            <a:off x="10233598" y="5001944"/>
            <a:ext cx="1755648" cy="369332"/>
          </a:xfrm>
          <a:prstGeom prst="rect">
            <a:avLst/>
          </a:prstGeom>
          <a:noFill/>
        </p:spPr>
        <p:txBody>
          <a:bodyPr wrap="square" rtlCol="0">
            <a:spAutoFit/>
          </a:bodyPr>
          <a:lstStyle/>
          <a:p>
            <a:r>
              <a:rPr lang="pt-PT" dirty="0" err="1">
                <a:latin typeface="Trebuchet MS" panose="020B0603020202020204" pitchFamily="34" charset="0"/>
              </a:rPr>
              <a:t>Adan</a:t>
            </a:r>
            <a:r>
              <a:rPr lang="pt-PT" dirty="0">
                <a:latin typeface="Trebuchet MS" panose="020B0603020202020204" pitchFamily="34" charset="0"/>
              </a:rPr>
              <a:t> </a:t>
            </a:r>
            <a:r>
              <a:rPr lang="pt-PT" dirty="0" err="1">
                <a:latin typeface="Trebuchet MS" panose="020B0603020202020204" pitchFamily="34" charset="0"/>
              </a:rPr>
              <a:t>Nadeem</a:t>
            </a:r>
            <a:endParaRPr lang="pt-PT" dirty="0">
              <a:latin typeface="Trebuchet MS" panose="020B0603020202020204" pitchFamily="34" charset="0"/>
            </a:endParaRPr>
          </a:p>
        </p:txBody>
      </p:sp>
    </p:spTree>
    <p:extLst>
      <p:ext uri="{BB962C8B-B14F-4D97-AF65-F5344CB8AC3E}">
        <p14:creationId xmlns:p14="http://schemas.microsoft.com/office/powerpoint/2010/main" xmlns="" val="405884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anim calcmode="lin" valueType="num">
                                      <p:cBhvr>
                                        <p:cTn id="8" dur="200" fill="hold"/>
                                        <p:tgtEl>
                                          <p:spTgt spid="16"/>
                                        </p:tgtEl>
                                        <p:attrNameLst>
                                          <p:attrName>ppt_x</p:attrName>
                                        </p:attrNameLst>
                                      </p:cBhvr>
                                      <p:tavLst>
                                        <p:tav tm="0">
                                          <p:val>
                                            <p:strVal val="#ppt_x"/>
                                          </p:val>
                                        </p:tav>
                                        <p:tav tm="100000">
                                          <p:val>
                                            <p:strVal val="#ppt_x"/>
                                          </p:val>
                                        </p:tav>
                                      </p:tavLst>
                                    </p:anim>
                                    <p:anim calcmode="lin" valueType="num">
                                      <p:cBhvr>
                                        <p:cTn id="9" dur="2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2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
                                        <p:tgtEl>
                                          <p:spTgt spid="14"/>
                                        </p:tgtEl>
                                      </p:cBhvr>
                                    </p:animEffect>
                                    <p:anim calcmode="lin" valueType="num">
                                      <p:cBhvr>
                                        <p:cTn id="14" dur="200" fill="hold"/>
                                        <p:tgtEl>
                                          <p:spTgt spid="14"/>
                                        </p:tgtEl>
                                        <p:attrNameLst>
                                          <p:attrName>ppt_x</p:attrName>
                                        </p:attrNameLst>
                                      </p:cBhvr>
                                      <p:tavLst>
                                        <p:tav tm="0">
                                          <p:val>
                                            <p:strVal val="#ppt_x"/>
                                          </p:val>
                                        </p:tav>
                                        <p:tav tm="100000">
                                          <p:val>
                                            <p:strVal val="#ppt_x"/>
                                          </p:val>
                                        </p:tav>
                                      </p:tavLst>
                                    </p:anim>
                                    <p:anim calcmode="lin" valueType="num">
                                      <p:cBhvr>
                                        <p:cTn id="15" dur="2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4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
                                        <p:tgtEl>
                                          <p:spTgt spid="15"/>
                                        </p:tgtEl>
                                      </p:cBhvr>
                                    </p:animEffect>
                                    <p:anim calcmode="lin" valueType="num">
                                      <p:cBhvr>
                                        <p:cTn id="20" dur="200" fill="hold"/>
                                        <p:tgtEl>
                                          <p:spTgt spid="15"/>
                                        </p:tgtEl>
                                        <p:attrNameLst>
                                          <p:attrName>ppt_x</p:attrName>
                                        </p:attrNameLst>
                                      </p:cBhvr>
                                      <p:tavLst>
                                        <p:tav tm="0">
                                          <p:val>
                                            <p:strVal val="#ppt_x"/>
                                          </p:val>
                                        </p:tav>
                                        <p:tav tm="100000">
                                          <p:val>
                                            <p:strVal val="#ppt_x"/>
                                          </p:val>
                                        </p:tav>
                                      </p:tavLst>
                                    </p:anim>
                                    <p:anim calcmode="lin" valueType="num">
                                      <p:cBhvr>
                                        <p:cTn id="21" dur="2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6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
                                        <p:tgtEl>
                                          <p:spTgt spid="17"/>
                                        </p:tgtEl>
                                      </p:cBhvr>
                                    </p:animEffect>
                                    <p:anim calcmode="lin" valueType="num">
                                      <p:cBhvr>
                                        <p:cTn id="26" dur="200" fill="hold"/>
                                        <p:tgtEl>
                                          <p:spTgt spid="17"/>
                                        </p:tgtEl>
                                        <p:attrNameLst>
                                          <p:attrName>ppt_x</p:attrName>
                                        </p:attrNameLst>
                                      </p:cBhvr>
                                      <p:tavLst>
                                        <p:tav tm="0">
                                          <p:val>
                                            <p:strVal val="#ppt_x"/>
                                          </p:val>
                                        </p:tav>
                                        <p:tav tm="100000">
                                          <p:val>
                                            <p:strVal val="#ppt_x"/>
                                          </p:val>
                                        </p:tav>
                                      </p:tavLst>
                                    </p:anim>
                                    <p:anim calcmode="lin" valueType="num">
                                      <p:cBhvr>
                                        <p:cTn id="27" dur="2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8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
                                        <p:tgtEl>
                                          <p:spTgt spid="18"/>
                                        </p:tgtEl>
                                      </p:cBhvr>
                                    </p:animEffect>
                                    <p:anim calcmode="lin" valueType="num">
                                      <p:cBhvr>
                                        <p:cTn id="32" dur="200" fill="hold"/>
                                        <p:tgtEl>
                                          <p:spTgt spid="18"/>
                                        </p:tgtEl>
                                        <p:attrNameLst>
                                          <p:attrName>ppt_x</p:attrName>
                                        </p:attrNameLst>
                                      </p:cBhvr>
                                      <p:tavLst>
                                        <p:tav tm="0">
                                          <p:val>
                                            <p:strVal val="#ppt_x"/>
                                          </p:val>
                                        </p:tav>
                                        <p:tav tm="100000">
                                          <p:val>
                                            <p:strVal val="#ppt_x"/>
                                          </p:val>
                                        </p:tav>
                                      </p:tavLst>
                                    </p:anim>
                                    <p:anim calcmode="lin" valueType="num">
                                      <p:cBhvr>
                                        <p:cTn id="33" dur="2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1250"/>
                            </p:stCondLst>
                            <p:childTnLst>
                              <p:par>
                                <p:cTn id="41" presetID="42"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anim calcmode="lin" valueType="num">
                                      <p:cBhvr>
                                        <p:cTn id="44" dur="250" fill="hold"/>
                                        <p:tgtEl>
                                          <p:spTgt spid="8"/>
                                        </p:tgtEl>
                                        <p:attrNameLst>
                                          <p:attrName>ppt_x</p:attrName>
                                        </p:attrNameLst>
                                      </p:cBhvr>
                                      <p:tavLst>
                                        <p:tav tm="0">
                                          <p:val>
                                            <p:strVal val="#ppt_x"/>
                                          </p:val>
                                        </p:tav>
                                        <p:tav tm="100000">
                                          <p:val>
                                            <p:strVal val="#ppt_x"/>
                                          </p:val>
                                        </p:tav>
                                      </p:tavLst>
                                    </p:anim>
                                    <p:anim calcmode="lin" valueType="num">
                                      <p:cBhvr>
                                        <p:cTn id="45" dur="25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42" presetClass="entr" presetSubtype="0"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250"/>
                                        <p:tgtEl>
                                          <p:spTgt spid="3"/>
                                        </p:tgtEl>
                                      </p:cBhvr>
                                    </p:animEffect>
                                    <p:anim calcmode="lin" valueType="num">
                                      <p:cBhvr>
                                        <p:cTn id="50" dur="250" fill="hold"/>
                                        <p:tgtEl>
                                          <p:spTgt spid="3"/>
                                        </p:tgtEl>
                                        <p:attrNameLst>
                                          <p:attrName>ppt_x</p:attrName>
                                        </p:attrNameLst>
                                      </p:cBhvr>
                                      <p:tavLst>
                                        <p:tav tm="0">
                                          <p:val>
                                            <p:strVal val="#ppt_x"/>
                                          </p:val>
                                        </p:tav>
                                        <p:tav tm="100000">
                                          <p:val>
                                            <p:strVal val="#ppt_x"/>
                                          </p:val>
                                        </p:tav>
                                      </p:tavLst>
                                    </p:anim>
                                    <p:anim calcmode="lin" valueType="num">
                                      <p:cBhvr>
                                        <p:cTn id="51" dur="25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1750"/>
                            </p:stCondLst>
                            <p:childTnLst>
                              <p:par>
                                <p:cTn id="53" presetID="42"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50"/>
                                        <p:tgtEl>
                                          <p:spTgt spid="9"/>
                                        </p:tgtEl>
                                      </p:cBhvr>
                                    </p:animEffect>
                                    <p:anim calcmode="lin" valueType="num">
                                      <p:cBhvr>
                                        <p:cTn id="56" dur="250" fill="hold"/>
                                        <p:tgtEl>
                                          <p:spTgt spid="9"/>
                                        </p:tgtEl>
                                        <p:attrNameLst>
                                          <p:attrName>ppt_x</p:attrName>
                                        </p:attrNameLst>
                                      </p:cBhvr>
                                      <p:tavLst>
                                        <p:tav tm="0">
                                          <p:val>
                                            <p:strVal val="#ppt_x"/>
                                          </p:val>
                                        </p:tav>
                                        <p:tav tm="100000">
                                          <p:val>
                                            <p:strVal val="#ppt_x"/>
                                          </p:val>
                                        </p:tav>
                                      </p:tavLst>
                                    </p:anim>
                                    <p:anim calcmode="lin" valueType="num">
                                      <p:cBhvr>
                                        <p:cTn id="57" dur="250" fill="hold"/>
                                        <p:tgtEl>
                                          <p:spTgt spid="9"/>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50"/>
                                        <p:tgtEl>
                                          <p:spTgt spid="11"/>
                                        </p:tgtEl>
                                      </p:cBhvr>
                                    </p:animEffect>
                                    <p:anim calcmode="lin" valueType="num">
                                      <p:cBhvr>
                                        <p:cTn id="62" dur="250" fill="hold"/>
                                        <p:tgtEl>
                                          <p:spTgt spid="11"/>
                                        </p:tgtEl>
                                        <p:attrNameLst>
                                          <p:attrName>ppt_x</p:attrName>
                                        </p:attrNameLst>
                                      </p:cBhvr>
                                      <p:tavLst>
                                        <p:tav tm="0">
                                          <p:val>
                                            <p:strVal val="#ppt_x"/>
                                          </p:val>
                                        </p:tav>
                                        <p:tav tm="100000">
                                          <p:val>
                                            <p:strVal val="#ppt_x"/>
                                          </p:val>
                                        </p:tav>
                                      </p:tavLst>
                                    </p:anim>
                                    <p:anim calcmode="lin" valueType="num">
                                      <p:cBhvr>
                                        <p:cTn id="63"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3" grpId="0"/>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7" name="Imagem 6">
            <a:extLst>
              <a:ext uri="{FF2B5EF4-FFF2-40B4-BE49-F238E27FC236}">
                <a16:creationId xmlns="" xmlns:a16="http://schemas.microsoft.com/office/drawing/2014/main" id="{33E1AE78-3220-476E-ACDF-F63B0448BF3F}"/>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xmlns="" val="0"/>
              </a:ext>
            </a:extLst>
          </a:blip>
          <a:stretch>
            <a:fillRect/>
          </a:stretch>
        </p:blipFill>
        <p:spPr>
          <a:xfrm>
            <a:off x="251721" y="5908431"/>
            <a:ext cx="863293" cy="784811"/>
          </a:xfrm>
          <a:prstGeom prst="rect">
            <a:avLst/>
          </a:prstGeom>
        </p:spPr>
      </p:pic>
      <p:pic>
        <p:nvPicPr>
          <p:cNvPr id="1028" name="Picture 4" descr="Resultado de imagem para europa portugal">
            <a:extLst>
              <a:ext uri="{FF2B5EF4-FFF2-40B4-BE49-F238E27FC236}">
                <a16:creationId xmlns="" xmlns:a16="http://schemas.microsoft.com/office/drawing/2014/main" id="{A897BC59-3F59-4BF2-991F-70663DC7FA4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93608" y="164758"/>
            <a:ext cx="6204783" cy="621741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tângulo 9">
            <a:extLst>
              <a:ext uri="{FF2B5EF4-FFF2-40B4-BE49-F238E27FC236}">
                <a16:creationId xmlns="" xmlns:a16="http://schemas.microsoft.com/office/drawing/2014/main" id="{8826ED0A-33D4-4AB3-83E2-7689FFF98D67}"/>
              </a:ext>
            </a:extLst>
          </p:cNvPr>
          <p:cNvSpPr/>
          <p:nvPr/>
        </p:nvSpPr>
        <p:spPr>
          <a:xfrm>
            <a:off x="371094" y="1614929"/>
            <a:ext cx="5425820" cy="5078313"/>
          </a:xfrm>
          <a:prstGeom prst="rect">
            <a:avLst/>
          </a:prstGeom>
        </p:spPr>
        <p:txBody>
          <a:bodyPr wrap="square">
            <a:spAutoFit/>
          </a:bodyPr>
          <a:lstStyle/>
          <a:p>
            <a:pPr marL="285750" indent="-285750">
              <a:buFont typeface="Arial" panose="020B0604020202020204" pitchFamily="34" charset="0"/>
              <a:buChar char="•"/>
            </a:pPr>
            <a:r>
              <a:rPr lang="en-US" dirty="0">
                <a:latin typeface="Trebuchet MS" panose="020B0603020202020204" pitchFamily="34" charset="0"/>
              </a:rPr>
              <a:t>Portugal is the oldest nation-state in Europe</a:t>
            </a:r>
          </a:p>
          <a:p>
            <a:pPr marL="285750" indent="-285750">
              <a:buFont typeface="Arial" panose="020B0604020202020204" pitchFamily="34" charset="0"/>
              <a:buChar char="•"/>
            </a:pPr>
            <a:endParaRPr lang="en-US" dirty="0">
              <a:latin typeface="Trebuchet MS" panose="020B0603020202020204" pitchFamily="34" charset="0"/>
            </a:endParaRPr>
          </a:p>
          <a:p>
            <a:pPr marL="285750" indent="-285750">
              <a:buFont typeface="Arial" panose="020B0604020202020204" pitchFamily="34" charset="0"/>
              <a:buChar char="•"/>
            </a:pPr>
            <a:r>
              <a:rPr lang="en-US" dirty="0">
                <a:latin typeface="Trebuchet MS" panose="020B0603020202020204" pitchFamily="34" charset="0"/>
              </a:rPr>
              <a:t>Portugal’s dictatorship for almost half of the 20th </a:t>
            </a:r>
            <a:r>
              <a:rPr lang="en-US" dirty="0" err="1">
                <a:latin typeface="Trebuchet MS" panose="020B0603020202020204" pitchFamily="34" charset="0"/>
              </a:rPr>
              <a:t>centuryis</a:t>
            </a:r>
            <a:r>
              <a:rPr lang="en-US" dirty="0">
                <a:latin typeface="Trebuchet MS" panose="020B0603020202020204" pitchFamily="34" charset="0"/>
              </a:rPr>
              <a:t> considered the longest in Europe</a:t>
            </a:r>
          </a:p>
          <a:p>
            <a:pPr marL="285750" indent="-285750">
              <a:buFont typeface="Arial" panose="020B0604020202020204" pitchFamily="34" charset="0"/>
              <a:buChar char="•"/>
            </a:pPr>
            <a:endParaRPr lang="en-US" dirty="0">
              <a:latin typeface="Trebuchet MS" panose="020B0603020202020204" pitchFamily="34" charset="0"/>
            </a:endParaRPr>
          </a:p>
          <a:p>
            <a:pPr marL="285750" indent="-285750">
              <a:buFont typeface="Arial" panose="020B0604020202020204" pitchFamily="34" charset="0"/>
              <a:buChar char="•"/>
            </a:pPr>
            <a:r>
              <a:rPr lang="en-US" dirty="0">
                <a:latin typeface="Trebuchet MS" panose="020B0603020202020204" pitchFamily="34" charset="0"/>
              </a:rPr>
              <a:t>Portugal was the world’s first maritime power, and birthplace to some of the world’s first explorers.</a:t>
            </a:r>
          </a:p>
          <a:p>
            <a:pPr marL="285750" indent="-285750">
              <a:buFont typeface="Arial" panose="020B0604020202020204" pitchFamily="34" charset="0"/>
              <a:buChar char="•"/>
            </a:pPr>
            <a:endParaRPr lang="en-US" dirty="0">
              <a:latin typeface="Trebuchet MS" panose="020B0603020202020204" pitchFamily="34" charset="0"/>
            </a:endParaRPr>
          </a:p>
          <a:p>
            <a:pPr marL="285750" indent="-285750">
              <a:buFont typeface="Arial" panose="020B0604020202020204" pitchFamily="34" charset="0"/>
              <a:buChar char="•"/>
            </a:pPr>
            <a:r>
              <a:rPr lang="en-US" dirty="0">
                <a:latin typeface="Trebuchet MS" panose="020B0603020202020204" pitchFamily="34" charset="0"/>
              </a:rPr>
              <a:t>Portuguese is the official language of eight other countries outside of Portugal</a:t>
            </a:r>
          </a:p>
          <a:p>
            <a:pPr marL="285750" indent="-285750">
              <a:buFont typeface="Arial" panose="020B0604020202020204" pitchFamily="34" charset="0"/>
              <a:buChar char="•"/>
            </a:pPr>
            <a:endParaRPr lang="en-US" dirty="0">
              <a:latin typeface="Trebuchet MS" panose="020B0603020202020204" pitchFamily="34" charset="0"/>
            </a:endParaRPr>
          </a:p>
          <a:p>
            <a:pPr marL="285750" indent="-285750">
              <a:buFont typeface="Arial" panose="020B0604020202020204" pitchFamily="34" charset="0"/>
              <a:buChar char="•"/>
            </a:pPr>
            <a:r>
              <a:rPr lang="en-US" dirty="0">
                <a:latin typeface="Trebuchet MS" panose="020B0603020202020204" pitchFamily="34" charset="0"/>
              </a:rPr>
              <a:t>Portugal is a founding member of NATO and an EU member</a:t>
            </a:r>
          </a:p>
          <a:p>
            <a:pPr marL="285750" indent="-285750">
              <a:buFont typeface="Arial" panose="020B0604020202020204" pitchFamily="34" charset="0"/>
              <a:buChar char="•"/>
            </a:pPr>
            <a:endParaRPr lang="en-US" dirty="0">
              <a:latin typeface="Trebuchet MS" panose="020B0603020202020204" pitchFamily="34" charset="0"/>
            </a:endParaRPr>
          </a:p>
          <a:p>
            <a:pPr marL="285750" indent="-285750">
              <a:buFont typeface="Arial" panose="020B0604020202020204" pitchFamily="34" charset="0"/>
              <a:buChar char="•"/>
            </a:pPr>
            <a:endParaRPr lang="en-US" dirty="0">
              <a:solidFill>
                <a:srgbClr val="454545"/>
              </a:solidFill>
              <a:latin typeface="Montserrat" panose="00000500000000000000" pitchFamily="2" charset="0"/>
            </a:endParaRPr>
          </a:p>
          <a:p>
            <a:endParaRPr lang="en-US" dirty="0">
              <a:solidFill>
                <a:srgbClr val="454545"/>
              </a:solidFill>
              <a:latin typeface="Montserrat" panose="00000500000000000000" pitchFamily="2" charset="0"/>
            </a:endParaRPr>
          </a:p>
          <a:p>
            <a:endParaRPr lang="en-US" i="0" dirty="0">
              <a:solidFill>
                <a:srgbClr val="454545"/>
              </a:solidFill>
              <a:effectLst/>
              <a:latin typeface="Montserrat" panose="00000500000000000000" pitchFamily="2" charset="0"/>
            </a:endParaRPr>
          </a:p>
        </p:txBody>
      </p:sp>
      <p:sp>
        <p:nvSpPr>
          <p:cNvPr id="14" name="CaixaDeTexto 13">
            <a:extLst>
              <a:ext uri="{FF2B5EF4-FFF2-40B4-BE49-F238E27FC236}">
                <a16:creationId xmlns="" xmlns:a16="http://schemas.microsoft.com/office/drawing/2014/main" id="{F896BFE9-C68E-4628-BE1E-E05190D90204}"/>
              </a:ext>
            </a:extLst>
          </p:cNvPr>
          <p:cNvSpPr txBox="1"/>
          <p:nvPr/>
        </p:nvSpPr>
        <p:spPr>
          <a:xfrm>
            <a:off x="583167" y="283256"/>
            <a:ext cx="2850930" cy="553998"/>
          </a:xfrm>
          <a:prstGeom prst="rect">
            <a:avLst/>
          </a:prstGeom>
          <a:noFill/>
        </p:spPr>
        <p:txBody>
          <a:bodyPr wrap="square" rtlCol="0">
            <a:spAutoFit/>
          </a:bodyPr>
          <a:lstStyle/>
          <a:p>
            <a:r>
              <a:rPr lang="pt-PT" sz="3000" b="1" dirty="0"/>
              <a:t>PORTUGAL</a:t>
            </a:r>
          </a:p>
        </p:txBody>
      </p:sp>
      <p:pic>
        <p:nvPicPr>
          <p:cNvPr id="15" name="Imagem 14">
            <a:extLst>
              <a:ext uri="{FF2B5EF4-FFF2-40B4-BE49-F238E27FC236}">
                <a16:creationId xmlns="" xmlns:a16="http://schemas.microsoft.com/office/drawing/2014/main" id="{340EAC73-8917-4175-97C4-32D413F0C5C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570793" y="220599"/>
            <a:ext cx="603523" cy="603523"/>
          </a:xfrm>
          <a:prstGeom prst="rect">
            <a:avLst/>
          </a:prstGeom>
        </p:spPr>
      </p:pic>
    </p:spTree>
    <p:extLst>
      <p:ext uri="{BB962C8B-B14F-4D97-AF65-F5344CB8AC3E}">
        <p14:creationId xmlns:p14="http://schemas.microsoft.com/office/powerpoint/2010/main" xmlns="" val="60702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0 0 L 0.25 0 E" pathEditMode="relative" ptsTypes="">
                                      <p:cBhvr>
                                        <p:cTn id="13" dur="2000" fill="hold"/>
                                        <p:tgtEl>
                                          <p:spTgt spid="1028"/>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52995" y="359199"/>
            <a:ext cx="568959" cy="568959"/>
          </a:xfrm>
          <a:prstGeom prst="rect">
            <a:avLst/>
          </a:prstGeom>
        </p:spPr>
      </p:pic>
      <p:sp>
        <p:nvSpPr>
          <p:cNvPr id="4" name="Retângulo 3"/>
          <p:cNvSpPr/>
          <p:nvPr/>
        </p:nvSpPr>
        <p:spPr>
          <a:xfrm>
            <a:off x="967430" y="845037"/>
            <a:ext cx="3341077" cy="1021863"/>
          </a:xfrm>
          <a:prstGeom prst="rect">
            <a:avLst/>
          </a:prstGeom>
          <a:solidFill>
            <a:srgbClr val="FE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6535" y="5926160"/>
            <a:ext cx="779093" cy="708266"/>
          </a:xfrm>
          <a:prstGeom prst="rect">
            <a:avLst/>
          </a:prstGeom>
        </p:spPr>
      </p:pic>
      <p:sp>
        <p:nvSpPr>
          <p:cNvPr id="2" name="Retângulo 1">
            <a:extLst>
              <a:ext uri="{FF2B5EF4-FFF2-40B4-BE49-F238E27FC236}">
                <a16:creationId xmlns="" xmlns:a16="http://schemas.microsoft.com/office/drawing/2014/main" id="{DE12E1C4-8B8F-4B0D-A210-C1A16464A0C3}"/>
              </a:ext>
            </a:extLst>
          </p:cNvPr>
          <p:cNvSpPr/>
          <p:nvPr/>
        </p:nvSpPr>
        <p:spPr>
          <a:xfrm>
            <a:off x="432262" y="1168873"/>
            <a:ext cx="6043352" cy="5064976"/>
          </a:xfrm>
          <a:prstGeom prst="rect">
            <a:avLst/>
          </a:prstGeom>
        </p:spPr>
        <p:txBody>
          <a:bodyPr wrap="square">
            <a:spAutoFit/>
          </a:bodyPr>
          <a:lstStyle/>
          <a:p>
            <a:pPr algn="just">
              <a:lnSpc>
                <a:spcPct val="115000"/>
              </a:lnSpc>
              <a:spcBef>
                <a:spcPts val="500"/>
              </a:spcBef>
              <a:spcAft>
                <a:spcPts val="0"/>
              </a:spcAft>
            </a:pPr>
            <a:r>
              <a:rPr lang="en-US" b="1" dirty="0">
                <a:solidFill>
                  <a:srgbClr val="C00000"/>
                </a:solidFill>
                <a:latin typeface="Trebuchet MS" panose="020B0603020202020204" pitchFamily="34" charset="0"/>
                <a:ea typeface="Times New Roman" panose="02020603050405020304" pitchFamily="18" charset="0"/>
                <a:cs typeface="Segoe UI" panose="020B0502040204020203" pitchFamily="34" charset="0"/>
              </a:rPr>
              <a:t>TIME ZONE</a:t>
            </a:r>
            <a:endParaRPr lang="pt-PT"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0"/>
              </a:spcAft>
            </a:pPr>
            <a:r>
              <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WET (Western European Time): No UTC/GMT offset, </a:t>
            </a:r>
            <a:endParaRPr lang="pt-PT"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0"/>
              </a:spcAft>
            </a:pPr>
            <a:r>
              <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Daylight Saving Time +1 hour March to October. </a:t>
            </a:r>
            <a:endParaRPr lang="pt-PT"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0"/>
              </a:spcAft>
            </a:pPr>
            <a:r>
              <a:rPr lang="en-US" b="1" dirty="0">
                <a:solidFill>
                  <a:srgbClr val="C00000"/>
                </a:solidFill>
                <a:latin typeface="Trebuchet MS" panose="020B0603020202020204" pitchFamily="34" charset="0"/>
                <a:ea typeface="Times New Roman" panose="02020603050405020304" pitchFamily="18" charset="0"/>
                <a:cs typeface="Segoe UI" panose="020B0502040204020203" pitchFamily="34" charset="0"/>
              </a:rPr>
              <a:t>CURRENCY</a:t>
            </a:r>
            <a:endParaRPr lang="pt-PT"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0"/>
              </a:spcAft>
            </a:pPr>
            <a:r>
              <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The Portuguese currency is the </a:t>
            </a:r>
            <a:endParaRPr lang="pt-PT"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0"/>
              </a:spcAft>
            </a:pPr>
            <a:endPar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endParaRPr>
          </a:p>
          <a:p>
            <a:pPr algn="just">
              <a:lnSpc>
                <a:spcPct val="115000"/>
              </a:lnSpc>
              <a:spcBef>
                <a:spcPts val="500"/>
              </a:spcBef>
              <a:spcAft>
                <a:spcPts val="0"/>
              </a:spcAft>
            </a:pPr>
            <a:r>
              <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ATMs are the easiest way to get cash. You can use an international debit card at the ATMs with </a:t>
            </a:r>
            <a:r>
              <a:rPr lang="en-US" dirty="0" err="1">
                <a:solidFill>
                  <a:srgbClr val="000000"/>
                </a:solidFill>
                <a:latin typeface="Trebuchet MS" panose="020B0603020202020204" pitchFamily="34" charset="0"/>
                <a:ea typeface="Times New Roman" panose="02020603050405020304" pitchFamily="18" charset="0"/>
                <a:cs typeface="Segoe UI" panose="020B0502040204020203" pitchFamily="34" charset="0"/>
              </a:rPr>
              <a:t>Multibanco</a:t>
            </a:r>
            <a:r>
              <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 When/if we go to smaller villages, bring cash. The ATM withdrawal limit is €200 per day, and many banks charge a foreign transaction fee of 2-3%.</a:t>
            </a:r>
            <a:endParaRPr lang="pt-PT"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0"/>
              </a:spcAft>
            </a:pPr>
            <a:r>
              <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Banks are open Monday to Friday from 8.30 to 15.00. But ATMs are available at any time.</a:t>
            </a:r>
            <a:endParaRPr lang="pt-PT"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600"/>
              </a:spcAft>
            </a:pPr>
            <a:endParaRPr lang="pt-PT"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074" name="Picture 2" descr="Resultado de imagem para atm logo">
            <a:extLst>
              <a:ext uri="{FF2B5EF4-FFF2-40B4-BE49-F238E27FC236}">
                <a16:creationId xmlns="" xmlns:a16="http://schemas.microsoft.com/office/drawing/2014/main" id="{310F1FEF-834C-4FDA-8AF3-23BACA8B23A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327399" y="275407"/>
            <a:ext cx="1418355" cy="79693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ângulo 2">
            <a:extLst>
              <a:ext uri="{FF2B5EF4-FFF2-40B4-BE49-F238E27FC236}">
                <a16:creationId xmlns="" xmlns:a16="http://schemas.microsoft.com/office/drawing/2014/main" id="{8AD97C42-DE00-4748-A6AB-4B333BB64CF2}"/>
              </a:ext>
            </a:extLst>
          </p:cNvPr>
          <p:cNvSpPr/>
          <p:nvPr/>
        </p:nvSpPr>
        <p:spPr>
          <a:xfrm>
            <a:off x="627209" y="450775"/>
            <a:ext cx="2372316" cy="369332"/>
          </a:xfrm>
          <a:prstGeom prst="rect">
            <a:avLst/>
          </a:prstGeom>
        </p:spPr>
        <p:txBody>
          <a:bodyPr wrap="none">
            <a:spAutoFit/>
          </a:bodyPr>
          <a:lstStyle/>
          <a:p>
            <a:r>
              <a:rPr lang="pt-PT" b="1" dirty="0"/>
              <a:t>USEFUL INFORMATION</a:t>
            </a:r>
            <a:endParaRPr lang="pt-PT" dirty="0"/>
          </a:p>
        </p:txBody>
      </p:sp>
      <p:sp>
        <p:nvSpPr>
          <p:cNvPr id="9" name="Retângulo 8">
            <a:extLst>
              <a:ext uri="{FF2B5EF4-FFF2-40B4-BE49-F238E27FC236}">
                <a16:creationId xmlns="" xmlns:a16="http://schemas.microsoft.com/office/drawing/2014/main" id="{8D679077-EA78-4A48-9BB8-1B1065BACC24}"/>
              </a:ext>
            </a:extLst>
          </p:cNvPr>
          <p:cNvSpPr/>
          <p:nvPr/>
        </p:nvSpPr>
        <p:spPr>
          <a:xfrm>
            <a:off x="0" y="506198"/>
            <a:ext cx="2928243" cy="332578"/>
          </a:xfrm>
          <a:prstGeom prst="rect">
            <a:avLst/>
          </a:prstGeom>
          <a:solidFill>
            <a:srgbClr val="99E3F3"/>
          </a:solidFill>
          <a:ln>
            <a:solidFill>
              <a:srgbClr val="99E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USEFUL INFORMATION</a:t>
            </a:r>
            <a:endParaRPr lang="pt-PT" dirty="0">
              <a:solidFill>
                <a:schemeClr val="tx1"/>
              </a:solidFill>
            </a:endParaRPr>
          </a:p>
        </p:txBody>
      </p:sp>
      <p:sp>
        <p:nvSpPr>
          <p:cNvPr id="7" name="Retângulo 6">
            <a:extLst>
              <a:ext uri="{FF2B5EF4-FFF2-40B4-BE49-F238E27FC236}">
                <a16:creationId xmlns="" xmlns:a16="http://schemas.microsoft.com/office/drawing/2014/main" id="{4728F961-6A34-4E02-8627-EF7F51274D8B}"/>
              </a:ext>
            </a:extLst>
          </p:cNvPr>
          <p:cNvSpPr/>
          <p:nvPr/>
        </p:nvSpPr>
        <p:spPr>
          <a:xfrm>
            <a:off x="7637658" y="1807258"/>
            <a:ext cx="4554342" cy="5050742"/>
          </a:xfrm>
          <a:prstGeom prst="rect">
            <a:avLst/>
          </a:prstGeom>
        </p:spPr>
        <p:txBody>
          <a:bodyPr wrap="square">
            <a:spAutoFit/>
          </a:bodyPr>
          <a:lstStyle/>
          <a:p>
            <a:pPr>
              <a:lnSpc>
                <a:spcPct val="107000"/>
              </a:lnSpc>
              <a:spcAft>
                <a:spcPts val="800"/>
              </a:spcAft>
            </a:pPr>
            <a:r>
              <a:rPr lang="pt-PT" dirty="0">
                <a:latin typeface="Trebuchet MS" panose="020B0603020202020204" pitchFamily="34" charset="0"/>
                <a:ea typeface="Calibri" panose="020F0502020204030204" pitchFamily="34" charset="0"/>
                <a:cs typeface="Times New Roman" panose="02020603050405020304" pitchFamily="18" charset="0"/>
              </a:rPr>
              <a:t>- 1 Euro </a:t>
            </a:r>
            <a:r>
              <a:rPr lang="pt-PT" dirty="0" err="1">
                <a:latin typeface="Trebuchet MS" panose="020B0603020202020204" pitchFamily="34" charset="0"/>
                <a:ea typeface="Calibri" panose="020F0502020204030204" pitchFamily="34" charset="0"/>
                <a:cs typeface="Times New Roman" panose="02020603050405020304" pitchFamily="18" charset="0"/>
              </a:rPr>
              <a:t>equals</a:t>
            </a:r>
            <a:r>
              <a:rPr lang="pt-PT" dirty="0">
                <a:latin typeface="Trebuchet MS" panose="020B0603020202020204" pitchFamily="34" charset="0"/>
                <a:ea typeface="Calibri" panose="020F0502020204030204" pitchFamily="34" charset="0"/>
                <a:cs typeface="Times New Roman" panose="02020603050405020304" pitchFamily="18" charset="0"/>
              </a:rPr>
              <a:t> 4,76 </a:t>
            </a:r>
            <a:r>
              <a:rPr lang="pt-PT" dirty="0" err="1">
                <a:latin typeface="Trebuchet MS" panose="020B0603020202020204" pitchFamily="34" charset="0"/>
                <a:ea typeface="Calibri" panose="020F0502020204030204" pitchFamily="34" charset="0"/>
                <a:cs typeface="Times New Roman" panose="02020603050405020304" pitchFamily="18" charset="0"/>
              </a:rPr>
              <a:t>Romanian</a:t>
            </a:r>
            <a:r>
              <a:rPr lang="pt-PT" dirty="0">
                <a:latin typeface="Trebuchet MS" panose="020B0603020202020204" pitchFamily="34" charset="0"/>
                <a:ea typeface="Calibri" panose="020F0502020204030204" pitchFamily="34" charset="0"/>
                <a:cs typeface="Times New Roman" panose="02020603050405020304" pitchFamily="18" charset="0"/>
              </a:rPr>
              <a:t> Leus</a:t>
            </a:r>
          </a:p>
          <a:p>
            <a:pPr>
              <a:lnSpc>
                <a:spcPct val="107000"/>
              </a:lnSpc>
              <a:spcAft>
                <a:spcPts val="800"/>
              </a:spcAft>
            </a:pPr>
            <a:r>
              <a:rPr lang="pt-PT" dirty="0">
                <a:latin typeface="Trebuchet MS" panose="020B0603020202020204" pitchFamily="34" charset="0"/>
                <a:ea typeface="Calibri" panose="020F0502020204030204" pitchFamily="34" charset="0"/>
                <a:cs typeface="Times New Roman" panose="02020603050405020304" pitchFamily="18" charset="0"/>
              </a:rPr>
              <a:t>- Romania </a:t>
            </a:r>
            <a:r>
              <a:rPr lang="pt-PT" dirty="0" err="1">
                <a:latin typeface="Trebuchet MS" panose="020B0603020202020204" pitchFamily="34" charset="0"/>
                <a:ea typeface="Calibri" panose="020F0502020204030204" pitchFamily="34" charset="0"/>
                <a:cs typeface="Times New Roman" panose="02020603050405020304" pitchFamily="18" charset="0"/>
              </a:rPr>
              <a:t>minimum</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wage</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is</a:t>
            </a:r>
            <a:r>
              <a:rPr lang="pt-PT" dirty="0">
                <a:latin typeface="Trebuchet MS" panose="020B0603020202020204" pitchFamily="34" charset="0"/>
                <a:ea typeface="Calibri" panose="020F0502020204030204" pitchFamily="34" charset="0"/>
                <a:cs typeface="Times New Roman" panose="02020603050405020304" pitchFamily="18" charset="0"/>
              </a:rPr>
              <a:t> 407€ </a:t>
            </a:r>
            <a:r>
              <a:rPr lang="pt-PT" dirty="0" err="1">
                <a:latin typeface="Trebuchet MS" panose="020B0603020202020204" pitchFamily="34" charset="0"/>
                <a:ea typeface="Calibri" panose="020F0502020204030204" pitchFamily="34" charset="0"/>
                <a:cs typeface="Times New Roman" panose="02020603050405020304" pitchFamily="18" charset="0"/>
              </a:rPr>
              <a:t>which</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is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less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than</a:t>
            </a:r>
            <a:r>
              <a:rPr lang="pt-PT" dirty="0">
                <a:latin typeface="Trebuchet MS" panose="020B0603020202020204" pitchFamily="34" charset="0"/>
                <a:ea typeface="Calibri" panose="020F0502020204030204" pitchFamily="34" charset="0"/>
                <a:cs typeface="Times New Roman" panose="02020603050405020304" pitchFamily="18" charset="0"/>
              </a:rPr>
              <a:t> Portugal(600€)</a:t>
            </a:r>
          </a:p>
          <a:p>
            <a:pPr>
              <a:lnSpc>
                <a:spcPct val="107000"/>
              </a:lnSpc>
              <a:spcAft>
                <a:spcPts val="800"/>
              </a:spcAft>
            </a:pPr>
            <a:r>
              <a:rPr lang="pt-PT" dirty="0">
                <a:latin typeface="Trebuchet MS" panose="020B0603020202020204" pitchFamily="34" charset="0"/>
                <a:ea typeface="Calibri" panose="020F0502020204030204" pitchFamily="34" charset="0"/>
                <a:cs typeface="Times New Roman" panose="02020603050405020304" pitchFamily="18" charset="0"/>
              </a:rPr>
              <a:t>- Visa, MasterCard are </a:t>
            </a:r>
            <a:r>
              <a:rPr lang="pt-PT" dirty="0" err="1">
                <a:latin typeface="Trebuchet MS" panose="020B0603020202020204" pitchFamily="34" charset="0"/>
                <a:ea typeface="Calibri" panose="020F0502020204030204" pitchFamily="34" charset="0"/>
                <a:cs typeface="Times New Roman" panose="02020603050405020304" pitchFamily="18" charset="0"/>
              </a:rPr>
              <a:t>the</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two</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most</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poupular</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credit</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cards</a:t>
            </a:r>
            <a:r>
              <a:rPr lang="pt-PT" dirty="0">
                <a:latin typeface="Trebuchet MS" panose="020B0603020202020204" pitchFamily="34" charset="0"/>
                <a:ea typeface="Calibri" panose="020F0502020204030204" pitchFamily="34" charset="0"/>
                <a:cs typeface="Times New Roman" panose="02020603050405020304" pitchFamily="18" charset="0"/>
              </a:rPr>
              <a:t> in Portugal.</a:t>
            </a:r>
          </a:p>
          <a:p>
            <a:pPr>
              <a:lnSpc>
                <a:spcPct val="107000"/>
              </a:lnSpc>
              <a:spcAft>
                <a:spcPts val="800"/>
              </a:spcAft>
            </a:pPr>
            <a:r>
              <a:rPr lang="pt-PT" dirty="0">
                <a:latin typeface="Trebuchet MS" panose="020B0603020202020204" pitchFamily="34" charset="0"/>
                <a:ea typeface="Calibri" panose="020F0502020204030204" pitchFamily="34" charset="0"/>
                <a:cs typeface="Times New Roman" panose="02020603050405020304" pitchFamily="18" charset="0"/>
              </a:rPr>
              <a:t>- In Portugal </a:t>
            </a:r>
            <a:r>
              <a:rPr lang="pt-PT" dirty="0" err="1">
                <a:latin typeface="Trebuchet MS" panose="020B0603020202020204" pitchFamily="34" charset="0"/>
                <a:ea typeface="Calibri" panose="020F0502020204030204" pitchFamily="34" charset="0"/>
                <a:cs typeface="Times New Roman" panose="02020603050405020304" pitchFamily="18" charset="0"/>
              </a:rPr>
              <a:t>we</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have</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The</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Contactless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Card</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which</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allows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payments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of</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less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than</a:t>
            </a:r>
            <a:r>
              <a:rPr lang="pt-PT" dirty="0">
                <a:latin typeface="Trebuchet MS" panose="020B0603020202020204" pitchFamily="34" charset="0"/>
                <a:ea typeface="Calibri" panose="020F0502020204030204" pitchFamily="34" charset="0"/>
                <a:cs typeface="Times New Roman" panose="02020603050405020304" pitchFamily="18" charset="0"/>
              </a:rPr>
              <a:t> 20 euros </a:t>
            </a:r>
            <a:r>
              <a:rPr lang="pt-PT" dirty="0" err="1">
                <a:latin typeface="Trebuchet MS" panose="020B0603020202020204" pitchFamily="34" charset="0"/>
                <a:ea typeface="Calibri" panose="020F0502020204030204" pitchFamily="34" charset="0"/>
                <a:cs typeface="Times New Roman" panose="02020603050405020304" pitchFamily="18" charset="0"/>
              </a:rPr>
              <a:t>without</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entering</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the</a:t>
            </a:r>
            <a:r>
              <a:rPr lang="pt-PT" dirty="0">
                <a:latin typeface="Trebuchet MS" panose="020B0603020202020204" pitchFamily="34" charset="0"/>
                <a:ea typeface="Calibri" panose="020F0502020204030204" pitchFamily="34" charset="0"/>
                <a:cs typeface="Times New Roman" panose="02020603050405020304" pitchFamily="18" charset="0"/>
              </a:rPr>
              <a:t> PIN</a:t>
            </a:r>
          </a:p>
          <a:p>
            <a:pPr>
              <a:lnSpc>
                <a:spcPct val="107000"/>
              </a:lnSpc>
              <a:spcAft>
                <a:spcPts val="800"/>
              </a:spcAft>
            </a:pPr>
            <a:r>
              <a:rPr lang="pt-PT" dirty="0">
                <a:latin typeface="Trebuchet MS" panose="020B0603020202020204" pitchFamily="34" charset="0"/>
                <a:ea typeface="Calibri" panose="020F0502020204030204" pitchFamily="34" charset="0"/>
                <a:cs typeface="Times New Roman" panose="02020603050405020304" pitchFamily="18" charset="0"/>
              </a:rPr>
              <a:t>-Self-Service, Paypal </a:t>
            </a:r>
            <a:r>
              <a:rPr lang="pt-PT" dirty="0" err="1">
                <a:latin typeface="Trebuchet MS" panose="020B0603020202020204" pitchFamily="34" charset="0"/>
                <a:ea typeface="Calibri" panose="020F0502020204030204" pitchFamily="34" charset="0"/>
                <a:cs typeface="Times New Roman" panose="02020603050405020304" pitchFamily="18" charset="0"/>
              </a:rPr>
              <a:t>and</a:t>
            </a:r>
            <a:r>
              <a:rPr lang="pt-PT" dirty="0">
                <a:latin typeface="Trebuchet MS" panose="020B0603020202020204" pitchFamily="34" charset="0"/>
                <a:ea typeface="Calibri" panose="020F0502020204030204" pitchFamily="34" charset="0"/>
                <a:cs typeface="Times New Roman" panose="02020603050405020304" pitchFamily="18" charset="0"/>
              </a:rPr>
              <a:t> MB Net are </a:t>
            </a:r>
            <a:r>
              <a:rPr lang="pt-PT" dirty="0" err="1">
                <a:latin typeface="Trebuchet MS" panose="020B0603020202020204" pitchFamily="34" charset="0"/>
                <a:ea typeface="Calibri" panose="020F0502020204030204" pitchFamily="34" charset="0"/>
                <a:cs typeface="Times New Roman" panose="02020603050405020304" pitchFamily="18" charset="0"/>
              </a:rPr>
              <a:t>the</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most</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used</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payment</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methods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by</a:t>
            </a:r>
            <a:r>
              <a:rPr lang="pt-PT" dirty="0">
                <a:latin typeface="Trebuchet MS" panose="020B0603020202020204" pitchFamily="34" charset="0"/>
                <a:ea typeface="Calibri" panose="020F0502020204030204" pitchFamily="34" charset="0"/>
                <a:cs typeface="Times New Roman" panose="02020603050405020304" pitchFamily="18" charset="0"/>
              </a:rPr>
              <a:t> Portuguese </a:t>
            </a:r>
            <a:r>
              <a:rPr lang="pt-PT" dirty="0" err="1">
                <a:latin typeface="Trebuchet MS" panose="020B0603020202020204" pitchFamily="34" charset="0"/>
                <a:ea typeface="Calibri" panose="020F0502020204030204" pitchFamily="34" charset="0"/>
                <a:cs typeface="Times New Roman" panose="02020603050405020304" pitchFamily="18" charset="0"/>
              </a:rPr>
              <a:t>consumers</a:t>
            </a:r>
            <a:r>
              <a:rPr lang="pt-PT" dirty="0">
                <a:latin typeface="Trebuchet MS" panose="020B0603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PT" dirty="0">
                <a:latin typeface="Trebuchet MS" panose="020B0603020202020204" pitchFamily="34" charset="0"/>
                <a:ea typeface="Calibri" panose="020F0502020204030204" pitchFamily="34" charset="0"/>
                <a:cs typeface="Times New Roman" panose="02020603050405020304" pitchFamily="18" charset="0"/>
              </a:rPr>
              <a:t>-</a:t>
            </a:r>
            <a:r>
              <a:rPr lang="pt-PT" dirty="0" err="1">
                <a:latin typeface="Trebuchet MS" panose="020B0603020202020204" pitchFamily="34" charset="0"/>
                <a:ea typeface="Calibri" panose="020F0502020204030204" pitchFamily="34" charset="0"/>
                <a:cs typeface="Times New Roman" panose="02020603050405020304" pitchFamily="18" charset="0"/>
              </a:rPr>
              <a:t>Besides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the</a:t>
            </a:r>
            <a:r>
              <a:rPr lang="pt-PT" dirty="0">
                <a:latin typeface="Trebuchet MS" panose="020B0603020202020204" pitchFamily="34" charset="0"/>
                <a:ea typeface="Calibri" panose="020F0502020204030204" pitchFamily="34" charset="0"/>
                <a:cs typeface="Times New Roman" panose="02020603050405020304" pitchFamily="18" charset="0"/>
              </a:rPr>
              <a:t> Multibanco network, in Portugal </a:t>
            </a:r>
            <a:r>
              <a:rPr lang="pt-PT" dirty="0" err="1">
                <a:latin typeface="Trebuchet MS" panose="020B0603020202020204" pitchFamily="34" charset="0"/>
                <a:ea typeface="Calibri" panose="020F0502020204030204" pitchFamily="34" charset="0"/>
                <a:cs typeface="Times New Roman" panose="02020603050405020304" pitchFamily="18" charset="0"/>
              </a:rPr>
              <a:t>there</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is</a:t>
            </a:r>
            <a:r>
              <a:rPr lang="pt-PT" dirty="0">
                <a:latin typeface="Trebuchet MS" panose="020B0603020202020204" pitchFamily="34" charset="0"/>
                <a:ea typeface="Calibri" panose="020F0502020204030204" pitchFamily="34" charset="0"/>
                <a:cs typeface="Times New Roman" panose="02020603050405020304" pitchFamily="18" charset="0"/>
              </a:rPr>
              <a:t> a </a:t>
            </a:r>
            <a:r>
              <a:rPr lang="pt-PT" dirty="0" err="1">
                <a:latin typeface="Trebuchet MS" panose="020B0603020202020204" pitchFamily="34" charset="0"/>
                <a:ea typeface="Calibri" panose="020F0502020204030204" pitchFamily="34" charset="0"/>
                <a:cs typeface="Times New Roman" panose="02020603050405020304" pitchFamily="18" charset="0"/>
              </a:rPr>
              <a:t>competitor</a:t>
            </a:r>
            <a:r>
              <a:rPr lang="pt-PT" dirty="0">
                <a:latin typeface="Trebuchet MS" panose="020B0603020202020204" pitchFamily="34" charset="0"/>
                <a:ea typeface="Calibri" panose="020F0502020204030204" pitchFamily="34" charset="0"/>
                <a:cs typeface="Times New Roman" panose="02020603050405020304" pitchFamily="18" charset="0"/>
              </a:rPr>
              <a:t> to </a:t>
            </a:r>
            <a:r>
              <a:rPr lang="pt-PT" dirty="0" err="1">
                <a:latin typeface="Trebuchet MS" panose="020B0603020202020204" pitchFamily="34" charset="0"/>
                <a:ea typeface="Calibri" panose="020F0502020204030204" pitchFamily="34" charset="0"/>
                <a:cs typeface="Times New Roman" panose="02020603050405020304" pitchFamily="18" charset="0"/>
              </a:rPr>
              <a:t>the</a:t>
            </a:r>
            <a:r>
              <a:rPr lang="pt-PT" dirty="0">
                <a:latin typeface="Trebuchet MS" panose="020B0603020202020204" pitchFamily="34" charset="0"/>
                <a:ea typeface="Calibri" panose="020F0502020204030204" pitchFamily="34" charset="0"/>
                <a:cs typeface="Times New Roman" panose="02020603050405020304" pitchFamily="18" charset="0"/>
              </a:rPr>
              <a:t> Multibanco network, </a:t>
            </a:r>
            <a:r>
              <a:rPr lang="pt-PT" dirty="0" err="1">
                <a:latin typeface="Trebuchet MS" panose="020B0603020202020204" pitchFamily="34" charset="0"/>
                <a:ea typeface="Calibri" panose="020F0502020204030204" pitchFamily="34" charset="0"/>
                <a:cs typeface="Times New Roman" panose="02020603050405020304" pitchFamily="18" charset="0"/>
              </a:rPr>
              <a:t>which</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already</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has</a:t>
            </a:r>
            <a:r>
              <a:rPr lang="pt-PT" dirty="0">
                <a:latin typeface="Trebuchet MS" panose="020B0603020202020204" pitchFamily="34" charset="0"/>
                <a:ea typeface="Calibri" panose="020F0502020204030204" pitchFamily="34" charset="0"/>
                <a:cs typeface="Times New Roman" panose="02020603050405020304" pitchFamily="18" charset="0"/>
              </a:rPr>
              <a:t> 300 boxes, </a:t>
            </a:r>
            <a:r>
              <a:rPr lang="pt-PT" dirty="0" err="1">
                <a:latin typeface="Trebuchet MS" panose="020B0603020202020204" pitchFamily="34" charset="0"/>
                <a:ea typeface="Calibri" panose="020F0502020204030204" pitchFamily="34" charset="0"/>
                <a:cs typeface="Times New Roman" panose="02020603050405020304" pitchFamily="18" charset="0"/>
              </a:rPr>
              <a:t>It's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called</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Euronet</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Worldwide</a:t>
            </a:r>
            <a:endParaRPr lang="pt-PT" dirty="0">
              <a:latin typeface="Trebuchet MS" panose="020B0603020202020204" pitchFamily="34" charset="0"/>
              <a:ea typeface="Calibri" panose="020F0502020204030204" pitchFamily="34" charset="0"/>
              <a:cs typeface="Times New Roman" panose="02020603050405020304" pitchFamily="18" charset="0"/>
            </a:endParaRPr>
          </a:p>
        </p:txBody>
      </p:sp>
      <p:sp>
        <p:nvSpPr>
          <p:cNvPr id="8" name="Retângulo 7">
            <a:extLst>
              <a:ext uri="{FF2B5EF4-FFF2-40B4-BE49-F238E27FC236}">
                <a16:creationId xmlns="" xmlns:a16="http://schemas.microsoft.com/office/drawing/2014/main" id="{7EE3BAEE-F3D7-4F6B-98A8-DDB4ADCF0C0C}"/>
              </a:ext>
            </a:extLst>
          </p:cNvPr>
          <p:cNvSpPr/>
          <p:nvPr/>
        </p:nvSpPr>
        <p:spPr>
          <a:xfrm>
            <a:off x="7578124" y="1115195"/>
            <a:ext cx="3468194" cy="390492"/>
          </a:xfrm>
          <a:prstGeom prst="rect">
            <a:avLst/>
          </a:prstGeom>
        </p:spPr>
        <p:txBody>
          <a:bodyPr wrap="none">
            <a:spAutoFit/>
          </a:bodyPr>
          <a:lstStyle/>
          <a:p>
            <a:pPr algn="just">
              <a:lnSpc>
                <a:spcPct val="115000"/>
              </a:lnSpc>
              <a:spcBef>
                <a:spcPts val="500"/>
              </a:spcBef>
              <a:spcAft>
                <a:spcPts val="0"/>
              </a:spcAft>
            </a:pPr>
            <a:r>
              <a:rPr lang="en-US" b="1" dirty="0">
                <a:solidFill>
                  <a:srgbClr val="C00000"/>
                </a:solidFill>
                <a:latin typeface="Trebuchet MS" panose="020B0603020202020204" pitchFamily="34" charset="0"/>
                <a:ea typeface="Times New Roman" panose="02020603050405020304" pitchFamily="18" charset="0"/>
                <a:cs typeface="Segoe UI" panose="020B0502040204020203" pitchFamily="34" charset="0"/>
              </a:rPr>
              <a:t>ATMs /Money/ Credit card use:</a:t>
            </a:r>
            <a:endParaRPr lang="pt-PT"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93771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33333E-6 1.85185E-6 L -0.00078 -0.32824 " pathEditMode="relative" rAng="0" ptsTypes="AA">
                                      <p:cBhvr>
                                        <p:cTn id="18" dur="2000" fill="hold"/>
                                        <p:tgtEl>
                                          <p:spTgt spid="8">
                                            <p:txEl>
                                              <p:pRg st="0" end="0"/>
                                            </p:txEl>
                                          </p:spTgt>
                                        </p:tgtEl>
                                        <p:attrNameLst>
                                          <p:attrName>ppt_x</p:attrName>
                                          <p:attrName>ppt_y</p:attrName>
                                        </p:attrNameLst>
                                      </p:cBhvr>
                                      <p:rCtr x="-39" y="-16412"/>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shopping vector gif">
            <a:extLst>
              <a:ext uri="{FF2B5EF4-FFF2-40B4-BE49-F238E27FC236}">
                <a16:creationId xmlns="" xmlns:a16="http://schemas.microsoft.com/office/drawing/2014/main" id="{CCA0D4DC-EC85-439E-A7C2-383A82CADA7E}"/>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55600" y="914430"/>
            <a:ext cx="3080499" cy="231037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6535" y="5926160"/>
            <a:ext cx="779093" cy="708266"/>
          </a:xfrm>
          <a:prstGeom prst="rect">
            <a:avLst/>
          </a:prstGeom>
        </p:spPr>
      </p:pic>
      <p:sp>
        <p:nvSpPr>
          <p:cNvPr id="7" name="Retângulo 6">
            <a:extLst>
              <a:ext uri="{FF2B5EF4-FFF2-40B4-BE49-F238E27FC236}">
                <a16:creationId xmlns="" xmlns:a16="http://schemas.microsoft.com/office/drawing/2014/main" id="{B686BDE4-E0BA-400A-B692-2DFC6A2D4D63}"/>
              </a:ext>
            </a:extLst>
          </p:cNvPr>
          <p:cNvSpPr/>
          <p:nvPr/>
        </p:nvSpPr>
        <p:spPr>
          <a:xfrm>
            <a:off x="0" y="506198"/>
            <a:ext cx="2928243" cy="332578"/>
          </a:xfrm>
          <a:prstGeom prst="rect">
            <a:avLst/>
          </a:prstGeom>
          <a:solidFill>
            <a:srgbClr val="99E3F3"/>
          </a:solidFill>
          <a:ln>
            <a:solidFill>
              <a:srgbClr val="99E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USEFUL INFORMATION</a:t>
            </a:r>
            <a:endParaRPr lang="pt-PT" dirty="0">
              <a:solidFill>
                <a:schemeClr val="tx1"/>
              </a:solidFill>
            </a:endParaRPr>
          </a:p>
        </p:txBody>
      </p:sp>
      <p:sp>
        <p:nvSpPr>
          <p:cNvPr id="3" name="Retângulo 2">
            <a:extLst>
              <a:ext uri="{FF2B5EF4-FFF2-40B4-BE49-F238E27FC236}">
                <a16:creationId xmlns="" xmlns:a16="http://schemas.microsoft.com/office/drawing/2014/main" id="{0F83E5ED-1D9E-43D1-80FE-06F095E106BC}"/>
              </a:ext>
            </a:extLst>
          </p:cNvPr>
          <p:cNvSpPr/>
          <p:nvPr/>
        </p:nvSpPr>
        <p:spPr>
          <a:xfrm>
            <a:off x="739883" y="2002941"/>
            <a:ext cx="5115048" cy="3582840"/>
          </a:xfrm>
          <a:prstGeom prst="rect">
            <a:avLst/>
          </a:prstGeom>
        </p:spPr>
        <p:txBody>
          <a:bodyPr wrap="square">
            <a:spAutoFit/>
          </a:bodyPr>
          <a:lstStyle/>
          <a:p>
            <a:pPr>
              <a:lnSpc>
                <a:spcPct val="107000"/>
              </a:lnSpc>
              <a:spcAft>
                <a:spcPts val="800"/>
              </a:spcAft>
            </a:pPr>
            <a:r>
              <a:rPr lang="en-US" dirty="0">
                <a:solidFill>
                  <a:srgbClr val="C00000"/>
                </a:solidFill>
                <a:latin typeface="Trebuchet MS" panose="020B0603020202020204" pitchFamily="34" charset="0"/>
                <a:ea typeface="Calibri" panose="020F0502020204030204" pitchFamily="34" charset="0"/>
                <a:cs typeface="Times New Roman" panose="02020603050405020304" pitchFamily="18" charset="0"/>
              </a:rPr>
              <a:t>HEALTH/EMERGENCY </a:t>
            </a:r>
            <a:endParaRPr lang="pt-PT" dirty="0">
              <a:solidFill>
                <a:srgbClr val="C00000"/>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dirty="0">
                <a:solidFill>
                  <a:srgbClr val="454545"/>
                </a:solidFill>
                <a:latin typeface="Trebuchet MS" panose="020B0603020202020204" pitchFamily="34" charset="0"/>
                <a:ea typeface="Times New Roman" panose="02020603050405020304" pitchFamily="18" charset="0"/>
                <a:cs typeface="Times New Roman" panose="02020603050405020304" pitchFamily="18" charset="0"/>
              </a:rPr>
              <a:t>A list of emergency numbers to call in the event of an emergency in Portugal.</a:t>
            </a:r>
          </a:p>
          <a:p>
            <a:pPr>
              <a:lnSpc>
                <a:spcPct val="107000"/>
              </a:lnSpc>
              <a:spcAft>
                <a:spcPts val="0"/>
              </a:spcAft>
            </a:pPr>
            <a:endParaRPr lang="en-US" dirty="0">
              <a:solidFill>
                <a:srgbClr val="454545"/>
              </a:solidFill>
              <a:latin typeface="Trebuchet MS" panose="020B0603020202020204" pitchFamily="34" charset="0"/>
              <a:ea typeface="Times New Roman" panose="02020603050405020304" pitchFamily="18" charset="0"/>
              <a:cs typeface="Times New Roman" panose="02020603050405020304" pitchFamily="18" charset="0"/>
            </a:endParaRPr>
          </a:p>
          <a:p>
            <a:r>
              <a:rPr lang="pt-PT" dirty="0" err="1">
                <a:latin typeface="Trebuchet MS" panose="020B0603020202020204" pitchFamily="34" charset="0"/>
              </a:rPr>
              <a:t>Ambulance</a:t>
            </a:r>
            <a:r>
              <a:rPr lang="pt-PT" dirty="0">
                <a:latin typeface="Trebuchet MS" panose="020B0603020202020204" pitchFamily="34" charset="0"/>
              </a:rPr>
              <a:t>: </a:t>
            </a:r>
            <a:r>
              <a:rPr lang="pt-PT" b="1" dirty="0">
                <a:latin typeface="Trebuchet MS" panose="020B0603020202020204" pitchFamily="34" charset="0"/>
              </a:rPr>
              <a:t>112</a:t>
            </a:r>
            <a:endParaRPr lang="pt-PT" dirty="0">
              <a:latin typeface="Trebuchet MS" panose="020B0603020202020204" pitchFamily="34" charset="0"/>
            </a:endParaRPr>
          </a:p>
          <a:p>
            <a:r>
              <a:rPr lang="pt-PT" dirty="0" err="1">
                <a:latin typeface="Trebuchet MS" panose="020B0603020202020204" pitchFamily="34" charset="0"/>
              </a:rPr>
              <a:t>Child</a:t>
            </a:r>
            <a:r>
              <a:rPr lang="pt-PT" dirty="0">
                <a:latin typeface="Trebuchet MS" panose="020B0603020202020204" pitchFamily="34" charset="0"/>
              </a:rPr>
              <a:t> abuse: </a:t>
            </a:r>
            <a:r>
              <a:rPr lang="pt-PT" b="1" dirty="0">
                <a:latin typeface="Trebuchet MS" panose="020B0603020202020204" pitchFamily="34" charset="0"/>
              </a:rPr>
              <a:t>213 433 333</a:t>
            </a:r>
            <a:endParaRPr lang="pt-PT" dirty="0">
              <a:latin typeface="Trebuchet MS" panose="020B0603020202020204" pitchFamily="34" charset="0"/>
            </a:endParaRPr>
          </a:p>
          <a:p>
            <a:r>
              <a:rPr lang="pt-PT" dirty="0" err="1">
                <a:latin typeface="Trebuchet MS" panose="020B0603020202020204" pitchFamily="34" charset="0"/>
              </a:rPr>
              <a:t>Drug</a:t>
            </a:r>
            <a:r>
              <a:rPr lang="pt-PT" dirty="0">
                <a:latin typeface="Trebuchet MS" panose="020B0603020202020204" pitchFamily="34" charset="0"/>
              </a:rPr>
              <a:t> abuse: </a:t>
            </a:r>
            <a:r>
              <a:rPr lang="pt-PT" b="1" dirty="0">
                <a:latin typeface="Trebuchet MS" panose="020B0603020202020204" pitchFamily="34" charset="0"/>
              </a:rPr>
              <a:t>1414</a:t>
            </a:r>
          </a:p>
          <a:p>
            <a:r>
              <a:rPr lang="pt-PT" dirty="0" err="1">
                <a:latin typeface="Trebuchet MS" panose="020B0603020202020204" pitchFamily="34" charset="0"/>
              </a:rPr>
              <a:t>Fire</a:t>
            </a:r>
            <a:r>
              <a:rPr lang="pt-PT" dirty="0">
                <a:latin typeface="Trebuchet MS" panose="020B0603020202020204" pitchFamily="34" charset="0"/>
              </a:rPr>
              <a:t>: </a:t>
            </a:r>
            <a:r>
              <a:rPr lang="pt-PT" b="1" dirty="0">
                <a:latin typeface="Trebuchet MS" panose="020B0603020202020204" pitchFamily="34" charset="0"/>
              </a:rPr>
              <a:t>112</a:t>
            </a:r>
          </a:p>
          <a:p>
            <a:r>
              <a:rPr lang="pt-PT" dirty="0" err="1">
                <a:latin typeface="Trebuchet MS" panose="020B0603020202020204" pitchFamily="34" charset="0"/>
              </a:rPr>
              <a:t>Police</a:t>
            </a:r>
            <a:r>
              <a:rPr lang="pt-PT" dirty="0">
                <a:latin typeface="Trebuchet MS" panose="020B0603020202020204" pitchFamily="34" charset="0"/>
              </a:rPr>
              <a:t> (</a:t>
            </a:r>
            <a:r>
              <a:rPr lang="pt-PT" dirty="0" err="1">
                <a:latin typeface="Trebuchet MS" panose="020B0603020202020204" pitchFamily="34" charset="0"/>
              </a:rPr>
              <a:t>national</a:t>
            </a:r>
            <a:r>
              <a:rPr lang="pt-PT" dirty="0">
                <a:latin typeface="Trebuchet MS" panose="020B0603020202020204" pitchFamily="34" charset="0"/>
              </a:rPr>
              <a:t>):</a:t>
            </a:r>
            <a:r>
              <a:rPr lang="pt-PT" b="1" dirty="0">
                <a:latin typeface="Trebuchet MS" panose="020B0603020202020204" pitchFamily="34" charset="0"/>
              </a:rPr>
              <a:t> 112</a:t>
            </a:r>
          </a:p>
          <a:p>
            <a:r>
              <a:rPr lang="en-US" dirty="0">
                <a:latin typeface="Trebuchet MS" panose="020B0603020202020204" pitchFamily="34" charset="0"/>
              </a:rPr>
              <a:t>Sea Rescue in Lisbon: </a:t>
            </a:r>
            <a:r>
              <a:rPr lang="en-US" b="1" dirty="0">
                <a:latin typeface="Trebuchet MS" panose="020B0603020202020204" pitchFamily="34" charset="0"/>
              </a:rPr>
              <a:t>214 401 919</a:t>
            </a:r>
            <a:endParaRPr lang="pt-PT" b="1" dirty="0">
              <a:latin typeface="Trebuchet MS" panose="020B0603020202020204" pitchFamily="34" charset="0"/>
            </a:endParaRPr>
          </a:p>
          <a:p>
            <a:r>
              <a:rPr lang="en-US" dirty="0">
                <a:latin typeface="Trebuchet MS" panose="020B0603020202020204" pitchFamily="34" charset="0"/>
              </a:rPr>
              <a:t>Maritime Police in Lisbon:</a:t>
            </a:r>
            <a:r>
              <a:rPr lang="en-US" b="1" dirty="0">
                <a:latin typeface="Trebuchet MS" panose="020B0603020202020204" pitchFamily="34" charset="0"/>
              </a:rPr>
              <a:t> 210 911 100</a:t>
            </a:r>
            <a:endParaRPr lang="pt-PT" b="1" dirty="0">
              <a:latin typeface="Trebuchet MS" panose="020B0603020202020204" pitchFamily="34" charset="0"/>
            </a:endParaRPr>
          </a:p>
          <a:p>
            <a:pPr>
              <a:lnSpc>
                <a:spcPct val="107000"/>
              </a:lnSpc>
              <a:spcAft>
                <a:spcPts val="0"/>
              </a:spcAft>
            </a:pPr>
            <a:endParaRPr lang="pt-PT" sz="1600" dirty="0">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4100" name="Picture 4" descr="Imagem relacionada">
            <a:extLst>
              <a:ext uri="{FF2B5EF4-FFF2-40B4-BE49-F238E27FC236}">
                <a16:creationId xmlns="" xmlns:a16="http://schemas.microsoft.com/office/drawing/2014/main" id="{A98278CC-CD96-48E8-B0DF-42EF97A272A1}"/>
              </a:ext>
            </a:extLst>
          </p:cNvPr>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71770" y="357448"/>
            <a:ext cx="2547388" cy="191054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tângulo 12">
            <a:extLst>
              <a:ext uri="{FF2B5EF4-FFF2-40B4-BE49-F238E27FC236}">
                <a16:creationId xmlns="" xmlns:a16="http://schemas.microsoft.com/office/drawing/2014/main" id="{2861F911-A352-477F-921C-31349B7F1691}"/>
              </a:ext>
            </a:extLst>
          </p:cNvPr>
          <p:cNvSpPr/>
          <p:nvPr/>
        </p:nvSpPr>
        <p:spPr>
          <a:xfrm>
            <a:off x="6892050" y="1043431"/>
            <a:ext cx="5103215" cy="4801314"/>
          </a:xfrm>
          <a:prstGeom prst="rect">
            <a:avLst/>
          </a:prstGeom>
        </p:spPr>
        <p:txBody>
          <a:bodyPr wrap="square">
            <a:spAutoFit/>
          </a:bodyPr>
          <a:lstStyle/>
          <a:p>
            <a:pPr>
              <a:spcAft>
                <a:spcPts val="0"/>
              </a:spcAft>
            </a:pPr>
            <a:r>
              <a:rPr lang="pt-PT" dirty="0">
                <a:solidFill>
                  <a:srgbClr val="C00000"/>
                </a:solidFill>
                <a:latin typeface="Trebuchet MS" panose="020B0603020202020204" pitchFamily="34" charset="0"/>
                <a:ea typeface="Times New Roman" panose="02020603050405020304" pitchFamily="18" charset="0"/>
              </a:rPr>
              <a:t>OPENING HOURS IN GENERAL  </a:t>
            </a:r>
          </a:p>
          <a:p>
            <a:pPr>
              <a:spcAft>
                <a:spcPts val="0"/>
              </a:spcAft>
            </a:pPr>
            <a:endParaRPr lang="pt-PT" dirty="0">
              <a:latin typeface="Trebuchet MS" panose="020B0603020202020204" pitchFamily="34" charset="0"/>
              <a:ea typeface="Times New Roman" panose="02020603050405020304" pitchFamily="18" charset="0"/>
            </a:endParaRPr>
          </a:p>
          <a:p>
            <a:pPr>
              <a:spcAft>
                <a:spcPts val="0"/>
              </a:spcAft>
            </a:pPr>
            <a:r>
              <a:rPr lang="pt-PT" dirty="0" err="1">
                <a:solidFill>
                  <a:srgbClr val="222222"/>
                </a:solidFill>
                <a:latin typeface="Trebuchet MS" panose="020B0603020202020204" pitchFamily="34" charset="0"/>
                <a:ea typeface="Times New Roman" panose="02020603050405020304" pitchFamily="18" charset="0"/>
              </a:rPr>
              <a:t>Mini-Markets</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and</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shops</a:t>
            </a:r>
            <a:r>
              <a:rPr lang="pt-PT" dirty="0">
                <a:solidFill>
                  <a:srgbClr val="222222"/>
                </a:solidFill>
                <a:latin typeface="Trebuchet MS" panose="020B0603020202020204" pitchFamily="34" charset="0"/>
                <a:ea typeface="Times New Roman" panose="02020603050405020304" pitchFamily="18" charset="0"/>
              </a:rPr>
              <a:t>: </a:t>
            </a:r>
            <a:r>
              <a:rPr lang="pt-PT" b="1" dirty="0">
                <a:solidFill>
                  <a:srgbClr val="222222"/>
                </a:solidFill>
                <a:latin typeface="Trebuchet MS" panose="020B0603020202020204" pitchFamily="34" charset="0"/>
                <a:ea typeface="Times New Roman" panose="02020603050405020304" pitchFamily="18" charset="0"/>
              </a:rPr>
              <a:t>09:00am to 19:00pm</a:t>
            </a:r>
            <a:endParaRPr lang="pt-PT" b="1" dirty="0">
              <a:latin typeface="Trebuchet MS" panose="020B0603020202020204" pitchFamily="34" charset="0"/>
              <a:ea typeface="Times New Roman" panose="02020603050405020304" pitchFamily="18" charset="0"/>
            </a:endParaRPr>
          </a:p>
          <a:p>
            <a:pPr>
              <a:spcAft>
                <a:spcPts val="0"/>
              </a:spcAft>
            </a:pPr>
            <a:r>
              <a:rPr lang="pt-PT" dirty="0" err="1">
                <a:solidFill>
                  <a:srgbClr val="222222"/>
                </a:solidFill>
                <a:latin typeface="Trebuchet MS" panose="020B0603020202020204" pitchFamily="34" charset="0"/>
                <a:ea typeface="Times New Roman" panose="02020603050405020304" pitchFamily="18" charset="0"/>
              </a:rPr>
              <a:t>Supermarkets</a:t>
            </a:r>
            <a:r>
              <a:rPr lang="pt-PT" dirty="0">
                <a:solidFill>
                  <a:srgbClr val="222222"/>
                </a:solidFill>
                <a:latin typeface="Trebuchet MS" panose="020B0603020202020204" pitchFamily="34" charset="0"/>
                <a:ea typeface="Times New Roman" panose="02020603050405020304" pitchFamily="18" charset="0"/>
              </a:rPr>
              <a:t>: </a:t>
            </a:r>
            <a:r>
              <a:rPr lang="pt-PT" b="1" dirty="0">
                <a:solidFill>
                  <a:srgbClr val="222222"/>
                </a:solidFill>
                <a:latin typeface="Trebuchet MS" panose="020B0603020202020204" pitchFamily="34" charset="0"/>
                <a:ea typeface="Times New Roman" panose="02020603050405020304" pitchFamily="18" charset="0"/>
              </a:rPr>
              <a:t>09:00am to 20:00pm</a:t>
            </a:r>
            <a:endParaRPr lang="pt-PT" b="1"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Summer</a:t>
            </a:r>
            <a:r>
              <a:rPr lang="pt-PT" dirty="0">
                <a:solidFill>
                  <a:srgbClr val="222222"/>
                </a:solidFill>
                <a:latin typeface="Trebuchet MS" panose="020B0603020202020204" pitchFamily="34" charset="0"/>
                <a:ea typeface="Times New Roman" panose="02020603050405020304" pitchFamily="18" charset="0"/>
              </a:rPr>
              <a:t> later </a:t>
            </a:r>
            <a:r>
              <a:rPr lang="pt-PT" dirty="0" err="1">
                <a:solidFill>
                  <a:srgbClr val="222222"/>
                </a:solidFill>
                <a:latin typeface="Trebuchet MS" panose="020B0603020202020204" pitchFamily="34" charset="0"/>
                <a:ea typeface="Times New Roman" panose="02020603050405020304" pitchFamily="18" charset="0"/>
              </a:rPr>
              <a:t>opening</a:t>
            </a:r>
            <a:r>
              <a:rPr lang="pt-PT" dirty="0">
                <a:solidFill>
                  <a:srgbClr val="222222"/>
                </a:solidFill>
                <a:latin typeface="Trebuchet MS" panose="020B0603020202020204" pitchFamily="34" charset="0"/>
                <a:ea typeface="Times New Roman" panose="02020603050405020304" pitchFamily="18" charset="0"/>
              </a:rPr>
              <a:t>: </a:t>
            </a:r>
            <a:r>
              <a:rPr lang="pt-PT" b="1" dirty="0">
                <a:solidFill>
                  <a:srgbClr val="222222"/>
                </a:solidFill>
                <a:latin typeface="Trebuchet MS" panose="020B0603020202020204" pitchFamily="34" charset="0"/>
                <a:ea typeface="Times New Roman" panose="02020603050405020304" pitchFamily="18" charset="0"/>
              </a:rPr>
              <a:t>22:00pm</a:t>
            </a:r>
            <a:endParaRPr lang="pt-PT" b="1"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Shopping centre: </a:t>
            </a:r>
            <a:r>
              <a:rPr lang="pt-PT" b="1" dirty="0">
                <a:solidFill>
                  <a:srgbClr val="222222"/>
                </a:solidFill>
                <a:latin typeface="Trebuchet MS" panose="020B0603020202020204" pitchFamily="34" charset="0"/>
                <a:ea typeface="Times New Roman" panose="02020603050405020304" pitchFamily="18" charset="0"/>
              </a:rPr>
              <a:t>10:00am to 23:30pm</a:t>
            </a:r>
            <a:endParaRPr lang="pt-PT" b="1"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r>
            <a:br>
              <a:rPr lang="pt-PT" dirty="0">
                <a:solidFill>
                  <a:srgbClr val="222222"/>
                </a:solidFill>
                <a:latin typeface="Trebuchet MS" panose="020B0603020202020204" pitchFamily="34" charset="0"/>
                <a:ea typeface="Times New Roman" panose="02020603050405020304" pitchFamily="18" charset="0"/>
              </a:rPr>
            </a:br>
            <a:endParaRPr lang="pt-PT" dirty="0">
              <a:latin typeface="Trebuchet MS" panose="020B0603020202020204" pitchFamily="34" charset="0"/>
              <a:ea typeface="Times New Roman" panose="02020603050405020304" pitchFamily="18" charset="0"/>
            </a:endParaRPr>
          </a:p>
          <a:p>
            <a:pPr>
              <a:spcAft>
                <a:spcPts val="0"/>
              </a:spcAft>
            </a:pPr>
            <a:r>
              <a:rPr lang="pt-PT" dirty="0" err="1">
                <a:solidFill>
                  <a:srgbClr val="222222"/>
                </a:solidFill>
                <a:latin typeface="Trebuchet MS" panose="020B0603020202020204" pitchFamily="34" charset="0"/>
                <a:ea typeface="Times New Roman" panose="02020603050405020304" pitchFamily="18" charset="0"/>
              </a:rPr>
              <a:t>Banks</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and</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Post</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Offices</a:t>
            </a:r>
            <a:r>
              <a:rPr lang="pt-PT" dirty="0">
                <a:solidFill>
                  <a:srgbClr val="222222"/>
                </a:solidFill>
                <a:latin typeface="Trebuchet MS" panose="020B0603020202020204" pitchFamily="34" charset="0"/>
                <a:ea typeface="Times New Roman" panose="02020603050405020304" pitchFamily="18" charset="0"/>
              </a:rPr>
              <a:t>: </a:t>
            </a:r>
            <a:r>
              <a:rPr lang="pt-PT" b="1" dirty="0">
                <a:solidFill>
                  <a:srgbClr val="222222"/>
                </a:solidFill>
                <a:latin typeface="Trebuchet MS" panose="020B0603020202020204" pitchFamily="34" charset="0"/>
                <a:ea typeface="Times New Roman" panose="02020603050405020304" pitchFamily="18" charset="0"/>
              </a:rPr>
              <a:t>8:30am to 15:00pm</a:t>
            </a:r>
            <a:endParaRPr lang="pt-PT" b="1"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t>
            </a:r>
            <a:endParaRPr lang="pt-PT" dirty="0">
              <a:latin typeface="Trebuchet MS" panose="020B0603020202020204" pitchFamily="34" charset="0"/>
              <a:ea typeface="Times New Roman" panose="02020603050405020304" pitchFamily="18" charset="0"/>
            </a:endParaRPr>
          </a:p>
          <a:p>
            <a:pPr>
              <a:spcAft>
                <a:spcPts val="0"/>
              </a:spcAft>
            </a:pPr>
            <a:r>
              <a:rPr lang="pt-PT" dirty="0" err="1">
                <a:solidFill>
                  <a:srgbClr val="222222"/>
                </a:solidFill>
                <a:latin typeface="Trebuchet MS" panose="020B0603020202020204" pitchFamily="34" charset="0"/>
                <a:ea typeface="Times New Roman" panose="02020603050405020304" pitchFamily="18" charset="0"/>
              </a:rPr>
              <a:t>Hospitals</a:t>
            </a:r>
            <a:r>
              <a:rPr lang="pt-PT" dirty="0">
                <a:solidFill>
                  <a:srgbClr val="222222"/>
                </a:solidFill>
                <a:latin typeface="Trebuchet MS" panose="020B0603020202020204" pitchFamily="34" charset="0"/>
                <a:ea typeface="Times New Roman" panose="02020603050405020304" pitchFamily="18" charset="0"/>
              </a:rPr>
              <a:t>: </a:t>
            </a:r>
            <a:r>
              <a:rPr lang="pt-PT" b="1" dirty="0">
                <a:solidFill>
                  <a:srgbClr val="222222"/>
                </a:solidFill>
                <a:latin typeface="Trebuchet MS" panose="020B0603020202020204" pitchFamily="34" charset="0"/>
                <a:ea typeface="Times New Roman" panose="02020603050405020304" pitchFamily="18" charset="0"/>
              </a:rPr>
              <a:t>24/7</a:t>
            </a:r>
            <a:endParaRPr lang="pt-PT" b="1"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r>
            <a:br>
              <a:rPr lang="pt-PT" dirty="0">
                <a:solidFill>
                  <a:srgbClr val="222222"/>
                </a:solidFill>
                <a:latin typeface="Trebuchet MS" panose="020B0603020202020204" pitchFamily="34" charset="0"/>
                <a:ea typeface="Times New Roman" panose="02020603050405020304" pitchFamily="18" charset="0"/>
              </a:rPr>
            </a:br>
            <a:r>
              <a:rPr lang="pt-PT" dirty="0" err="1">
                <a:solidFill>
                  <a:srgbClr val="222222"/>
                </a:solidFill>
                <a:latin typeface="Trebuchet MS" panose="020B0603020202020204" pitchFamily="34" charset="0"/>
                <a:ea typeface="Times New Roman" panose="02020603050405020304" pitchFamily="18" charset="0"/>
              </a:rPr>
              <a:t>Historical</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places</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and</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monuments</a:t>
            </a:r>
            <a:r>
              <a:rPr lang="pt-PT" dirty="0">
                <a:solidFill>
                  <a:srgbClr val="222222"/>
                </a:solidFill>
                <a:latin typeface="Trebuchet MS" panose="020B0603020202020204" pitchFamily="34" charset="0"/>
                <a:ea typeface="Times New Roman" panose="02020603050405020304" pitchFamily="18" charset="0"/>
              </a:rPr>
              <a:t>: </a:t>
            </a:r>
            <a:endParaRPr lang="pt-PT"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t>
            </a:r>
            <a:endParaRPr lang="pt-PT"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t>
            </a:r>
            <a:r>
              <a:rPr lang="pt-PT" b="1" dirty="0">
                <a:solidFill>
                  <a:srgbClr val="222222"/>
                </a:solidFill>
                <a:latin typeface="Trebuchet MS" panose="020B0603020202020204" pitchFamily="34" charset="0"/>
                <a:ea typeface="Times New Roman" panose="02020603050405020304" pitchFamily="18" charset="0"/>
              </a:rPr>
              <a:t>  9:30am to 17:00pm</a:t>
            </a:r>
            <a:r>
              <a:rPr lang="pt-PT" dirty="0">
                <a:solidFill>
                  <a:srgbClr val="222222"/>
                </a:solidFill>
                <a:latin typeface="Trebuchet MS" panose="020B0603020202020204" pitchFamily="34" charset="0"/>
                <a:ea typeface="Times New Roman" panose="02020603050405020304" pitchFamily="18" charset="0"/>
              </a:rPr>
              <a:t> </a:t>
            </a:r>
            <a:endParaRPr lang="pt-PT"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Or</a:t>
            </a:r>
            <a:r>
              <a:rPr lang="pt-PT" dirty="0">
                <a:solidFill>
                  <a:srgbClr val="222222"/>
                </a:solidFill>
                <a:latin typeface="Trebuchet MS" panose="020B0603020202020204" pitchFamily="34" charset="0"/>
                <a:ea typeface="Times New Roman" panose="02020603050405020304" pitchFamily="18" charset="0"/>
              </a:rPr>
              <a:t> </a:t>
            </a:r>
            <a:endParaRPr lang="pt-PT" dirty="0">
              <a:latin typeface="Trebuchet MS" panose="020B0603020202020204" pitchFamily="34" charset="0"/>
              <a:ea typeface="Times New Roman" panose="02020603050405020304" pitchFamily="18" charset="0"/>
            </a:endParaRPr>
          </a:p>
          <a:p>
            <a:r>
              <a:rPr lang="pt-PT" dirty="0">
                <a:solidFill>
                  <a:srgbClr val="222222"/>
                </a:solidFill>
                <a:latin typeface="Trebuchet MS" panose="020B0603020202020204" pitchFamily="34" charset="0"/>
                <a:ea typeface="Calibri" panose="020F0502020204030204" pitchFamily="34" charset="0"/>
              </a:rPr>
              <a:t>          </a:t>
            </a:r>
            <a:r>
              <a:rPr lang="pt-PT" b="1" dirty="0">
                <a:solidFill>
                  <a:srgbClr val="222222"/>
                </a:solidFill>
                <a:latin typeface="Trebuchet MS" panose="020B0603020202020204" pitchFamily="34" charset="0"/>
                <a:ea typeface="Calibri" panose="020F0502020204030204" pitchFamily="34" charset="0"/>
              </a:rPr>
              <a:t>10:00am to 17:30pm </a:t>
            </a:r>
            <a:r>
              <a:rPr lang="pt-PT" dirty="0">
                <a:solidFill>
                  <a:srgbClr val="222222"/>
                </a:solidFill>
                <a:latin typeface="Trebuchet MS" panose="020B0603020202020204" pitchFamily="34" charset="0"/>
                <a:ea typeface="Calibri" panose="020F0502020204030204" pitchFamily="34" charset="0"/>
              </a:rPr>
              <a:t>	</a:t>
            </a:r>
            <a:endParaRPr lang="pt-PT" dirty="0">
              <a:latin typeface="Trebuchet MS" panose="020B0603020202020204" pitchFamily="34" charset="0"/>
            </a:endParaRPr>
          </a:p>
        </p:txBody>
      </p:sp>
    </p:spTree>
    <p:extLst>
      <p:ext uri="{BB962C8B-B14F-4D97-AF65-F5344CB8AC3E}">
        <p14:creationId xmlns:p14="http://schemas.microsoft.com/office/powerpoint/2010/main" xmlns="" val="36753531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100"/>
                                        </p:tgtEl>
                                      </p:cBhvr>
                                    </p:animEffect>
                                    <p:anim calcmode="lin" valueType="num">
                                      <p:cBhvr>
                                        <p:cTn id="7" dur="1000"/>
                                        <p:tgtEl>
                                          <p:spTgt spid="4100"/>
                                        </p:tgtEl>
                                        <p:attrNameLst>
                                          <p:attrName>ppt_x</p:attrName>
                                        </p:attrNameLst>
                                      </p:cBhvr>
                                      <p:tavLst>
                                        <p:tav tm="0">
                                          <p:val>
                                            <p:strVal val="ppt_x"/>
                                          </p:val>
                                        </p:tav>
                                        <p:tav tm="100000">
                                          <p:val>
                                            <p:strVal val="ppt_x"/>
                                          </p:val>
                                        </p:tav>
                                      </p:tavLst>
                                    </p:anim>
                                    <p:anim calcmode="lin" valueType="num">
                                      <p:cBhvr>
                                        <p:cTn id="8" dur="1000"/>
                                        <p:tgtEl>
                                          <p:spTgt spid="4100"/>
                                        </p:tgtEl>
                                        <p:attrNameLst>
                                          <p:attrName>ppt_y</p:attrName>
                                        </p:attrNameLst>
                                      </p:cBhvr>
                                      <p:tavLst>
                                        <p:tav tm="0">
                                          <p:val>
                                            <p:strVal val="ppt_y"/>
                                          </p:val>
                                        </p:tav>
                                        <p:tav tm="100000">
                                          <p:val>
                                            <p:strVal val="ppt_y+.1"/>
                                          </p:val>
                                        </p:tav>
                                      </p:tavLst>
                                    </p:anim>
                                    <p:set>
                                      <p:cBhvr>
                                        <p:cTn id="9" dur="1" fill="hold">
                                          <p:stCondLst>
                                            <p:cond delay="999"/>
                                          </p:stCondLst>
                                        </p:cTn>
                                        <p:tgtEl>
                                          <p:spTgt spid="4100"/>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6952272" y="3205426"/>
            <a:ext cx="4728410" cy="589264"/>
          </a:xfrm>
          <a:prstGeom prst="rect">
            <a:avLst/>
          </a:prstGeom>
          <a:solidFill>
            <a:srgbClr val="F4BC41"/>
          </a:solidFill>
        </p:spPr>
        <p:txBody>
          <a:bodyPr wrap="none">
            <a:spAutoFit/>
          </a:bodyPr>
          <a:lstStyle/>
          <a:p>
            <a:pPr algn="ctr">
              <a:lnSpc>
                <a:spcPct val="115000"/>
              </a:lnSpc>
              <a:spcBef>
                <a:spcPts val="500"/>
              </a:spcBef>
              <a:spcAft>
                <a:spcPts val="500"/>
              </a:spcAft>
            </a:pPr>
            <a:r>
              <a:rPr lang="pt-PT" sz="3000"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PUBLIC TRANSPORTATION</a:t>
            </a:r>
            <a:endParaRPr lang="pt-PT" sz="3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Image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pic>
        <p:nvPicPr>
          <p:cNvPr id="8" name="Imagem 7">
            <a:extLst>
              <a:ext uri="{FF2B5EF4-FFF2-40B4-BE49-F238E27FC236}">
                <a16:creationId xmlns="" xmlns:a16="http://schemas.microsoft.com/office/drawing/2014/main" id="{26216DD0-0D07-40DC-813E-DBF2FF699B21}"/>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xmlns="" val="0"/>
              </a:ext>
            </a:extLst>
          </a:blip>
          <a:stretch>
            <a:fillRect/>
          </a:stretch>
        </p:blipFill>
        <p:spPr>
          <a:xfrm>
            <a:off x="251721" y="5908431"/>
            <a:ext cx="863293" cy="784811"/>
          </a:xfrm>
          <a:prstGeom prst="rect">
            <a:avLst/>
          </a:prstGeom>
        </p:spPr>
      </p:pic>
      <p:sp>
        <p:nvSpPr>
          <p:cNvPr id="3" name="Retângulo 2">
            <a:extLst>
              <a:ext uri="{FF2B5EF4-FFF2-40B4-BE49-F238E27FC236}">
                <a16:creationId xmlns="" xmlns:a16="http://schemas.microsoft.com/office/drawing/2014/main" id="{C0B57D68-15D0-4531-B04F-1296E5FB5FD6}"/>
              </a:ext>
            </a:extLst>
          </p:cNvPr>
          <p:cNvSpPr/>
          <p:nvPr/>
        </p:nvSpPr>
        <p:spPr>
          <a:xfrm>
            <a:off x="1747777" y="775504"/>
            <a:ext cx="1124778" cy="32409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 name="Imagem 1"/>
          <p:cNvPicPr>
            <a:picLocks noChangeAspect="1"/>
          </p:cNvPicPr>
          <p:nvPr/>
        </p:nvPicPr>
        <p:blipFill>
          <a:blip r:embed="rId5" cstate="print"/>
          <a:stretch>
            <a:fillRect/>
          </a:stretch>
        </p:blipFill>
        <p:spPr>
          <a:xfrm>
            <a:off x="6429875" y="71058"/>
            <a:ext cx="5773203" cy="6858000"/>
          </a:xfrm>
          <a:prstGeom prst="rect">
            <a:avLst/>
          </a:prstGeom>
        </p:spPr>
      </p:pic>
    </p:spTree>
    <p:extLst>
      <p:ext uri="{BB962C8B-B14F-4D97-AF65-F5344CB8AC3E}">
        <p14:creationId xmlns:p14="http://schemas.microsoft.com/office/powerpoint/2010/main" xmlns="" val="12850236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3.33333E-6 L -0.42357 0.00439 " pathEditMode="relative" rAng="0" ptsTypes="AA">
                                      <p:cBhvr>
                                        <p:cTn id="6" dur="2000" fill="hold"/>
                                        <p:tgtEl>
                                          <p:spTgt spid="2"/>
                                        </p:tgtEl>
                                        <p:attrNameLst>
                                          <p:attrName>ppt_x</p:attrName>
                                          <p:attrName>ppt_y</p:attrName>
                                        </p:attrNameLst>
                                      </p:cBhvr>
                                      <p:rCtr x="-21185"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Retângulo 1"/>
          <p:cNvSpPr/>
          <p:nvPr/>
        </p:nvSpPr>
        <p:spPr>
          <a:xfrm>
            <a:off x="7023780" y="2743114"/>
            <a:ext cx="5188540" cy="1857047"/>
          </a:xfrm>
          <a:prstGeom prst="rect">
            <a:avLst/>
          </a:prstGeom>
        </p:spPr>
        <p:txBody>
          <a:bodyPr wrap="square">
            <a:spAutoFit/>
          </a:bodyPr>
          <a:lstStyle/>
          <a:p>
            <a:pPr algn="just">
              <a:lnSpc>
                <a:spcPct val="115000"/>
              </a:lnSpc>
              <a:spcBef>
                <a:spcPts val="500"/>
              </a:spcBef>
            </a:pPr>
            <a:r>
              <a:rPr lang="en-US" b="1" dirty="0">
                <a:solidFill>
                  <a:srgbClr val="C00000"/>
                </a:solidFill>
                <a:latin typeface="Trebuchet MS" panose="020B0603020202020204" pitchFamily="34" charset="0"/>
                <a:ea typeface="Times New Roman" panose="02020603050405020304" pitchFamily="18" charset="0"/>
                <a:cs typeface="Segoe UI" panose="020B0502040204020203" pitchFamily="34" charset="0"/>
              </a:rPr>
              <a:t>Metro</a:t>
            </a:r>
            <a:r>
              <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rPr>
              <a:t>(</a:t>
            </a:r>
            <a:r>
              <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hlinkClick r:id="rId2"/>
              </a:rPr>
              <a:t>www.metrolisboa.pt</a:t>
            </a:r>
            <a:r>
              <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rPr>
              <a:t>)</a:t>
            </a:r>
          </a:p>
          <a:p>
            <a:pPr algn="just">
              <a:lnSpc>
                <a:spcPct val="115000"/>
              </a:lnSpc>
              <a:spcBef>
                <a:spcPts val="500"/>
              </a:spcBef>
            </a:pPr>
            <a:r>
              <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rPr>
              <a:t>         (</a:t>
            </a:r>
            <a:r>
              <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hlinkClick r:id="rId3"/>
              </a:rPr>
              <a:t>www.metrodoporto.pt</a:t>
            </a:r>
            <a:r>
              <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rPr>
              <a:t>)</a:t>
            </a:r>
          </a:p>
          <a:p>
            <a:pPr algn="just">
              <a:lnSpc>
                <a:spcPct val="115000"/>
              </a:lnSpc>
              <a:spcBef>
                <a:spcPts val="500"/>
              </a:spcBef>
              <a:spcAft>
                <a:spcPts val="0"/>
              </a:spcAft>
            </a:pPr>
            <a:endPar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endParaRPr>
          </a:p>
          <a:p>
            <a:pPr algn="just">
              <a:lnSpc>
                <a:spcPct val="115000"/>
              </a:lnSpc>
              <a:spcBef>
                <a:spcPts val="500"/>
              </a:spcBef>
              <a:spcAft>
                <a:spcPts val="0"/>
              </a:spcAft>
            </a:pPr>
            <a:r>
              <a:rPr lang="en-US" b="1" dirty="0">
                <a:latin typeface="Trebuchet MS" panose="020B0603020202020204" pitchFamily="34" charset="0"/>
                <a:ea typeface="Times New Roman" panose="02020603050405020304" pitchFamily="18" charset="0"/>
                <a:cs typeface="Segoe UI" panose="020B0502040204020203" pitchFamily="34" charset="0"/>
              </a:rPr>
              <a:t>–</a:t>
            </a:r>
            <a:r>
              <a:rPr lang="en-US" dirty="0">
                <a:latin typeface="Trebuchet MS" panose="020B0603020202020204" pitchFamily="34" charset="0"/>
                <a:ea typeface="Times New Roman" panose="02020603050405020304" pitchFamily="18" charset="0"/>
                <a:cs typeface="Segoe UI" panose="020B0502040204020203" pitchFamily="34" charset="0"/>
              </a:rPr>
              <a:t> undoubtedly the best way to get around the city. It runs from 6:30 a.m. to 1 a.m.</a:t>
            </a:r>
            <a:endParaRPr lang="pt-PT"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AutoShape 2" descr="Resultado de imagem para Portugal met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4100" name="Picture 4" descr="Resultado de imagem para metro Portugal Log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9911" y="1801748"/>
            <a:ext cx="741485" cy="741485"/>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Resultado de imagem para metro Portugal Logo"/>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858250" y="1758040"/>
            <a:ext cx="1992924" cy="69061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aixaDeTexto 10"/>
          <p:cNvSpPr txBox="1"/>
          <p:nvPr/>
        </p:nvSpPr>
        <p:spPr>
          <a:xfrm>
            <a:off x="7582013" y="4791463"/>
            <a:ext cx="3780692" cy="369332"/>
          </a:xfrm>
          <a:prstGeom prst="rect">
            <a:avLst/>
          </a:prstGeom>
          <a:noFill/>
        </p:spPr>
        <p:txBody>
          <a:bodyPr wrap="square" rtlCol="0">
            <a:spAutoFit/>
          </a:bodyPr>
          <a:lstStyle/>
          <a:p>
            <a:endParaRPr lang="pt-PT" dirty="0"/>
          </a:p>
        </p:txBody>
      </p:sp>
      <p:pic>
        <p:nvPicPr>
          <p:cNvPr id="4112" name="Picture 16" descr="Resultado de imagem para metro porto lines"/>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7975" y="1602472"/>
            <a:ext cx="6667500" cy="348615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m 7"/>
          <p:cNvPicPr>
            <a:picLocks noChangeAspect="1"/>
          </p:cNvPicPr>
          <p:nvPr/>
        </p:nvPicPr>
        <p:blipFill>
          <a:blip r:embed="rId7" cstate="print"/>
          <a:stretch>
            <a:fillRect/>
          </a:stretch>
        </p:blipFill>
        <p:spPr>
          <a:xfrm>
            <a:off x="5524500" y="672487"/>
            <a:ext cx="6667500" cy="5934075"/>
          </a:xfrm>
          <a:prstGeom prst="rect">
            <a:avLst/>
          </a:prstGeom>
        </p:spPr>
      </p:pic>
      <p:pic>
        <p:nvPicPr>
          <p:cNvPr id="12" name="Imagem 11">
            <a:extLst>
              <a:ext uri="{FF2B5EF4-FFF2-40B4-BE49-F238E27FC236}">
                <a16:creationId xmlns="" xmlns:a16="http://schemas.microsoft.com/office/drawing/2014/main" id="{D8BE785A-2346-4D6B-933B-71CB6495BD22}"/>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xmlns="" val="0"/>
              </a:ext>
            </a:extLst>
          </a:blip>
          <a:stretch>
            <a:fillRect/>
          </a:stretch>
        </p:blipFill>
        <p:spPr>
          <a:xfrm>
            <a:off x="251721" y="5908431"/>
            <a:ext cx="863293" cy="784811"/>
          </a:xfrm>
          <a:prstGeom prst="rect">
            <a:avLst/>
          </a:prstGeom>
        </p:spPr>
      </p:pic>
      <p:pic>
        <p:nvPicPr>
          <p:cNvPr id="5" name="Imagem 4"/>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sp>
        <p:nvSpPr>
          <p:cNvPr id="13" name="Retângulo 12">
            <a:extLst>
              <a:ext uri="{FF2B5EF4-FFF2-40B4-BE49-F238E27FC236}">
                <a16:creationId xmlns="" xmlns:a16="http://schemas.microsoft.com/office/drawing/2014/main" id="{819C6794-A49E-4FE0-BD2F-013C1D53B0CE}"/>
              </a:ext>
            </a:extLst>
          </p:cNvPr>
          <p:cNvSpPr/>
          <p:nvPr/>
        </p:nvSpPr>
        <p:spPr>
          <a:xfrm>
            <a:off x="0" y="506198"/>
            <a:ext cx="2928243" cy="332578"/>
          </a:xfrm>
          <a:prstGeom prst="rect">
            <a:avLst/>
          </a:prstGeom>
          <a:solidFill>
            <a:srgbClr val="F4BC41"/>
          </a:solidFill>
          <a:ln>
            <a:solidFill>
              <a:srgbClr val="F4B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PUBLIC TRANSPORTATION</a:t>
            </a:r>
            <a:endParaRPr lang="pt-PT"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94660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2.96296E-6 L -0.44817 0.00208 " pathEditMode="relative" rAng="0" ptsTypes="AA">
                                      <p:cBhvr>
                                        <p:cTn id="6" dur="2000" fill="hold"/>
                                        <p:tgtEl>
                                          <p:spTgt spid="8"/>
                                        </p:tgtEl>
                                        <p:attrNameLst>
                                          <p:attrName>ppt_x</p:attrName>
                                          <p:attrName>ppt_y</p:attrName>
                                        </p:attrNameLst>
                                      </p:cBhvr>
                                      <p:rCtr x="-22409" y="93"/>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12"/>
                                        </p:tgtEl>
                                        <p:attrNameLst>
                                          <p:attrName>style.visibility</p:attrName>
                                        </p:attrNameLst>
                                      </p:cBhvr>
                                      <p:to>
                                        <p:strVal val="visible"/>
                                      </p:to>
                                    </p:set>
                                    <p:animEffect transition="in" filter="fade">
                                      <p:cBhvr>
                                        <p:cTn id="16" dur="5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 xmlns:a16="http://schemas.microsoft.com/office/drawing/2014/main" id="{C1E03F19-F031-4B6E-B81D-23259F12E2FC}"/>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xmlns="" val="0"/>
              </a:ext>
            </a:extLst>
          </a:blip>
          <a:stretch>
            <a:fillRect/>
          </a:stretch>
        </p:blipFill>
        <p:spPr>
          <a:xfrm>
            <a:off x="251721" y="5908431"/>
            <a:ext cx="863293" cy="784811"/>
          </a:xfrm>
          <a:prstGeom prst="rect">
            <a:avLst/>
          </a:prstGeom>
        </p:spPr>
      </p:pic>
      <p:pic>
        <p:nvPicPr>
          <p:cNvPr id="6" name="Imagem 5">
            <a:extLst>
              <a:ext uri="{FF2B5EF4-FFF2-40B4-BE49-F238E27FC236}">
                <a16:creationId xmlns="" xmlns:a16="http://schemas.microsoft.com/office/drawing/2014/main" id="{A2DEBA68-826B-4471-ADC8-C7ABD55D055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sp>
        <p:nvSpPr>
          <p:cNvPr id="7" name="Retângulo 6">
            <a:extLst>
              <a:ext uri="{FF2B5EF4-FFF2-40B4-BE49-F238E27FC236}">
                <a16:creationId xmlns="" xmlns:a16="http://schemas.microsoft.com/office/drawing/2014/main" id="{E9D51992-C771-403B-94E4-A5CABAD87EB9}"/>
              </a:ext>
            </a:extLst>
          </p:cNvPr>
          <p:cNvSpPr/>
          <p:nvPr/>
        </p:nvSpPr>
        <p:spPr>
          <a:xfrm>
            <a:off x="0" y="506198"/>
            <a:ext cx="2928243" cy="332578"/>
          </a:xfrm>
          <a:prstGeom prst="rect">
            <a:avLst/>
          </a:prstGeom>
          <a:solidFill>
            <a:srgbClr val="F4BC41"/>
          </a:solidFill>
          <a:ln>
            <a:solidFill>
              <a:srgbClr val="F4B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PUBLIC TRANSPORTATION</a:t>
            </a:r>
            <a:endParaRPr lang="pt-PT"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076" name="Picture 4" descr="Resultado de imagem para Portugal map jpg">
            <a:extLst>
              <a:ext uri="{FF2B5EF4-FFF2-40B4-BE49-F238E27FC236}">
                <a16:creationId xmlns="" xmlns:a16="http://schemas.microsoft.com/office/drawing/2014/main" id="{58B96B86-4362-4197-A836-E9E5253687A2}"/>
              </a:ext>
            </a:extLst>
          </p:cNvPr>
          <p:cNvPicPr>
            <a:picLocks noChangeAspect="1" noChangeArrowheads="1"/>
          </p:cNvPicPr>
          <p:nvPr/>
        </p:nvPicPr>
        <p:blipFill>
          <a:blip r:embed="rId5" cstate="print">
            <a:duotone>
              <a:prstClr val="black"/>
              <a:schemeClr val="tx1">
                <a:lumMod val="95000"/>
                <a:lumOff val="5000"/>
                <a:tint val="45000"/>
                <a:satMod val="400000"/>
              </a:schemeClr>
            </a:duotone>
            <a:extLst>
              <a:ext uri="{BEBA8EAE-BF5A-486C-A8C5-ECC9F3942E4B}">
                <a14:imgProps xmlns:a14="http://schemas.microsoft.com/office/drawing/2010/main" xmlns="">
                  <a14:imgLayer r:embed="rId6">
                    <a14:imgEffect>
                      <a14:backgroundRemoval t="5429" b="96143" l="10000" r="90000">
                        <a14:foregroundMark x1="40889" y1="5571" x2="40333" y2="16857"/>
                        <a14:foregroundMark x1="33889" y1="89000" x2="28111" y2="92000"/>
                        <a14:foregroundMark x1="28111" y1="92000" x2="24111" y2="89714"/>
                        <a14:foregroundMark x1="24111" y1="89714" x2="24111" y2="89714"/>
                        <a14:foregroundMark x1="32556" y1="94143" x2="32444" y2="9614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84459" y="95250"/>
            <a:ext cx="8572500" cy="66675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m 7">
            <a:extLst>
              <a:ext uri="{FF2B5EF4-FFF2-40B4-BE49-F238E27FC236}">
                <a16:creationId xmlns="" xmlns:a16="http://schemas.microsoft.com/office/drawing/2014/main" id="{6813CA8E-D8FC-4497-B0B7-AA0196E351E5}"/>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067300" y="3933937"/>
            <a:ext cx="402466" cy="402466"/>
          </a:xfrm>
          <a:prstGeom prst="rect">
            <a:avLst/>
          </a:prstGeom>
        </p:spPr>
      </p:pic>
      <p:sp>
        <p:nvSpPr>
          <p:cNvPr id="9" name="Retângulo 8">
            <a:extLst>
              <a:ext uri="{FF2B5EF4-FFF2-40B4-BE49-F238E27FC236}">
                <a16:creationId xmlns="" xmlns:a16="http://schemas.microsoft.com/office/drawing/2014/main" id="{77182B14-624D-4A4A-8F5C-F56D63608A6A}"/>
              </a:ext>
            </a:extLst>
          </p:cNvPr>
          <p:cNvSpPr/>
          <p:nvPr/>
        </p:nvSpPr>
        <p:spPr>
          <a:xfrm>
            <a:off x="683367" y="2308176"/>
            <a:ext cx="6990599" cy="2308324"/>
          </a:xfrm>
          <a:prstGeom prst="rect">
            <a:avLst/>
          </a:prstGeom>
        </p:spPr>
        <p:txBody>
          <a:bodyPr wrap="square">
            <a:spAutoFit/>
          </a:bodyPr>
          <a:lstStyle/>
          <a:p>
            <a:r>
              <a:rPr lang="en-US" dirty="0">
                <a:solidFill>
                  <a:srgbClr val="222222"/>
                </a:solidFill>
                <a:latin typeface="Trebuchet MS" panose="020B0603020202020204" pitchFamily="34" charset="0"/>
              </a:rPr>
              <a:t>Forget about driving and explore Portugal by train. The country's reliable public transportation system reaches each corner and region minimizing the need for a car and enhancing travel experiences by chugging along past the cork oaks and olive trees, vineyards, mountainsides, and the sparkling coast. From the resorts of the Algarve(South) to the remote villages in the north, the daily trains provide a unique way to see Portugal's different sides! </a:t>
            </a:r>
            <a:endParaRPr lang="pt-PT" dirty="0">
              <a:latin typeface="Trebuchet MS" panose="020B0603020202020204" pitchFamily="34" charset="0"/>
            </a:endParaRPr>
          </a:p>
        </p:txBody>
      </p:sp>
      <p:sp>
        <p:nvSpPr>
          <p:cNvPr id="10" name="CaixaDeTexto 9">
            <a:extLst>
              <a:ext uri="{FF2B5EF4-FFF2-40B4-BE49-F238E27FC236}">
                <a16:creationId xmlns="" xmlns:a16="http://schemas.microsoft.com/office/drawing/2014/main" id="{6A0F15D4-A353-490D-953A-30A80224C209}"/>
              </a:ext>
            </a:extLst>
          </p:cNvPr>
          <p:cNvSpPr txBox="1"/>
          <p:nvPr/>
        </p:nvSpPr>
        <p:spPr>
          <a:xfrm>
            <a:off x="683367" y="1938844"/>
            <a:ext cx="1763181" cy="369332"/>
          </a:xfrm>
          <a:prstGeom prst="rect">
            <a:avLst/>
          </a:prstGeom>
          <a:noFill/>
        </p:spPr>
        <p:txBody>
          <a:bodyPr wrap="square" rtlCol="0">
            <a:spAutoFit/>
          </a:bodyPr>
          <a:lstStyle/>
          <a:p>
            <a:r>
              <a:rPr lang="pt-PT" b="1" dirty="0">
                <a:solidFill>
                  <a:srgbClr val="C00000"/>
                </a:solidFill>
                <a:latin typeface="Trebuchet MS" panose="020B0603020202020204" pitchFamily="34" charset="0"/>
              </a:rPr>
              <a:t>TRAIN</a:t>
            </a:r>
          </a:p>
        </p:txBody>
      </p:sp>
    </p:spTree>
    <p:extLst>
      <p:ext uri="{BB962C8B-B14F-4D97-AF65-F5344CB8AC3E}">
        <p14:creationId xmlns:p14="http://schemas.microsoft.com/office/powerpoint/2010/main" xmlns="" val="214372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769 0.00231 L 0.00769 0.00255 C 0.00847 0.00231 0.01589 0.00278 0.01836 0.00532 C 0.01902 0.00625 0.01941 0.00764 0.02006 0.00856 C 0.02123 0.00995 0.02253 0.01065 0.0237 0.0118 C 0.02826 0.01991 0.02175 0.0081 0.02813 0.0213 C 0.03126 0.02778 0.03034 0.02384 0.03256 0.03079 C 0.03321 0.03287 0.03386 0.03495 0.03438 0.03704 C 0.03477 0.03866 0.03464 0.04074 0.03529 0.0419 C 0.03594 0.04305 0.03698 0.04329 0.0379 0.04352 C 0.04362 0.04444 0.04922 0.04444 0.05482 0.04514 C 0.05612 0.0456 0.05743 0.0456 0.05847 0.04676 C 0.06094 0.0493 0.06224 0.0537 0.06381 0.05787 C 0.06485 0.07384 0.06563 0.075 0.0629 0.09421 C 0.06185 0.10162 0.05977 0.10185 0.05756 0.10694 C 0.05626 0.10995 0.05547 0.11389 0.05404 0.11643 C 0.05339 0.11759 0.05274 0.11852 0.05222 0.11968 C 0.0474 0.13148 0.05092 0.12338 0.04857 0.13241 C 0.04753 0.1368 0.04506 0.14514 0.04506 0.14537 C 0.04493 0.1463 0.04389 0.15856 0.04323 0.16088 C 0.04284 0.16227 0.04206 0.16319 0.04154 0.16412 C 0.04115 0.16574 0.04102 0.16736 0.04063 0.16898 C 0.03737 0.18055 0.03933 0.16481 0.03529 0.18634 C 0.03451 0.19051 0.03399 0.19305 0.03347 0.19745 C 0.03308 0.20116 0.03295 0.20486 0.03256 0.20856 C 0.03321 0.21551 0.03256 0.21968 0.03529 0.22454 C 0.03607 0.22593 0.03698 0.22662 0.0379 0.22755 C 0.03764 0.23032 0.03777 0.23333 0.03698 0.23565 C 0.03503 0.24143 0.03021 0.2463 0.02722 0.24977 C 0.02631 0.25093 0.02527 0.25162 0.02461 0.25301 L 0.02188 0.25787 C 0.02045 0.26551 0.02097 0.26088 0.02097 0.27222 " pathEditMode="relative" rAng="0" ptsTypes="AAAAAAAAAAAAAAAAAAAAAAAAAAAAAAAA">
                                      <p:cBhvr>
                                        <p:cTn id="6" dur="5000" fill="hold"/>
                                        <p:tgtEl>
                                          <p:spTgt spid="8"/>
                                        </p:tgtEl>
                                        <p:attrNameLst>
                                          <p:attrName>ppt_x</p:attrName>
                                          <p:attrName>ppt_y</p:attrName>
                                        </p:attrNameLst>
                                      </p:cBhvr>
                                      <p:rCtr x="2852" y="13495"/>
                                    </p:animMotion>
                                  </p:childTnLst>
                                </p:cTn>
                              </p:par>
                            </p:childTnLst>
                          </p:cTn>
                        </p:par>
                        <p:par>
                          <p:cTn id="7" fill="hold">
                            <p:stCondLst>
                              <p:cond delay="5000"/>
                            </p:stCondLst>
                            <p:childTnLst>
                              <p:par>
                                <p:cTn id="8" presetID="0" presetClass="path" presetSubtype="0" accel="50000" decel="50000" fill="hold" nodeType="afterEffect">
                                  <p:stCondLst>
                                    <p:cond delay="0"/>
                                  </p:stCondLst>
                                  <p:childTnLst>
                                    <p:animMotion origin="layout" path="M 0.02279 0.26736 L 0.02279 0.26759 C 0.0254 0.26643 0.02813 0.26574 0.03073 0.26435 C 0.03503 0.26204 0.04323 0.25625 0.04323 0.25648 C 0.0448 0.2537 0.04701 0.25208 0.04779 0.24838 C 0.04805 0.24676 0.04805 0.24491 0.04857 0.24375 C 0.05014 0.24005 0.05404 0.23403 0.05404 0.23426 C 0.0556 0.22546 0.05391 0.23333 0.05665 0.22454 C 0.05847 0.21898 0.05808 0.21829 0.06029 0.21343 C 0.06081 0.21227 0.06146 0.21157 0.06198 0.21042 C 0.06264 0.2088 0.06329 0.20718 0.06381 0.20555 C 0.0642 0.20417 0.06407 0.20208 0.06472 0.20069 C 0.06537 0.19954 0.06654 0.19977 0.06732 0.1993 C 0.06823 0.19699 0.06915 0.19491 0.07006 0.19282 C 0.07071 0.1912 0.0711 0.18935 0.07188 0.18819 C 0.07396 0.18426 0.07461 0.18518 0.07722 0.18333 C 0.07839 0.18241 0.07956 0.18102 0.08073 0.18009 C 0.08256 0.17893 0.08438 0.17801 0.0862 0.17708 C 0.09883 0.16944 0.08568 0.17708 0.09506 0.17222 C 0.10404 0.16759 0.09011 0.17407 0.10131 0.16898 C 0.10652 0.15972 0.10456 0.16412 0.10756 0.15625 C 0.10782 0.15116 0.10808 0.14583 0.10847 0.14051 C 0.10899 0.13356 0.10964 0.12662 0.11029 0.11991 C 0.11055 0.11296 0.11055 0.10602 0.1112 0.0993 C 0.11146 0.09491 0.1129 0.08657 0.1129 0.0868 C 0.11237 0.08542 0.11185 0.08403 0.1112 0.08333 C 0.11029 0.08241 0.10925 0.08287 0.10847 0.08171 C 0.1073 0.08009 0.10691 0.07731 0.10573 0.07546 C 0.10469 0.07361 0.10339 0.07222 0.10222 0.0706 C 0.09792 0.05903 0.10313 0.07361 0.0987 0.05949 C 0.09584 0.05093 0.09766 0.0588 0.09597 0.05 C 0.09649 0.04329 0.09662 0.03472 0.09948 0.0294 C 0.10027 0.02801 0.10157 0.02755 0.10222 0.02616 C 0.10573 0.01898 0.11198 0.00393 0.11198 0.00417 C 0.11264 0.00069 0.11329 -0.00232 0.11381 -0.00556 C 0.11706 -0.02662 0.1129 -0.00394 0.11563 -0.01829 C 0.11498 -0.02616 0.11485 -0.03426 0.11381 -0.04213 C 0.11368 -0.04352 0.11264 -0.04421 0.11198 -0.04537 C 0.11133 -0.04676 0.11094 -0.04838 0.11029 -0.05 C 0.10938 -0.05208 0.10834 -0.05417 0.10756 -0.05648 C 0.1056 -0.0625 0.10365 -0.07014 0.10222 -0.07708 C 0.09922 -0.09144 0.10183 -0.08171 0.0987 -0.09282 C 0.09896 -0.10347 0.0983 -0.11435 0.09948 -0.12477 C 0.09987 -0.12755 0.10196 -0.12894 0.10313 -0.13102 C 0.1056 -0.13542 0.10404 -0.1338 0.10756 -0.13588 C 0.10821 -0.13727 0.10886 -0.13889 0.10938 -0.14051 C 0.11303 -0.1537 0.10691 -0.13634 0.11198 -0.15 C 0.11237 -0.15278 0.1129 -0.15532 0.1129 -0.1581 C 0.11459 -0.22755 0.10495 -0.2088 0.11563 -0.22778 C 0.11589 -0.22986 0.11602 -0.23218 0.11654 -0.23426 C 0.11693 -0.23588 0.11758 -0.2375 0.11823 -0.23889 C 0.12214 -0.24676 0.12123 -0.2456 0.12461 -0.24838 " pathEditMode="relative" rAng="0" ptsTypes="AAAAAAAAAAAAAAAAAAAAAAAAAAAAAAAAAAAAAAAAAAAAAAAAAAAA">
                                      <p:cBhvr>
                                        <p:cTn id="9" dur="5000" fill="hold"/>
                                        <p:tgtEl>
                                          <p:spTgt spid="8"/>
                                        </p:tgtEl>
                                        <p:attrNameLst>
                                          <p:attrName>ppt_x</p:attrName>
                                          <p:attrName>ppt_y</p:attrName>
                                        </p:attrNameLst>
                                      </p:cBhvr>
                                      <p:rCtr x="5091" y="-25787"/>
                                    </p:animMotion>
                                  </p:childTnLst>
                                </p:cTn>
                              </p:par>
                            </p:childTnLst>
                          </p:cTn>
                        </p:par>
                        <p:par>
                          <p:cTn id="10" fill="hold">
                            <p:stCondLst>
                              <p:cond delay="10000"/>
                            </p:stCondLst>
                            <p:childTnLst>
                              <p:par>
                                <p:cTn id="11" presetID="0" presetClass="path" presetSubtype="0" accel="50000" decel="50000" fill="hold" nodeType="afterEffect">
                                  <p:stCondLst>
                                    <p:cond delay="0"/>
                                  </p:stCondLst>
                                  <p:childTnLst>
                                    <p:animMotion origin="layout" path="M 0.12631 -0.24838 L 0.12631 -0.24815 C 0.1254 -0.25556 0.1237 -0.26782 0.1237 -0.27546 C 0.1237 -0.2919 0.12396 -0.30833 0.12448 -0.32454 C 0.12461 -0.32639 0.12514 -0.32778 0.1254 -0.3294 C 0.12579 -0.33148 0.12592 -0.33357 0.12631 -0.33565 C 0.12683 -0.33889 0.12761 -0.34213 0.12813 -0.34537 C 0.12839 -0.34745 0.12852 -0.34954 0.12904 -0.35162 C 0.12943 -0.35347 0.13034 -0.35463 0.13073 -0.35648 C 0.13126 -0.35787 0.13099 -0.35995 0.13165 -0.36111 C 0.13321 -0.36389 0.13698 -0.36759 0.13698 -0.36736 C 0.14974 -0.40139 0.13659 -0.36921 0.19779 -0.37384 C 0.19909 -0.37384 0.20014 -0.37616 0.20131 -0.37708 C 0.20222 -0.37778 0.20313 -0.37801 0.20404 -0.3787 C 0.20482 -0.37963 0.20899 -0.38542 0.21029 -0.38657 C 0.21107 -0.38727 0.21211 -0.3875 0.2129 -0.3882 C 0.21954 -0.39306 0.21355 -0.39005 0.22006 -0.39282 C 0.22071 -0.39398 0.2211 -0.39537 0.22188 -0.39607 C 0.22657 -0.40023 0.22422 -0.39537 0.22813 -0.39931 C 0.22995 -0.40116 0.23347 -0.40556 0.23347 -0.40532 C 0.23412 -0.40718 0.23516 -0.40833 0.23529 -0.41042 C 0.23607 -0.42083 0.23438 -0.43195 0.2362 -0.44213 C 0.23685 -0.44583 0.24232 -0.44514 0.24428 -0.44514 " pathEditMode="relative" rAng="0" ptsTypes="AAAAAAAAAAAAAAAAAAAAAAA">
                                      <p:cBhvr>
                                        <p:cTn id="12" dur="5000" fill="hold"/>
                                        <p:tgtEl>
                                          <p:spTgt spid="8"/>
                                        </p:tgtEl>
                                        <p:attrNameLst>
                                          <p:attrName>ppt_x</p:attrName>
                                          <p:attrName>ppt_y</p:attrName>
                                        </p:attrNameLst>
                                      </p:cBhvr>
                                      <p:rCtr x="5768" y="-9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AE7639C7-E0E8-4624-AE7B-AB65287880A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xmlns="" val="0"/>
              </a:ext>
            </a:extLst>
          </a:blip>
          <a:stretch>
            <a:fillRect/>
          </a:stretch>
        </p:blipFill>
        <p:spPr>
          <a:xfrm>
            <a:off x="251721" y="5908431"/>
            <a:ext cx="863293" cy="784811"/>
          </a:xfrm>
          <a:prstGeom prst="rect">
            <a:avLst/>
          </a:prstGeom>
        </p:spPr>
      </p:pic>
      <p:pic>
        <p:nvPicPr>
          <p:cNvPr id="5" name="Imagem 4">
            <a:extLst>
              <a:ext uri="{FF2B5EF4-FFF2-40B4-BE49-F238E27FC236}">
                <a16:creationId xmlns="" xmlns:a16="http://schemas.microsoft.com/office/drawing/2014/main" id="{93ABD348-8A7D-495E-B7D1-E508F03BE86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24504" y="6280293"/>
            <a:ext cx="1448051" cy="412949"/>
          </a:xfrm>
          <a:prstGeom prst="rect">
            <a:avLst/>
          </a:prstGeom>
        </p:spPr>
      </p:pic>
      <p:sp>
        <p:nvSpPr>
          <p:cNvPr id="6" name="Retângulo 5">
            <a:extLst>
              <a:ext uri="{FF2B5EF4-FFF2-40B4-BE49-F238E27FC236}">
                <a16:creationId xmlns="" xmlns:a16="http://schemas.microsoft.com/office/drawing/2014/main" id="{F404EBEB-8BB5-4539-B012-BD03F6C27090}"/>
              </a:ext>
            </a:extLst>
          </p:cNvPr>
          <p:cNvSpPr/>
          <p:nvPr/>
        </p:nvSpPr>
        <p:spPr>
          <a:xfrm>
            <a:off x="0" y="506198"/>
            <a:ext cx="2928243" cy="332578"/>
          </a:xfrm>
          <a:prstGeom prst="rect">
            <a:avLst/>
          </a:prstGeom>
          <a:solidFill>
            <a:srgbClr val="F4BC41"/>
          </a:solidFill>
          <a:ln>
            <a:solidFill>
              <a:srgbClr val="F4B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PUBLIC TRANSPORTATION</a:t>
            </a:r>
            <a:endParaRPr lang="pt-PT"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tângulo 6">
            <a:extLst>
              <a:ext uri="{FF2B5EF4-FFF2-40B4-BE49-F238E27FC236}">
                <a16:creationId xmlns="" xmlns:a16="http://schemas.microsoft.com/office/drawing/2014/main" id="{6F8D8B75-7A8F-4376-8E93-D04F49DA7786}"/>
              </a:ext>
            </a:extLst>
          </p:cNvPr>
          <p:cNvSpPr/>
          <p:nvPr/>
        </p:nvSpPr>
        <p:spPr>
          <a:xfrm>
            <a:off x="731633" y="2867393"/>
            <a:ext cx="8629650" cy="2585323"/>
          </a:xfrm>
          <a:prstGeom prst="rect">
            <a:avLst/>
          </a:prstGeom>
        </p:spPr>
        <p:txBody>
          <a:bodyPr wrap="square">
            <a:spAutoFit/>
          </a:bodyPr>
          <a:lstStyle/>
          <a:p>
            <a:r>
              <a:rPr lang="en-US" dirty="0">
                <a:solidFill>
                  <a:srgbClr val="222222"/>
                </a:solidFill>
                <a:latin typeface="Trebuchet MS" panose="020B0603020202020204" pitchFamily="34" charset="0"/>
              </a:rPr>
              <a:t>Lisbon extends along the banks of the </a:t>
            </a:r>
            <a:r>
              <a:rPr lang="en-US" dirty="0" err="1">
                <a:solidFill>
                  <a:srgbClr val="222222"/>
                </a:solidFill>
                <a:latin typeface="Trebuchet MS" panose="020B0603020202020204" pitchFamily="34" charset="0"/>
              </a:rPr>
              <a:t>Tejo</a:t>
            </a:r>
            <a:r>
              <a:rPr lang="en-US" dirty="0">
                <a:solidFill>
                  <a:srgbClr val="222222"/>
                </a:solidFill>
                <a:latin typeface="Trebuchet MS" panose="020B0603020202020204" pitchFamily="34" charset="0"/>
              </a:rPr>
              <a:t> estuary, and the commuter ferries are an integral component of the capital’s public transport network. The ferry services provide an alternative means of travel from the residential districts south of Lisbon, which avoids the bottleneck of the Ponte 25 de Abril suspension bridge.</a:t>
            </a:r>
          </a:p>
          <a:p>
            <a:r>
              <a:rPr lang="en-US" dirty="0">
                <a:solidFill>
                  <a:srgbClr val="222222"/>
                </a:solidFill>
                <a:latin typeface="Trebuchet MS" panose="020B0603020202020204" pitchFamily="34" charset="0"/>
              </a:rPr>
              <a:t>For visitors to Lisbon, the ferries provide an enjoyable and inexpensive activity, with wonderful waterside views of the city, which are a fraction of the price of the expensive tourist boats. This article will provide a tourist guide to Lisbon’s ferries, including an overview of the major routes, fares and links to timetables.</a:t>
            </a:r>
            <a:endParaRPr lang="en-US" b="0" i="0" dirty="0">
              <a:solidFill>
                <a:srgbClr val="222222"/>
              </a:solidFill>
              <a:effectLst/>
              <a:latin typeface="Trebuchet MS" panose="020B0603020202020204" pitchFamily="34" charset="0"/>
            </a:endParaRPr>
          </a:p>
        </p:txBody>
      </p:sp>
      <p:sp>
        <p:nvSpPr>
          <p:cNvPr id="8" name="CaixaDeTexto 7">
            <a:extLst>
              <a:ext uri="{FF2B5EF4-FFF2-40B4-BE49-F238E27FC236}">
                <a16:creationId xmlns="" xmlns:a16="http://schemas.microsoft.com/office/drawing/2014/main" id="{8B0A232A-87CE-4D8C-BC6D-E54BBCB48A67}"/>
              </a:ext>
            </a:extLst>
          </p:cNvPr>
          <p:cNvSpPr txBox="1"/>
          <p:nvPr/>
        </p:nvSpPr>
        <p:spPr>
          <a:xfrm>
            <a:off x="731633" y="2498061"/>
            <a:ext cx="1763181" cy="369332"/>
          </a:xfrm>
          <a:prstGeom prst="rect">
            <a:avLst/>
          </a:prstGeom>
          <a:noFill/>
        </p:spPr>
        <p:txBody>
          <a:bodyPr wrap="square" rtlCol="0">
            <a:spAutoFit/>
          </a:bodyPr>
          <a:lstStyle/>
          <a:p>
            <a:r>
              <a:rPr lang="pt-PT" b="1" dirty="0">
                <a:solidFill>
                  <a:srgbClr val="C00000"/>
                </a:solidFill>
                <a:latin typeface="Trebuchet MS" panose="020B0603020202020204" pitchFamily="34" charset="0"/>
              </a:rPr>
              <a:t>BOAT</a:t>
            </a:r>
          </a:p>
        </p:txBody>
      </p:sp>
      <p:pic>
        <p:nvPicPr>
          <p:cNvPr id="10" name="Imagem 9">
            <a:extLst>
              <a:ext uri="{FF2B5EF4-FFF2-40B4-BE49-F238E27FC236}">
                <a16:creationId xmlns="" xmlns:a16="http://schemas.microsoft.com/office/drawing/2014/main" id="{DCE20890-ACE8-48EE-BC17-2A99D876E53E}"/>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361283" y="705901"/>
            <a:ext cx="2039085" cy="2039085"/>
          </a:xfrm>
          <a:prstGeom prst="rect">
            <a:avLst/>
          </a:prstGeom>
        </p:spPr>
      </p:pic>
    </p:spTree>
    <p:extLst>
      <p:ext uri="{BB962C8B-B14F-4D97-AF65-F5344CB8AC3E}">
        <p14:creationId xmlns:p14="http://schemas.microsoft.com/office/powerpoint/2010/main" xmlns="" val="203044960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TotalTime>
  <Words>927</Words>
  <Application>Microsoft Office PowerPoint</Application>
  <PresentationFormat>Personalizados</PresentationFormat>
  <Paragraphs>158</Paragraphs>
  <Slides>17</Slides>
  <Notes>0</Notes>
  <HiddenSlides>0</HiddenSlides>
  <MMClips>1</MMClips>
  <ScaleCrop>false</ScaleCrop>
  <HeadingPairs>
    <vt:vector size="4" baseType="variant">
      <vt:variant>
        <vt:lpstr>Tema</vt:lpstr>
      </vt:variant>
      <vt:variant>
        <vt:i4>1</vt:i4>
      </vt:variant>
      <vt:variant>
        <vt:lpstr>Títulos dos diapositivos</vt:lpstr>
      </vt:variant>
      <vt:variant>
        <vt:i4>17</vt:i4>
      </vt:variant>
    </vt:vector>
  </HeadingPairs>
  <TitlesOfParts>
    <vt:vector size="18" baseType="lpstr">
      <vt:lpstr>Tema do Office</vt:lpstr>
      <vt:lpstr>Diapositivo 1</vt:lpstr>
      <vt:lpstr>Diapositivo 2</vt:lpstr>
      <vt:lpstr>Diapositivo 3</vt:lpstr>
      <vt:lpstr>Diapositivo 4</vt:lpstr>
      <vt:lpstr>Diapositivo 5</vt:lpstr>
      <vt:lpstr>Diapositivo 6</vt:lpstr>
      <vt:lpstr>Diapositivo 7</vt:lpstr>
      <vt:lpstr>Diapositivo 8</vt:lpstr>
      <vt:lpstr>Diapositivo 9</vt:lpstr>
      <vt:lpstr>Diapositivo 10</vt:lpstr>
      <vt:lpstr>Diapositivo 11</vt:lpstr>
      <vt:lpstr>Diapositivo 12</vt:lpstr>
      <vt:lpstr>Diapositivo 13</vt:lpstr>
      <vt:lpstr>Diapositivo 14</vt:lpstr>
      <vt:lpstr>Diapositivo 15</vt:lpstr>
      <vt:lpstr>Diapositivo 16</vt:lpstr>
      <vt:lpstr>Diapositivo 17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Daniel Deleon Lemes Coelho 1º A/VeM 2018/2021</dc:creator>
  <cp:lastModifiedBy>André Sousa</cp:lastModifiedBy>
  <cp:revision>73</cp:revision>
  <dcterms:created xsi:type="dcterms:W3CDTF">2019-03-19T13:58:49Z</dcterms:created>
  <dcterms:modified xsi:type="dcterms:W3CDTF">2021-07-03T00:12:38Z</dcterms:modified>
</cp:coreProperties>
</file>