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73" d="100"/>
          <a:sy n="73" d="100"/>
        </p:scale>
        <p:origin x="73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937F30-50B3-430E-A1C4-61F950E90FA7}" type="datetimeFigureOut">
              <a:rPr lang="en-GB" smtClean="0"/>
              <a:t>28/03/2019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5EBB4F-EABC-4A51-B3B8-FFF99EFD2617}" type="slidenum">
              <a:rPr lang="en-GB" smtClean="0"/>
              <a:t>‹#›</a:t>
            </a:fld>
            <a:endParaRPr lang="en-GB"/>
          </a:p>
        </p:txBody>
      </p:sp>
    </p:spTree>
    <p:extLst>
      <p:ext uri="{BB962C8B-B14F-4D97-AF65-F5344CB8AC3E}">
        <p14:creationId xmlns:p14="http://schemas.microsoft.com/office/powerpoint/2010/main" val="1042242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D6DA47E-77B0-43F3-AC5C-3D150FEB386E}" type="datetimeFigureOut">
              <a:rPr lang="en-GB" smtClean="0"/>
              <a:t>28/03/2019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6C5192-F4F9-4CE7-9F22-EE16B48E12AE}" type="slidenum">
              <a:rPr lang="en-GB" smtClean="0"/>
              <a:t>‹#›</a:t>
            </a:fld>
            <a:endParaRPr lang="en-GB"/>
          </a:p>
        </p:txBody>
      </p:sp>
    </p:spTree>
    <p:extLst>
      <p:ext uri="{BB962C8B-B14F-4D97-AF65-F5344CB8AC3E}">
        <p14:creationId xmlns:p14="http://schemas.microsoft.com/office/powerpoint/2010/main" val="1465310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D6DA47E-77B0-43F3-AC5C-3D150FEB386E}" type="datetimeFigureOut">
              <a:rPr lang="en-GB" smtClean="0"/>
              <a:t>28/03/2019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6C5192-F4F9-4CE7-9F22-EE16B48E12AE}" type="slidenum">
              <a:rPr lang="en-GB" smtClean="0"/>
              <a:t>‹#›</a:t>
            </a:fld>
            <a:endParaRPr lang="en-GB"/>
          </a:p>
        </p:txBody>
      </p:sp>
    </p:spTree>
    <p:extLst>
      <p:ext uri="{BB962C8B-B14F-4D97-AF65-F5344CB8AC3E}">
        <p14:creationId xmlns:p14="http://schemas.microsoft.com/office/powerpoint/2010/main" val="1163593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D6DA47E-77B0-43F3-AC5C-3D150FEB386E}" type="datetimeFigureOut">
              <a:rPr lang="en-GB" smtClean="0"/>
              <a:t>28/03/2019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6C5192-F4F9-4CE7-9F22-EE16B48E12AE}" type="slidenum">
              <a:rPr lang="en-GB" smtClean="0"/>
              <a:t>‹#›</a:t>
            </a:fld>
            <a:endParaRPr lang="en-GB"/>
          </a:p>
        </p:txBody>
      </p:sp>
    </p:spTree>
    <p:extLst>
      <p:ext uri="{BB962C8B-B14F-4D97-AF65-F5344CB8AC3E}">
        <p14:creationId xmlns:p14="http://schemas.microsoft.com/office/powerpoint/2010/main" val="746830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56793"/>
            <a:ext cx="10363200" cy="1470025"/>
          </a:xfrm>
        </p:spPr>
        <p:txBody>
          <a:bodyPr>
            <a:normAutofit/>
          </a:bodyPr>
          <a:lstStyle>
            <a:lvl1pPr>
              <a:defRPr sz="3200" b="1">
                <a:solidFill>
                  <a:srgbClr val="007FC4"/>
                </a:solidFill>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828800" y="3188568"/>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Tree>
    <p:extLst>
      <p:ext uri="{BB962C8B-B14F-4D97-AF65-F5344CB8AC3E}">
        <p14:creationId xmlns:p14="http://schemas.microsoft.com/office/powerpoint/2010/main" val="152274998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67561526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1424" y="16288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11424" y="3080942"/>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3BF702B6-F7CD-4679-8EAA-C8D70AB25A94}" type="datetimeFigureOut">
              <a:rPr lang="en-GB" smtClean="0">
                <a:solidFill>
                  <a:prstClr val="black">
                    <a:tint val="75000"/>
                  </a:prstClr>
                </a:solidFill>
              </a:rPr>
              <a:pPr/>
              <a:t>28/03/2019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C0C81D9-CDB9-4989-9FF7-71BA0A79ABA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5324646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3392" y="2636913"/>
            <a:ext cx="5384800" cy="30243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6197600" y="2636913"/>
            <a:ext cx="5384800" cy="30243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08586799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23392" y="2636912"/>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3324126"/>
            <a:ext cx="5386917" cy="248113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3"/>
          </p:nvPr>
        </p:nvSpPr>
        <p:spPr>
          <a:xfrm>
            <a:off x="6192012" y="2636912"/>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3324126"/>
            <a:ext cx="5389033" cy="248113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Date Placeholder 6"/>
          <p:cNvSpPr>
            <a:spLocks noGrp="1"/>
          </p:cNvSpPr>
          <p:nvPr>
            <p:ph type="dt" sz="half" idx="10"/>
          </p:nvPr>
        </p:nvSpPr>
        <p:spPr/>
        <p:txBody>
          <a:bodyPr/>
          <a:lstStyle/>
          <a:p>
            <a:fld id="{3BF702B6-F7CD-4679-8EAA-C8D70AB25A94}" type="datetimeFigureOut">
              <a:rPr lang="en-GB" smtClean="0">
                <a:solidFill>
                  <a:prstClr val="black">
                    <a:tint val="75000"/>
                  </a:prstClr>
                </a:solidFill>
              </a:rPr>
              <a:pPr/>
              <a:t>28/03/2019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0C0C81D9-CDB9-4989-9FF7-71BA0A79ABA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943868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BF702B6-F7CD-4679-8EAA-C8D70AB25A94}" type="datetimeFigureOut">
              <a:rPr lang="en-GB" smtClean="0">
                <a:solidFill>
                  <a:prstClr val="black">
                    <a:tint val="75000"/>
                  </a:prstClr>
                </a:solidFill>
              </a:rPr>
              <a:pPr/>
              <a:t>28/03/2019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0C0C81D9-CDB9-4989-9FF7-71BA0A79ABA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960508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44214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1628801"/>
            <a:ext cx="6815667" cy="4497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F702B6-F7CD-4679-8EAA-C8D70AB25A94}" type="datetimeFigureOut">
              <a:rPr lang="en-GB" smtClean="0">
                <a:solidFill>
                  <a:prstClr val="black">
                    <a:tint val="75000"/>
                  </a:prstClr>
                </a:solidFill>
              </a:rPr>
              <a:pPr/>
              <a:t>28/03/2019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0C0C81D9-CDB9-4989-9FF7-71BA0A79ABA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6742947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D6DA47E-77B0-43F3-AC5C-3D150FEB386E}" type="datetimeFigureOut">
              <a:rPr lang="en-GB" smtClean="0"/>
              <a:t>28/03/2019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6C5192-F4F9-4CE7-9F22-EE16B48E12AE}" type="slidenum">
              <a:rPr lang="en-GB" smtClean="0"/>
              <a:t>‹#›</a:t>
            </a:fld>
            <a:endParaRPr lang="en-GB"/>
          </a:p>
        </p:txBody>
      </p:sp>
    </p:spTree>
    <p:extLst>
      <p:ext uri="{BB962C8B-B14F-4D97-AF65-F5344CB8AC3E}">
        <p14:creationId xmlns:p14="http://schemas.microsoft.com/office/powerpoint/2010/main" val="18228482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1628800"/>
            <a:ext cx="7315200" cy="3098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F702B6-F7CD-4679-8EAA-C8D70AB25A94}" type="datetimeFigureOut">
              <a:rPr lang="en-GB" smtClean="0">
                <a:solidFill>
                  <a:prstClr val="black">
                    <a:tint val="75000"/>
                  </a:prstClr>
                </a:solidFill>
              </a:rPr>
              <a:pPr/>
              <a:t>28/03/2019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0C0C81D9-CDB9-4989-9FF7-71BA0A79ABA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2584784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BF702B6-F7CD-4679-8EAA-C8D70AB25A94}" type="datetimeFigureOut">
              <a:rPr lang="en-GB" smtClean="0">
                <a:solidFill>
                  <a:prstClr val="black">
                    <a:tint val="75000"/>
                  </a:prstClr>
                </a:solidFill>
              </a:rPr>
              <a:pPr/>
              <a:t>28/03/2019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C0C81D9-CDB9-4989-9FF7-71BA0A79ABA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349119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BF702B6-F7CD-4679-8EAA-C8D70AB25A94}" type="datetimeFigureOut">
              <a:rPr lang="en-GB" smtClean="0">
                <a:solidFill>
                  <a:prstClr val="black">
                    <a:tint val="75000"/>
                  </a:prstClr>
                </a:solidFill>
              </a:rPr>
              <a:pPr/>
              <a:t>28/03/2019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C0C81D9-CDB9-4989-9FF7-71BA0A79ABA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7239982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6DA47E-77B0-43F3-AC5C-3D150FEB386E}" type="datetimeFigureOut">
              <a:rPr lang="en-GB" smtClean="0"/>
              <a:t>28/03/2019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6C5192-F4F9-4CE7-9F22-EE16B48E12AE}" type="slidenum">
              <a:rPr lang="en-GB" smtClean="0"/>
              <a:t>‹#›</a:t>
            </a:fld>
            <a:endParaRPr lang="en-GB"/>
          </a:p>
        </p:txBody>
      </p:sp>
    </p:spTree>
    <p:extLst>
      <p:ext uri="{BB962C8B-B14F-4D97-AF65-F5344CB8AC3E}">
        <p14:creationId xmlns:p14="http://schemas.microsoft.com/office/powerpoint/2010/main" val="1449736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D6DA47E-77B0-43F3-AC5C-3D150FEB386E}" type="datetimeFigureOut">
              <a:rPr lang="en-GB" smtClean="0"/>
              <a:t>28/03/2019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76C5192-F4F9-4CE7-9F22-EE16B48E12AE}" type="slidenum">
              <a:rPr lang="en-GB" smtClean="0"/>
              <a:t>‹#›</a:t>
            </a:fld>
            <a:endParaRPr lang="en-GB"/>
          </a:p>
        </p:txBody>
      </p:sp>
    </p:spTree>
    <p:extLst>
      <p:ext uri="{BB962C8B-B14F-4D97-AF65-F5344CB8AC3E}">
        <p14:creationId xmlns:p14="http://schemas.microsoft.com/office/powerpoint/2010/main" val="4200727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D6DA47E-77B0-43F3-AC5C-3D150FEB386E}" type="datetimeFigureOut">
              <a:rPr lang="en-GB" smtClean="0"/>
              <a:t>28/03/2019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76C5192-F4F9-4CE7-9F22-EE16B48E12AE}" type="slidenum">
              <a:rPr lang="en-GB" smtClean="0"/>
              <a:t>‹#›</a:t>
            </a:fld>
            <a:endParaRPr lang="en-GB"/>
          </a:p>
        </p:txBody>
      </p:sp>
    </p:spTree>
    <p:extLst>
      <p:ext uri="{BB962C8B-B14F-4D97-AF65-F5344CB8AC3E}">
        <p14:creationId xmlns:p14="http://schemas.microsoft.com/office/powerpoint/2010/main" val="2369262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D6DA47E-77B0-43F3-AC5C-3D150FEB386E}" type="datetimeFigureOut">
              <a:rPr lang="en-GB" smtClean="0"/>
              <a:t>28/03/2019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76C5192-F4F9-4CE7-9F22-EE16B48E12AE}" type="slidenum">
              <a:rPr lang="en-GB" smtClean="0"/>
              <a:t>‹#›</a:t>
            </a:fld>
            <a:endParaRPr lang="en-GB"/>
          </a:p>
        </p:txBody>
      </p:sp>
    </p:spTree>
    <p:extLst>
      <p:ext uri="{BB962C8B-B14F-4D97-AF65-F5344CB8AC3E}">
        <p14:creationId xmlns:p14="http://schemas.microsoft.com/office/powerpoint/2010/main" val="3599423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6DA47E-77B0-43F3-AC5C-3D150FEB386E}" type="datetimeFigureOut">
              <a:rPr lang="en-GB" smtClean="0"/>
              <a:t>28/03/2019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76C5192-F4F9-4CE7-9F22-EE16B48E12AE}" type="slidenum">
              <a:rPr lang="en-GB" smtClean="0"/>
              <a:t>‹#›</a:t>
            </a:fld>
            <a:endParaRPr lang="en-GB"/>
          </a:p>
        </p:txBody>
      </p:sp>
    </p:spTree>
    <p:extLst>
      <p:ext uri="{BB962C8B-B14F-4D97-AF65-F5344CB8AC3E}">
        <p14:creationId xmlns:p14="http://schemas.microsoft.com/office/powerpoint/2010/main" val="1880714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6DA47E-77B0-43F3-AC5C-3D150FEB386E}" type="datetimeFigureOut">
              <a:rPr lang="en-GB" smtClean="0"/>
              <a:t>28/03/2019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76C5192-F4F9-4CE7-9F22-EE16B48E12AE}" type="slidenum">
              <a:rPr lang="en-GB" smtClean="0"/>
              <a:t>‹#›</a:t>
            </a:fld>
            <a:endParaRPr lang="en-GB"/>
          </a:p>
        </p:txBody>
      </p:sp>
    </p:spTree>
    <p:extLst>
      <p:ext uri="{BB962C8B-B14F-4D97-AF65-F5344CB8AC3E}">
        <p14:creationId xmlns:p14="http://schemas.microsoft.com/office/powerpoint/2010/main" val="2205926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6DA47E-77B0-43F3-AC5C-3D150FEB386E}" type="datetimeFigureOut">
              <a:rPr lang="en-GB" smtClean="0"/>
              <a:t>28/03/2019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76C5192-F4F9-4CE7-9F22-EE16B48E12AE}" type="slidenum">
              <a:rPr lang="en-GB" smtClean="0"/>
              <a:t>‹#›</a:t>
            </a:fld>
            <a:endParaRPr lang="en-GB"/>
          </a:p>
        </p:txBody>
      </p:sp>
    </p:spTree>
    <p:extLst>
      <p:ext uri="{BB962C8B-B14F-4D97-AF65-F5344CB8AC3E}">
        <p14:creationId xmlns:p14="http://schemas.microsoft.com/office/powerpoint/2010/main" val="1076255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6DA47E-77B0-43F3-AC5C-3D150FEB386E}" type="datetimeFigureOut">
              <a:rPr lang="en-GB" smtClean="0"/>
              <a:t>28/03/2019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6C5192-F4F9-4CE7-9F22-EE16B48E12AE}" type="slidenum">
              <a:rPr lang="en-GB" smtClean="0"/>
              <a:t>‹#›</a:t>
            </a:fld>
            <a:endParaRPr lang="en-GB"/>
          </a:p>
        </p:txBody>
      </p:sp>
    </p:spTree>
    <p:extLst>
      <p:ext uri="{BB962C8B-B14F-4D97-AF65-F5344CB8AC3E}">
        <p14:creationId xmlns:p14="http://schemas.microsoft.com/office/powerpoint/2010/main" val="14991507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4" name="Group 13"/>
          <p:cNvGrpSpPr/>
          <p:nvPr userDrawn="1"/>
        </p:nvGrpSpPr>
        <p:grpSpPr>
          <a:xfrm>
            <a:off x="0" y="2636912"/>
            <a:ext cx="12311195" cy="4221088"/>
            <a:chOff x="0" y="3638550"/>
            <a:chExt cx="7658100" cy="3113232"/>
          </a:xfrm>
        </p:grpSpPr>
        <p:pic>
          <p:nvPicPr>
            <p:cNvPr id="1026" name="Picture 2" descr="lh footer"/>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l="1" r="-1089" b="3299"/>
            <a:stretch/>
          </p:blipFill>
          <p:spPr bwMode="auto">
            <a:xfrm>
              <a:off x="0" y="3638550"/>
              <a:ext cx="7658100" cy="3113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userDrawn="1"/>
          </p:nvSpPr>
          <p:spPr>
            <a:xfrm>
              <a:off x="5076056" y="4509120"/>
              <a:ext cx="2376264" cy="1728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2" name="Title Placeholder 1"/>
          <p:cNvSpPr>
            <a:spLocks noGrp="1"/>
          </p:cNvSpPr>
          <p:nvPr>
            <p:ph type="title"/>
          </p:nvPr>
        </p:nvSpPr>
        <p:spPr>
          <a:xfrm>
            <a:off x="609600" y="1628800"/>
            <a:ext cx="10972800" cy="936104"/>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609600" y="2608312"/>
            <a:ext cx="10972800" cy="298092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F702B6-F7CD-4679-8EAA-C8D70AB25A94}" type="datetimeFigureOut">
              <a:rPr lang="en-GB" smtClean="0">
                <a:solidFill>
                  <a:prstClr val="black">
                    <a:tint val="75000"/>
                  </a:prstClr>
                </a:solidFill>
              </a:rPr>
              <a:pPr/>
              <a:t>28/03/2019</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0C81D9-CDB9-4989-9FF7-71BA0A79ABA5}" type="slidenum">
              <a:rPr lang="en-GB" smtClean="0">
                <a:solidFill>
                  <a:prstClr val="black">
                    <a:tint val="75000"/>
                  </a:prstClr>
                </a:solidFill>
              </a:rPr>
              <a:pPr/>
              <a:t>‹#›</a:t>
            </a:fld>
            <a:endParaRPr lang="en-GB">
              <a:solidFill>
                <a:prstClr val="black">
                  <a:tint val="75000"/>
                </a:prstClr>
              </a:solidFill>
            </a:endParaRPr>
          </a:p>
        </p:txBody>
      </p:sp>
      <p:pic>
        <p:nvPicPr>
          <p:cNvPr id="12" name="Picture 1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315836" y="7545"/>
            <a:ext cx="5962405" cy="1550225"/>
          </a:xfrm>
          <a:prstGeom prst="rect">
            <a:avLst/>
          </a:prstGeom>
        </p:spPr>
      </p:pic>
    </p:spTree>
    <p:extLst>
      <p:ext uri="{BB962C8B-B14F-4D97-AF65-F5344CB8AC3E}">
        <p14:creationId xmlns:p14="http://schemas.microsoft.com/office/powerpoint/2010/main" val="41991409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rgbClr val="007FC4"/>
          </a:solidFill>
          <a:latin typeface="+mj-lt"/>
          <a:ea typeface="+mj-ea"/>
          <a:cs typeface="+mj-cs"/>
        </a:defRPr>
      </a:lvl1pPr>
    </p:titleStyle>
    <p:bodyStyle>
      <a:lvl1pPr marL="342900" indent="-342900" algn="l" defTabSz="914400" rtl="0" eaLnBrk="1" latinLnBrk="0" hangingPunct="1">
        <a:spcBef>
          <a:spcPct val="20000"/>
        </a:spcBef>
        <a:buClr>
          <a:srgbClr val="007FC4"/>
        </a:buClr>
        <a:buFont typeface="Wingdings"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7FC4"/>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7FC4"/>
        </a:buClr>
        <a:buFont typeface="Wingdings" pitchFamily="2"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7FC4"/>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7FC4"/>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3.xml"/><Relationship Id="rId7" Type="http://schemas.openxmlformats.org/officeDocument/2006/relationships/image" Target="../media/image6.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gif"/><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540" y="0"/>
            <a:ext cx="10972800" cy="936104"/>
          </a:xfrm>
        </p:spPr>
        <p:txBody>
          <a:bodyPr>
            <a:noAutofit/>
          </a:bodyPr>
          <a:lstStyle/>
          <a:p>
            <a:r>
              <a:rPr lang="en-GB" sz="3200" b="1" i="1" u="sng" dirty="0" smtClean="0"/>
              <a:t>How to survive in England</a:t>
            </a:r>
            <a:endParaRPr lang="en-GB" sz="3200" b="1" i="1" u="sng" dirty="0"/>
          </a:p>
        </p:txBody>
      </p:sp>
      <p:pic>
        <p:nvPicPr>
          <p:cNvPr id="1035" name="Picture 11" descr="Image result for engla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0391" y="1355935"/>
            <a:ext cx="2552491" cy="1688532"/>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Image result for engla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88260" y="1811884"/>
            <a:ext cx="2486026" cy="3639766"/>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Image result for englan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9972" y="3884328"/>
            <a:ext cx="3430567" cy="2168128"/>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Image result for englan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0539" y="1152970"/>
            <a:ext cx="3566821" cy="2185147"/>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23" descr="Image result for engla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AutoShape 25" descr="Image result for englan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 name="Picture 13"/>
          <p:cNvPicPr>
            <a:picLocks noChangeAspect="1"/>
          </p:cNvPicPr>
          <p:nvPr/>
        </p:nvPicPr>
        <p:blipFill>
          <a:blip r:embed="rId8"/>
          <a:stretch>
            <a:fillRect/>
          </a:stretch>
        </p:blipFill>
        <p:spPr>
          <a:xfrm>
            <a:off x="5181521" y="3849481"/>
            <a:ext cx="3933884" cy="2202975"/>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51464823"/>
      </p:ext>
    </p:extLst>
  </p:cSld>
  <p:clrMapOvr>
    <a:masterClrMapping/>
  </p:clrMapOvr>
  <mc:AlternateContent xmlns:mc="http://schemas.openxmlformats.org/markup-compatibility/2006" xmlns:p14="http://schemas.microsoft.com/office/powerpoint/2010/main">
    <mc:Choice Requires="p14">
      <p:transition spd="slow" p14:dur="2000" advTm="5188"/>
    </mc:Choice>
    <mc:Fallback xmlns="">
      <p:transition spd="slow" advTm="5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8229" y="612800"/>
            <a:ext cx="10972800" cy="936104"/>
          </a:xfrm>
        </p:spPr>
        <p:txBody>
          <a:bodyPr/>
          <a:lstStyle/>
          <a:p>
            <a:r>
              <a:rPr lang="en-GB" dirty="0" smtClean="0"/>
              <a:t>Presents</a:t>
            </a:r>
            <a:endParaRPr lang="en-GB" dirty="0"/>
          </a:p>
        </p:txBody>
      </p:sp>
      <p:sp>
        <p:nvSpPr>
          <p:cNvPr id="3" name="Content Placeholder 2"/>
          <p:cNvSpPr>
            <a:spLocks noGrp="1"/>
          </p:cNvSpPr>
          <p:nvPr>
            <p:ph idx="1"/>
          </p:nvPr>
        </p:nvSpPr>
        <p:spPr>
          <a:xfrm>
            <a:off x="537029" y="1722941"/>
            <a:ext cx="10972800" cy="2980928"/>
          </a:xfrm>
        </p:spPr>
        <p:txBody>
          <a:bodyPr/>
          <a:lstStyle/>
          <a:p>
            <a:r>
              <a:rPr lang="en-US" dirty="0"/>
              <a:t>In England we give presents at Holidays such as Christmas (Christian holiday), </a:t>
            </a:r>
            <a:r>
              <a:rPr lang="en-US" dirty="0" err="1"/>
              <a:t>Eid</a:t>
            </a:r>
            <a:r>
              <a:rPr lang="en-US" dirty="0"/>
              <a:t> (Muslim holiday), and other religious holidays. We give presents at Birthdays or occasions like celebrations (accomplishing something). We give presents like toys for the kids, money, technology, etc…</a:t>
            </a:r>
            <a:endParaRPr lang="en-GB" dirty="0"/>
          </a:p>
        </p:txBody>
      </p:sp>
      <p:pic>
        <p:nvPicPr>
          <p:cNvPr id="4" name="Picture 3"/>
          <p:cNvPicPr>
            <a:picLocks noChangeAspect="1"/>
          </p:cNvPicPr>
          <p:nvPr/>
        </p:nvPicPr>
        <p:blipFill>
          <a:blip r:embed="rId2"/>
          <a:stretch>
            <a:fillRect/>
          </a:stretch>
        </p:blipFill>
        <p:spPr>
          <a:xfrm>
            <a:off x="1056140" y="4415291"/>
            <a:ext cx="2619375" cy="1743075"/>
          </a:xfrm>
          <a:prstGeom prst="rect">
            <a:avLst/>
          </a:prstGeom>
        </p:spPr>
      </p:pic>
      <p:pic>
        <p:nvPicPr>
          <p:cNvPr id="6" name="Picture 5"/>
          <p:cNvPicPr>
            <a:picLocks noChangeAspect="1"/>
          </p:cNvPicPr>
          <p:nvPr/>
        </p:nvPicPr>
        <p:blipFill>
          <a:blip r:embed="rId3"/>
          <a:stretch>
            <a:fillRect/>
          </a:stretch>
        </p:blipFill>
        <p:spPr>
          <a:xfrm>
            <a:off x="9535432" y="3741844"/>
            <a:ext cx="2381250" cy="1924050"/>
          </a:xfrm>
          <a:prstGeom prst="rect">
            <a:avLst/>
          </a:prstGeom>
        </p:spPr>
      </p:pic>
      <p:pic>
        <p:nvPicPr>
          <p:cNvPr id="7" name="Picture 6"/>
          <p:cNvPicPr>
            <a:picLocks noChangeAspect="1"/>
          </p:cNvPicPr>
          <p:nvPr/>
        </p:nvPicPr>
        <p:blipFill>
          <a:blip r:embed="rId4"/>
          <a:stretch>
            <a:fillRect/>
          </a:stretch>
        </p:blipFill>
        <p:spPr>
          <a:xfrm>
            <a:off x="4648773" y="4490750"/>
            <a:ext cx="3833116" cy="1592156"/>
          </a:xfrm>
          <a:prstGeom prst="rect">
            <a:avLst/>
          </a:prstGeom>
        </p:spPr>
      </p:pic>
    </p:spTree>
    <p:extLst>
      <p:ext uri="{BB962C8B-B14F-4D97-AF65-F5344CB8AC3E}">
        <p14:creationId xmlns:p14="http://schemas.microsoft.com/office/powerpoint/2010/main" val="21383215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Punctuality</a:t>
            </a:r>
            <a:endParaRPr lang="en-GB" dirty="0"/>
          </a:p>
        </p:txBody>
      </p:sp>
      <p:sp>
        <p:nvSpPr>
          <p:cNvPr id="3" name="Content Placeholder 2"/>
          <p:cNvSpPr>
            <a:spLocks noGrp="1"/>
          </p:cNvSpPr>
          <p:nvPr>
            <p:ph idx="1"/>
          </p:nvPr>
        </p:nvSpPr>
        <p:spPr/>
        <p:txBody>
          <a:bodyPr/>
          <a:lstStyle/>
          <a:p>
            <a:r>
              <a:rPr lang="en-GB" dirty="0" smtClean="0"/>
              <a:t>In the UK, punctuality is highly important and we stress a lot of significance on the matter. In schools, detentions are omitted if we are late to prepare for work and later life. Consistent absences could result in exclusion or being fired from your job.</a:t>
            </a:r>
            <a:endParaRPr lang="en-GB" dirty="0"/>
          </a:p>
        </p:txBody>
      </p:sp>
      <p:pic>
        <p:nvPicPr>
          <p:cNvPr id="4" name="Picture 3"/>
          <p:cNvPicPr>
            <a:picLocks noChangeAspect="1"/>
          </p:cNvPicPr>
          <p:nvPr/>
        </p:nvPicPr>
        <p:blipFill>
          <a:blip r:embed="rId2"/>
          <a:stretch>
            <a:fillRect/>
          </a:stretch>
        </p:blipFill>
        <p:spPr>
          <a:xfrm>
            <a:off x="744764" y="330075"/>
            <a:ext cx="3682093" cy="2072492"/>
          </a:xfrm>
          <a:prstGeom prst="rect">
            <a:avLst/>
          </a:prstGeom>
        </p:spPr>
      </p:pic>
    </p:spTree>
    <p:extLst>
      <p:ext uri="{BB962C8B-B14F-4D97-AF65-F5344CB8AC3E}">
        <p14:creationId xmlns:p14="http://schemas.microsoft.com/office/powerpoint/2010/main" val="16785122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70515" y="2627087"/>
            <a:ext cx="6400800" cy="1200329"/>
          </a:xfrm>
          <a:prstGeom prst="rect">
            <a:avLst/>
          </a:prstGeom>
          <a:noFill/>
        </p:spPr>
        <p:txBody>
          <a:bodyPr wrap="square" rtlCol="0">
            <a:spAutoFit/>
          </a:bodyPr>
          <a:lstStyle/>
          <a:p>
            <a:r>
              <a:rPr lang="en-GB" sz="7200" b="1" dirty="0" smtClean="0">
                <a:ln w="12700">
                  <a:solidFill>
                    <a:schemeClr val="tx2">
                      <a:lumMod val="75000"/>
                    </a:schemeClr>
                  </a:solidFill>
                  <a:prstDash val="solid"/>
                </a:ln>
                <a:pattFill prst="dkUpDiag">
                  <a:fgClr>
                    <a:schemeClr val="tx2"/>
                  </a:fgClr>
                  <a:bgClr>
                    <a:schemeClr val="tx2">
                      <a:lumMod val="20000"/>
                      <a:lumOff val="80000"/>
                    </a:schemeClr>
                  </a:bgClr>
                </a:pattFill>
                <a:effectLst>
                  <a:glow rad="228600">
                    <a:schemeClr val="accent5">
                      <a:satMod val="175000"/>
                      <a:alpha val="40000"/>
                    </a:schemeClr>
                  </a:glow>
                  <a:outerShdw dist="38100" dir="2640000" algn="bl" rotWithShape="0">
                    <a:schemeClr val="tx2">
                      <a:lumMod val="75000"/>
                    </a:schemeClr>
                  </a:outerShdw>
                </a:effectLst>
                <a:latin typeface="Adobe Caslon Pro" panose="0205050205050A020403" pitchFamily="18" charset="0"/>
              </a:rPr>
              <a:t>Thank you!</a:t>
            </a:r>
            <a:endParaRPr lang="en-GB" sz="7200" b="1" dirty="0">
              <a:ln w="12700">
                <a:solidFill>
                  <a:schemeClr val="tx2">
                    <a:lumMod val="75000"/>
                  </a:schemeClr>
                </a:solidFill>
                <a:prstDash val="solid"/>
              </a:ln>
              <a:pattFill prst="dkUpDiag">
                <a:fgClr>
                  <a:schemeClr val="tx2"/>
                </a:fgClr>
                <a:bgClr>
                  <a:schemeClr val="tx2">
                    <a:lumMod val="20000"/>
                    <a:lumOff val="80000"/>
                  </a:schemeClr>
                </a:bgClr>
              </a:pattFill>
              <a:effectLst>
                <a:glow rad="228600">
                  <a:schemeClr val="accent5">
                    <a:satMod val="175000"/>
                    <a:alpha val="40000"/>
                  </a:schemeClr>
                </a:glow>
                <a:outerShdw dist="38100" dir="2640000" algn="bl" rotWithShape="0">
                  <a:schemeClr val="tx2">
                    <a:lumMod val="75000"/>
                  </a:schemeClr>
                </a:outerShdw>
              </a:effectLst>
              <a:latin typeface="Adobe Caslon Pro" panose="0205050205050A020403" pitchFamily="18" charset="0"/>
            </a:endParaRPr>
          </a:p>
        </p:txBody>
      </p:sp>
    </p:spTree>
    <p:extLst>
      <p:ext uri="{BB962C8B-B14F-4D97-AF65-F5344CB8AC3E}">
        <p14:creationId xmlns:p14="http://schemas.microsoft.com/office/powerpoint/2010/main" val="38602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4857" y="235429"/>
            <a:ext cx="10972800" cy="936104"/>
          </a:xfrm>
        </p:spPr>
        <p:txBody>
          <a:bodyPr/>
          <a:lstStyle/>
          <a:p>
            <a:r>
              <a:rPr lang="en-GB" dirty="0" smtClean="0"/>
              <a:t>Public transport</a:t>
            </a:r>
            <a:endParaRPr lang="en-GB" dirty="0"/>
          </a:p>
        </p:txBody>
      </p:sp>
      <p:sp>
        <p:nvSpPr>
          <p:cNvPr id="3" name="Content Placeholder 2"/>
          <p:cNvSpPr>
            <a:spLocks noGrp="1"/>
          </p:cNvSpPr>
          <p:nvPr>
            <p:ph idx="1"/>
          </p:nvPr>
        </p:nvSpPr>
        <p:spPr>
          <a:xfrm>
            <a:off x="217715" y="1432790"/>
            <a:ext cx="10972800" cy="4547096"/>
          </a:xfrm>
        </p:spPr>
        <p:txBody>
          <a:bodyPr>
            <a:normAutofit/>
          </a:bodyPr>
          <a:lstStyle/>
          <a:p>
            <a:r>
              <a:rPr lang="en-US" sz="2200" dirty="0"/>
              <a:t>PUBLIC TRANSPORT: </a:t>
            </a:r>
          </a:p>
          <a:p>
            <a:r>
              <a:rPr lang="en-US" sz="2200" dirty="0"/>
              <a:t>There are many ways to get around cities with public transport. The most popular way Is through the bus system – we can buy a ticket on our phone or when we are on the bus which allows us to get on as many buses as possible in the day. We can find out where we need to go via the app which is free to download on our phone. You can </a:t>
            </a:r>
            <a:r>
              <a:rPr lang="en-US" sz="2200" dirty="0" smtClean="0"/>
              <a:t>also </a:t>
            </a:r>
            <a:r>
              <a:rPr lang="en-US" sz="2200" dirty="0"/>
              <a:t>track your bus to find out what time its going to get to you via the app. Another way of transport is via the tram – trams are much more quicker than buses. You buy a ticket at the tram stations and depending on where your going you pay a </a:t>
            </a:r>
            <a:r>
              <a:rPr lang="en-US" sz="2200" dirty="0" smtClean="0"/>
              <a:t>certain </a:t>
            </a:r>
            <a:r>
              <a:rPr lang="en-US" sz="2200" dirty="0"/>
              <a:t>amount. Trams allow you to travel longer distances instead of local like buses. In places like London, tubes also exist which is like a tram. The last public transport option is a train. Train tickets need to be booked in advanced and are probably the most expensive option however you can travel long distances. Trains also have seating areas etc.</a:t>
            </a:r>
          </a:p>
          <a:p>
            <a:endParaRPr lang="en-GB" dirty="0"/>
          </a:p>
        </p:txBody>
      </p:sp>
      <p:pic>
        <p:nvPicPr>
          <p:cNvPr id="4" name="Picture 3"/>
          <p:cNvPicPr>
            <a:picLocks noChangeAspect="1"/>
          </p:cNvPicPr>
          <p:nvPr/>
        </p:nvPicPr>
        <p:blipFill>
          <a:blip r:embed="rId4"/>
          <a:stretch>
            <a:fillRect/>
          </a:stretch>
        </p:blipFill>
        <p:spPr>
          <a:xfrm>
            <a:off x="5067756" y="562275"/>
            <a:ext cx="1623332" cy="1218516"/>
          </a:xfrm>
          <a:prstGeom prst="rect">
            <a:avLst/>
          </a:prstGeom>
        </p:spPr>
      </p:pic>
      <p:pic>
        <p:nvPicPr>
          <p:cNvPr id="5" name="Picture 4"/>
          <p:cNvPicPr>
            <a:picLocks noChangeAspect="1"/>
          </p:cNvPicPr>
          <p:nvPr/>
        </p:nvPicPr>
        <p:blipFill>
          <a:blip r:embed="rId5"/>
          <a:stretch>
            <a:fillRect/>
          </a:stretch>
        </p:blipFill>
        <p:spPr>
          <a:xfrm>
            <a:off x="9666514" y="5304475"/>
            <a:ext cx="1988457" cy="1118507"/>
          </a:xfrm>
          <a:prstGeom prst="rect">
            <a:avLst/>
          </a:prstGeom>
        </p:spPr>
      </p:pic>
      <p:pic>
        <p:nvPicPr>
          <p:cNvPr id="6" name="Picture 5"/>
          <p:cNvPicPr>
            <a:picLocks noChangeAspect="1"/>
          </p:cNvPicPr>
          <p:nvPr/>
        </p:nvPicPr>
        <p:blipFill>
          <a:blip r:embed="rId6"/>
          <a:stretch>
            <a:fillRect/>
          </a:stretch>
        </p:blipFill>
        <p:spPr>
          <a:xfrm>
            <a:off x="3834641" y="5256627"/>
            <a:ext cx="1680788" cy="944807"/>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34582660"/>
      </p:ext>
    </p:extLst>
  </p:cSld>
  <p:clrMapOvr>
    <a:masterClrMapping/>
  </p:clrMapOvr>
  <mc:AlternateContent xmlns:mc="http://schemas.openxmlformats.org/markup-compatibility/2006" xmlns:p14="http://schemas.microsoft.com/office/powerpoint/2010/main">
    <mc:Choice Requires="p14">
      <p:transition spd="slow" p14:dur="2000" advTm="70925"/>
    </mc:Choice>
    <mc:Fallback xmlns="">
      <p:transition spd="slow" advTm="70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189" y="688274"/>
            <a:ext cx="10972800" cy="936104"/>
          </a:xfrm>
        </p:spPr>
        <p:txBody>
          <a:bodyPr/>
          <a:lstStyle/>
          <a:p>
            <a:r>
              <a:rPr lang="en-GB" dirty="0" smtClean="0"/>
              <a:t>Money/ ATM/ credit card use</a:t>
            </a:r>
            <a:endParaRPr lang="en-GB" dirty="0"/>
          </a:p>
        </p:txBody>
      </p:sp>
      <p:sp>
        <p:nvSpPr>
          <p:cNvPr id="3" name="Content Placeholder 2"/>
          <p:cNvSpPr>
            <a:spLocks noGrp="1"/>
          </p:cNvSpPr>
          <p:nvPr>
            <p:ph idx="1"/>
          </p:nvPr>
        </p:nvSpPr>
        <p:spPr>
          <a:xfrm>
            <a:off x="595085" y="1624377"/>
            <a:ext cx="10972800" cy="4674823"/>
          </a:xfrm>
        </p:spPr>
        <p:txBody>
          <a:bodyPr>
            <a:normAutofit/>
          </a:bodyPr>
          <a:lstStyle/>
          <a:p>
            <a:r>
              <a:rPr lang="en-US" sz="2400" dirty="0"/>
              <a:t>-The UK currently has around 70,000 ATMs and more than 97% of withdrawals are from a free-to-use machine. Earlier this month the banking industry body UK finance said that debit card payments had overtaken cash as the most popular form of payment in the UK for the first time.</a:t>
            </a:r>
          </a:p>
          <a:p>
            <a:r>
              <a:rPr lang="en-US" sz="2400" dirty="0"/>
              <a:t>-Barclays chose its branch in Enfield, North London, for the world's first cash machine in 1967 because its high windows provided enough space underneath for the safe and equipment.</a:t>
            </a:r>
          </a:p>
          <a:p>
            <a:r>
              <a:rPr lang="en-US" sz="2400" dirty="0"/>
              <a:t>-Lloyds launched the first </a:t>
            </a:r>
            <a:r>
              <a:rPr lang="en-US" sz="2400" dirty="0" smtClean="0"/>
              <a:t>computerized </a:t>
            </a:r>
            <a:r>
              <a:rPr lang="en-US" sz="2400" dirty="0"/>
              <a:t>UK cash machine in Brentwood, Essex, in 1972. For the first time, the money was debited from your account instantly.</a:t>
            </a:r>
          </a:p>
          <a:p>
            <a:r>
              <a:rPr lang="en-US" sz="2400" dirty="0"/>
              <a:t>-The most money withdrawn from UK cash machines in a day is £730 million on December 23, last year.</a:t>
            </a:r>
          </a:p>
          <a:p>
            <a:pPr marL="0" indent="0">
              <a:buNone/>
            </a:pPr>
            <a:endParaRPr lang="en-GB" dirty="0"/>
          </a:p>
        </p:txBody>
      </p:sp>
      <p:pic>
        <p:nvPicPr>
          <p:cNvPr id="4" name="Picture 3"/>
          <p:cNvPicPr>
            <a:picLocks noChangeAspect="1"/>
          </p:cNvPicPr>
          <p:nvPr/>
        </p:nvPicPr>
        <p:blipFill>
          <a:blip r:embed="rId4"/>
          <a:stretch>
            <a:fillRect/>
          </a:stretch>
        </p:blipFill>
        <p:spPr>
          <a:xfrm>
            <a:off x="166007" y="0"/>
            <a:ext cx="1408683" cy="928914"/>
          </a:xfrm>
          <a:prstGeom prst="rect">
            <a:avLst/>
          </a:prstGeom>
        </p:spPr>
      </p:pic>
      <p:pic>
        <p:nvPicPr>
          <p:cNvPr id="5" name="Picture 4"/>
          <p:cNvPicPr>
            <a:picLocks noChangeAspect="1"/>
          </p:cNvPicPr>
          <p:nvPr/>
        </p:nvPicPr>
        <p:blipFill>
          <a:blip r:embed="rId5"/>
          <a:stretch>
            <a:fillRect/>
          </a:stretch>
        </p:blipFill>
        <p:spPr>
          <a:xfrm>
            <a:off x="9143547" y="5621979"/>
            <a:ext cx="1785711" cy="106185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13556867"/>
      </p:ext>
    </p:extLst>
  </p:cSld>
  <p:clrMapOvr>
    <a:masterClrMapping/>
  </p:clrMapOvr>
  <mc:AlternateContent xmlns:mc="http://schemas.openxmlformats.org/markup-compatibility/2006" xmlns:p14="http://schemas.microsoft.com/office/powerpoint/2010/main">
    <mc:Choice Requires="p14">
      <p:transition spd="slow" p14:dur="2000" advTm="22615"/>
    </mc:Choice>
    <mc:Fallback xmlns="">
      <p:transition spd="slow" advTm="22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6514" y="332655"/>
            <a:ext cx="10972800" cy="936104"/>
          </a:xfrm>
        </p:spPr>
        <p:txBody>
          <a:bodyPr/>
          <a:lstStyle/>
          <a:p>
            <a:r>
              <a:rPr lang="en-GB" dirty="0" smtClean="0"/>
              <a:t>Open hours in general</a:t>
            </a:r>
            <a:endParaRPr lang="en-GB" dirty="0"/>
          </a:p>
        </p:txBody>
      </p:sp>
      <p:sp>
        <p:nvSpPr>
          <p:cNvPr id="3" name="Content Placeholder 2"/>
          <p:cNvSpPr>
            <a:spLocks noGrp="1"/>
          </p:cNvSpPr>
          <p:nvPr>
            <p:ph idx="1"/>
          </p:nvPr>
        </p:nvSpPr>
        <p:spPr>
          <a:xfrm>
            <a:off x="0" y="1679398"/>
            <a:ext cx="10972800" cy="2980928"/>
          </a:xfrm>
        </p:spPr>
        <p:txBody>
          <a:bodyPr>
            <a:normAutofit fontScale="92500" lnSpcReduction="10000"/>
          </a:bodyPr>
          <a:lstStyle/>
          <a:p>
            <a:r>
              <a:rPr lang="en-GB" dirty="0" smtClean="0"/>
              <a:t>On a Monday- Saturday shops tend to open quite early and shut quite late. Most shops open around 7-8 am and close around 7-8pm however some shops could have longer or shorter hours. On a Sunday, most shops only open for a couple hours or don’t open at all. This is due to the Christian culture of the UK and refers to the bible “on the seventh day he rested”. Banks don’t open on Sundays either.</a:t>
            </a:r>
            <a:endParaRPr lang="en-GB" dirty="0"/>
          </a:p>
        </p:txBody>
      </p:sp>
      <p:pic>
        <p:nvPicPr>
          <p:cNvPr id="4" name="Picture 3"/>
          <p:cNvPicPr>
            <a:picLocks noChangeAspect="1"/>
          </p:cNvPicPr>
          <p:nvPr/>
        </p:nvPicPr>
        <p:blipFill>
          <a:blip r:embed="rId2"/>
          <a:stretch>
            <a:fillRect/>
          </a:stretch>
        </p:blipFill>
        <p:spPr>
          <a:xfrm>
            <a:off x="8798379" y="4404859"/>
            <a:ext cx="2781300" cy="1647825"/>
          </a:xfrm>
          <a:prstGeom prst="rect">
            <a:avLst/>
          </a:prstGeom>
        </p:spPr>
      </p:pic>
      <p:pic>
        <p:nvPicPr>
          <p:cNvPr id="5" name="Picture 4"/>
          <p:cNvPicPr>
            <a:picLocks noChangeAspect="1"/>
          </p:cNvPicPr>
          <p:nvPr/>
        </p:nvPicPr>
        <p:blipFill>
          <a:blip r:embed="rId3"/>
          <a:stretch>
            <a:fillRect/>
          </a:stretch>
        </p:blipFill>
        <p:spPr>
          <a:xfrm>
            <a:off x="2847974" y="4295357"/>
            <a:ext cx="1551215" cy="1551215"/>
          </a:xfrm>
          <a:prstGeom prst="rect">
            <a:avLst/>
          </a:prstGeom>
        </p:spPr>
      </p:pic>
    </p:spTree>
    <p:extLst>
      <p:ext uri="{BB962C8B-B14F-4D97-AF65-F5344CB8AC3E}">
        <p14:creationId xmlns:p14="http://schemas.microsoft.com/office/powerpoint/2010/main" val="7793534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7201" y="235428"/>
            <a:ext cx="10972800" cy="936104"/>
          </a:xfrm>
        </p:spPr>
        <p:txBody>
          <a:bodyPr/>
          <a:lstStyle/>
          <a:p>
            <a:r>
              <a:rPr lang="en-GB" dirty="0" smtClean="0"/>
              <a:t>Health/ Emergency</a:t>
            </a:r>
            <a:endParaRPr lang="en-GB" dirty="0"/>
          </a:p>
        </p:txBody>
      </p:sp>
      <p:sp>
        <p:nvSpPr>
          <p:cNvPr id="3" name="Content Placeholder 2"/>
          <p:cNvSpPr>
            <a:spLocks noGrp="1"/>
          </p:cNvSpPr>
          <p:nvPr>
            <p:ph idx="1"/>
          </p:nvPr>
        </p:nvSpPr>
        <p:spPr>
          <a:xfrm>
            <a:off x="188686" y="1171532"/>
            <a:ext cx="10972800" cy="4590638"/>
          </a:xfrm>
        </p:spPr>
        <p:txBody>
          <a:bodyPr>
            <a:normAutofit fontScale="77500" lnSpcReduction="20000"/>
          </a:bodyPr>
          <a:lstStyle/>
          <a:p>
            <a:r>
              <a:rPr lang="en-US" dirty="0"/>
              <a:t>In an emergency, you dial 999. The first person you speak to is a telephone operator who will ask which emergency service (fire, police, ambulance or coastguard) you require.</a:t>
            </a:r>
          </a:p>
          <a:p>
            <a:r>
              <a:rPr lang="en-US" dirty="0"/>
              <a:t>You will then be connected to an operator specific to the emergency service you require. You will asked for the address of the incident. Tell the operator: </a:t>
            </a:r>
          </a:p>
          <a:p>
            <a:r>
              <a:rPr lang="en-US" dirty="0"/>
              <a:t>•	The name and number of the house or building if it is relevant</a:t>
            </a:r>
          </a:p>
          <a:p>
            <a:r>
              <a:rPr lang="en-US" dirty="0"/>
              <a:t>•	The road or street name</a:t>
            </a:r>
          </a:p>
          <a:p>
            <a:r>
              <a:rPr lang="en-US" dirty="0"/>
              <a:t>•	The village or town</a:t>
            </a:r>
          </a:p>
          <a:p>
            <a:r>
              <a:rPr lang="en-US" dirty="0"/>
              <a:t>•	Why you need the fire service</a:t>
            </a:r>
          </a:p>
          <a:p>
            <a:r>
              <a:rPr lang="en-US" dirty="0"/>
              <a:t>•	You may be asked for more information, such as "where is it near to?"</a:t>
            </a:r>
          </a:p>
          <a:p>
            <a:r>
              <a:rPr lang="en-US" dirty="0"/>
              <a:t>Give clear simple answers and follow any instructions they give you.</a:t>
            </a:r>
          </a:p>
          <a:p>
            <a:endParaRPr lang="en-GB" dirty="0"/>
          </a:p>
        </p:txBody>
      </p:sp>
      <p:pic>
        <p:nvPicPr>
          <p:cNvPr id="4" name="Picture 3"/>
          <p:cNvPicPr>
            <a:picLocks noChangeAspect="1"/>
          </p:cNvPicPr>
          <p:nvPr/>
        </p:nvPicPr>
        <p:blipFill>
          <a:blip r:embed="rId2"/>
          <a:stretch>
            <a:fillRect/>
          </a:stretch>
        </p:blipFill>
        <p:spPr>
          <a:xfrm>
            <a:off x="7315200" y="3201307"/>
            <a:ext cx="2191657" cy="1232807"/>
          </a:xfrm>
          <a:prstGeom prst="rect">
            <a:avLst/>
          </a:prstGeom>
        </p:spPr>
      </p:pic>
      <p:pic>
        <p:nvPicPr>
          <p:cNvPr id="5" name="Picture 4"/>
          <p:cNvPicPr>
            <a:picLocks noChangeAspect="1"/>
          </p:cNvPicPr>
          <p:nvPr/>
        </p:nvPicPr>
        <p:blipFill>
          <a:blip r:embed="rId3"/>
          <a:stretch>
            <a:fillRect/>
          </a:stretch>
        </p:blipFill>
        <p:spPr>
          <a:xfrm>
            <a:off x="1387022" y="5161987"/>
            <a:ext cx="1737048" cy="1084254"/>
          </a:xfrm>
          <a:prstGeom prst="rect">
            <a:avLst/>
          </a:prstGeom>
        </p:spPr>
      </p:pic>
      <p:pic>
        <p:nvPicPr>
          <p:cNvPr id="6" name="Picture 5"/>
          <p:cNvPicPr>
            <a:picLocks noChangeAspect="1"/>
          </p:cNvPicPr>
          <p:nvPr/>
        </p:nvPicPr>
        <p:blipFill>
          <a:blip r:embed="rId4"/>
          <a:stretch>
            <a:fillRect/>
          </a:stretch>
        </p:blipFill>
        <p:spPr>
          <a:xfrm>
            <a:off x="9423854" y="4865632"/>
            <a:ext cx="1810203" cy="1138573"/>
          </a:xfrm>
          <a:prstGeom prst="rect">
            <a:avLst/>
          </a:prstGeom>
        </p:spPr>
      </p:pic>
    </p:spTree>
    <p:extLst>
      <p:ext uri="{BB962C8B-B14F-4D97-AF65-F5344CB8AC3E}">
        <p14:creationId xmlns:p14="http://schemas.microsoft.com/office/powerpoint/2010/main" val="34837072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7143" y="-18638"/>
            <a:ext cx="10972800" cy="936104"/>
          </a:xfrm>
        </p:spPr>
        <p:txBody>
          <a:bodyPr/>
          <a:lstStyle/>
          <a:p>
            <a:r>
              <a:rPr lang="en-GB" dirty="0" smtClean="0"/>
              <a:t>Key phrases/ useful phrases</a:t>
            </a:r>
            <a:endParaRPr lang="en-GB" dirty="0"/>
          </a:p>
        </p:txBody>
      </p:sp>
      <p:sp>
        <p:nvSpPr>
          <p:cNvPr id="5" name="TextBox 4"/>
          <p:cNvSpPr txBox="1"/>
          <p:nvPr/>
        </p:nvSpPr>
        <p:spPr>
          <a:xfrm>
            <a:off x="9100457" y="1813625"/>
            <a:ext cx="2235200" cy="3970318"/>
          </a:xfrm>
          <a:prstGeom prst="rect">
            <a:avLst/>
          </a:prstGeom>
          <a:noFill/>
        </p:spPr>
        <p:txBody>
          <a:bodyPr wrap="square" rtlCol="0">
            <a:spAutoFit/>
          </a:bodyPr>
          <a:lstStyle/>
          <a:p>
            <a:r>
              <a:rPr lang="en-US" dirty="0"/>
              <a:t>KEY PHRASES :</a:t>
            </a:r>
          </a:p>
          <a:p>
            <a:r>
              <a:rPr lang="en-US" dirty="0"/>
              <a:t>Thank you, thanks. You may also hear cheers </a:t>
            </a:r>
          </a:p>
          <a:p>
            <a:r>
              <a:rPr lang="en-US" dirty="0"/>
              <a:t>I’m sorry</a:t>
            </a:r>
          </a:p>
          <a:p>
            <a:r>
              <a:rPr lang="en-US" dirty="0"/>
              <a:t> Can I have…?</a:t>
            </a:r>
          </a:p>
          <a:p>
            <a:r>
              <a:rPr lang="en-US" dirty="0"/>
              <a:t>How much does this cost?</a:t>
            </a:r>
          </a:p>
          <a:p>
            <a:r>
              <a:rPr lang="en-US" dirty="0"/>
              <a:t>Yes/ no</a:t>
            </a:r>
          </a:p>
          <a:p>
            <a:r>
              <a:rPr lang="en-US" dirty="0"/>
              <a:t>How are you? Are you okay?</a:t>
            </a:r>
          </a:p>
          <a:p>
            <a:r>
              <a:rPr lang="en-US" dirty="0"/>
              <a:t>Do you know the way to…?</a:t>
            </a:r>
          </a:p>
          <a:p>
            <a:r>
              <a:rPr lang="en-US" dirty="0"/>
              <a:t>Great/ awesome </a:t>
            </a:r>
          </a:p>
        </p:txBody>
      </p:sp>
      <p:sp>
        <p:nvSpPr>
          <p:cNvPr id="6" name="TextBox 5"/>
          <p:cNvSpPr txBox="1"/>
          <p:nvPr/>
        </p:nvSpPr>
        <p:spPr>
          <a:xfrm>
            <a:off x="600188" y="692110"/>
            <a:ext cx="3222171" cy="5632311"/>
          </a:xfrm>
          <a:prstGeom prst="rect">
            <a:avLst/>
          </a:prstGeom>
          <a:noFill/>
        </p:spPr>
        <p:txBody>
          <a:bodyPr wrap="square" rtlCol="0">
            <a:spAutoFit/>
          </a:bodyPr>
          <a:lstStyle/>
          <a:p>
            <a:r>
              <a:rPr lang="en-US" dirty="0"/>
              <a:t>What time is it?</a:t>
            </a:r>
          </a:p>
          <a:p>
            <a:r>
              <a:rPr lang="en-US" dirty="0"/>
              <a:t>Where are the toilets?</a:t>
            </a:r>
          </a:p>
          <a:p>
            <a:r>
              <a:rPr lang="en-US" dirty="0"/>
              <a:t>How are you?</a:t>
            </a:r>
          </a:p>
          <a:p>
            <a:r>
              <a:rPr lang="en-US" dirty="0"/>
              <a:t>Nice to meet you</a:t>
            </a:r>
          </a:p>
          <a:p>
            <a:r>
              <a:rPr lang="en-US" dirty="0"/>
              <a:t>Hello</a:t>
            </a:r>
          </a:p>
          <a:p>
            <a:r>
              <a:rPr lang="en-US" dirty="0"/>
              <a:t>Goodbye</a:t>
            </a:r>
          </a:p>
          <a:p>
            <a:r>
              <a:rPr lang="en-US" dirty="0"/>
              <a:t>Thank you</a:t>
            </a:r>
          </a:p>
          <a:p>
            <a:r>
              <a:rPr lang="en-US" dirty="0"/>
              <a:t>Please</a:t>
            </a:r>
          </a:p>
          <a:p>
            <a:r>
              <a:rPr lang="en-US" dirty="0"/>
              <a:t>Good morning </a:t>
            </a:r>
          </a:p>
          <a:p>
            <a:r>
              <a:rPr lang="en-US" dirty="0"/>
              <a:t>Good evening </a:t>
            </a:r>
          </a:p>
          <a:p>
            <a:r>
              <a:rPr lang="en-US" dirty="0"/>
              <a:t>I would like to buy this please</a:t>
            </a:r>
          </a:p>
          <a:p>
            <a:r>
              <a:rPr lang="en-US" dirty="0"/>
              <a:t>How much does this cost?</a:t>
            </a:r>
          </a:p>
          <a:p>
            <a:r>
              <a:rPr lang="en-US" dirty="0"/>
              <a:t>Where can I find…</a:t>
            </a:r>
          </a:p>
          <a:p>
            <a:r>
              <a:rPr lang="en-US" dirty="0"/>
              <a:t>Yes</a:t>
            </a:r>
          </a:p>
          <a:p>
            <a:r>
              <a:rPr lang="en-US" dirty="0"/>
              <a:t>No</a:t>
            </a:r>
          </a:p>
          <a:p>
            <a:r>
              <a:rPr lang="en-US" dirty="0"/>
              <a:t>I’m fine thank you </a:t>
            </a:r>
          </a:p>
          <a:p>
            <a:r>
              <a:rPr lang="en-US" dirty="0"/>
              <a:t>Can you help me? </a:t>
            </a:r>
          </a:p>
          <a:p>
            <a:r>
              <a:rPr lang="en-US" dirty="0"/>
              <a:t>Can you give me directions?</a:t>
            </a:r>
          </a:p>
          <a:p>
            <a:r>
              <a:rPr lang="en-US" dirty="0"/>
              <a:t>Is this correct?</a:t>
            </a:r>
          </a:p>
          <a:p>
            <a:r>
              <a:rPr lang="en-US" dirty="0"/>
              <a:t>I would like this please? </a:t>
            </a:r>
          </a:p>
        </p:txBody>
      </p:sp>
      <p:sp>
        <p:nvSpPr>
          <p:cNvPr id="10" name="TextBox 9"/>
          <p:cNvSpPr txBox="1"/>
          <p:nvPr/>
        </p:nvSpPr>
        <p:spPr>
          <a:xfrm>
            <a:off x="6704694" y="988120"/>
            <a:ext cx="1851024" cy="5401479"/>
          </a:xfrm>
          <a:prstGeom prst="rect">
            <a:avLst/>
          </a:prstGeom>
          <a:noFill/>
        </p:spPr>
        <p:txBody>
          <a:bodyPr wrap="square" rtlCol="0">
            <a:spAutoFit/>
          </a:bodyPr>
          <a:lstStyle/>
          <a:p>
            <a:r>
              <a:rPr lang="en-GB" sz="1500" dirty="0" err="1"/>
              <a:t>Cât</a:t>
            </a:r>
            <a:r>
              <a:rPr lang="en-GB" sz="1500" dirty="0"/>
              <a:t> </a:t>
            </a:r>
            <a:r>
              <a:rPr lang="en-GB" sz="1500" dirty="0" err="1"/>
              <a:t>este</a:t>
            </a:r>
            <a:r>
              <a:rPr lang="en-GB" sz="1500" dirty="0"/>
              <a:t> </a:t>
            </a:r>
            <a:r>
              <a:rPr lang="en-GB" sz="1500" dirty="0" err="1"/>
              <a:t>ceasul</a:t>
            </a:r>
            <a:r>
              <a:rPr lang="en-GB" sz="1500" dirty="0"/>
              <a:t>?</a:t>
            </a:r>
          </a:p>
          <a:p>
            <a:r>
              <a:rPr lang="en-GB" sz="1500" dirty="0" err="1"/>
              <a:t>Unde</a:t>
            </a:r>
            <a:r>
              <a:rPr lang="en-GB" sz="1500" dirty="0"/>
              <a:t> sunt </a:t>
            </a:r>
            <a:r>
              <a:rPr lang="en-GB" sz="1500" dirty="0" err="1"/>
              <a:t>toaletele</a:t>
            </a:r>
            <a:r>
              <a:rPr lang="en-GB" sz="1500" dirty="0"/>
              <a:t>?</a:t>
            </a:r>
          </a:p>
          <a:p>
            <a:r>
              <a:rPr lang="en-GB" sz="1500" dirty="0"/>
              <a:t>Ce </a:t>
            </a:r>
            <a:r>
              <a:rPr lang="en-GB" sz="1500" dirty="0" err="1"/>
              <a:t>mai</a:t>
            </a:r>
            <a:r>
              <a:rPr lang="en-GB" sz="1500" dirty="0"/>
              <a:t> </a:t>
            </a:r>
            <a:r>
              <a:rPr lang="en-GB" sz="1500" dirty="0" err="1"/>
              <a:t>faci</a:t>
            </a:r>
            <a:r>
              <a:rPr lang="en-GB" sz="1500" dirty="0"/>
              <a:t>?</a:t>
            </a:r>
          </a:p>
          <a:p>
            <a:r>
              <a:rPr lang="en-GB" sz="1500" dirty="0" err="1"/>
              <a:t>Încântat</a:t>
            </a:r>
            <a:r>
              <a:rPr lang="en-GB" sz="1500" dirty="0"/>
              <a:t> de </a:t>
            </a:r>
            <a:r>
              <a:rPr lang="en-GB" sz="1500" dirty="0" err="1"/>
              <a:t>cunoștință</a:t>
            </a:r>
            <a:endParaRPr lang="en-GB" sz="1500" dirty="0"/>
          </a:p>
          <a:p>
            <a:r>
              <a:rPr lang="en-GB" sz="1500" dirty="0" err="1"/>
              <a:t>Salut</a:t>
            </a:r>
            <a:endParaRPr lang="en-GB" sz="1500" dirty="0"/>
          </a:p>
          <a:p>
            <a:r>
              <a:rPr lang="en-GB" sz="1500" dirty="0"/>
              <a:t>La </a:t>
            </a:r>
            <a:r>
              <a:rPr lang="en-GB" sz="1500" dirty="0" err="1"/>
              <a:t>revedere</a:t>
            </a:r>
            <a:endParaRPr lang="en-GB" sz="1500" dirty="0"/>
          </a:p>
          <a:p>
            <a:r>
              <a:rPr lang="en-GB" sz="1500" dirty="0" err="1"/>
              <a:t>Mulțumesc</a:t>
            </a:r>
            <a:endParaRPr lang="en-GB" sz="1500" dirty="0"/>
          </a:p>
          <a:p>
            <a:r>
              <a:rPr lang="en-GB" sz="1500" dirty="0" err="1"/>
              <a:t>Vă</a:t>
            </a:r>
            <a:r>
              <a:rPr lang="en-GB" sz="1500" dirty="0"/>
              <a:t> rog</a:t>
            </a:r>
          </a:p>
          <a:p>
            <a:r>
              <a:rPr lang="en-GB" sz="1500" dirty="0"/>
              <a:t>Buna </a:t>
            </a:r>
            <a:r>
              <a:rPr lang="en-GB" sz="1500" dirty="0" err="1"/>
              <a:t>dimineata</a:t>
            </a:r>
            <a:endParaRPr lang="en-GB" sz="1500" dirty="0"/>
          </a:p>
          <a:p>
            <a:r>
              <a:rPr lang="en-GB" sz="1500" dirty="0" err="1"/>
              <a:t>Bună</a:t>
            </a:r>
            <a:r>
              <a:rPr lang="en-GB" sz="1500" dirty="0"/>
              <a:t> </a:t>
            </a:r>
            <a:r>
              <a:rPr lang="en-GB" sz="1500" dirty="0" err="1"/>
              <a:t>seara</a:t>
            </a:r>
            <a:endParaRPr lang="en-GB" sz="1500" dirty="0"/>
          </a:p>
          <a:p>
            <a:r>
              <a:rPr lang="en-GB" sz="1500" dirty="0" err="1"/>
              <a:t>Aș</a:t>
            </a:r>
            <a:r>
              <a:rPr lang="en-GB" sz="1500" dirty="0"/>
              <a:t> </a:t>
            </a:r>
            <a:r>
              <a:rPr lang="en-GB" sz="1500" dirty="0" err="1"/>
              <a:t>dori</a:t>
            </a:r>
            <a:r>
              <a:rPr lang="en-GB" sz="1500" dirty="0"/>
              <a:t> </a:t>
            </a:r>
            <a:r>
              <a:rPr lang="en-GB" sz="1500" dirty="0" err="1"/>
              <a:t>să</a:t>
            </a:r>
            <a:r>
              <a:rPr lang="en-GB" sz="1500" dirty="0"/>
              <a:t> </a:t>
            </a:r>
            <a:r>
              <a:rPr lang="en-GB" sz="1500" dirty="0" err="1"/>
              <a:t>cumpăr</a:t>
            </a:r>
            <a:r>
              <a:rPr lang="en-GB" sz="1500" dirty="0"/>
              <a:t> </a:t>
            </a:r>
            <a:r>
              <a:rPr lang="en-GB" sz="1500" dirty="0" err="1"/>
              <a:t>acest</a:t>
            </a:r>
            <a:r>
              <a:rPr lang="en-GB" sz="1500" dirty="0"/>
              <a:t> </a:t>
            </a:r>
            <a:r>
              <a:rPr lang="en-GB" sz="1500" dirty="0" err="1"/>
              <a:t>lucru</a:t>
            </a:r>
            <a:r>
              <a:rPr lang="en-GB" sz="1500" dirty="0"/>
              <a:t>, </a:t>
            </a:r>
            <a:r>
              <a:rPr lang="en-GB" sz="1500" dirty="0" err="1"/>
              <a:t>vă</a:t>
            </a:r>
            <a:r>
              <a:rPr lang="en-GB" sz="1500" dirty="0"/>
              <a:t> rog</a:t>
            </a:r>
          </a:p>
          <a:p>
            <a:r>
              <a:rPr lang="en-GB" sz="1500" dirty="0" err="1"/>
              <a:t>Cât</a:t>
            </a:r>
            <a:r>
              <a:rPr lang="en-GB" sz="1500" dirty="0"/>
              <a:t> </a:t>
            </a:r>
            <a:r>
              <a:rPr lang="en-GB" sz="1500" dirty="0" err="1"/>
              <a:t>costă</a:t>
            </a:r>
            <a:r>
              <a:rPr lang="en-GB" sz="1500" dirty="0"/>
              <a:t> </a:t>
            </a:r>
            <a:r>
              <a:rPr lang="en-GB" sz="1500" dirty="0" err="1"/>
              <a:t>asta</a:t>
            </a:r>
            <a:r>
              <a:rPr lang="en-GB" sz="1500" dirty="0"/>
              <a:t>?</a:t>
            </a:r>
          </a:p>
          <a:p>
            <a:r>
              <a:rPr lang="en-GB" sz="1500" dirty="0" err="1"/>
              <a:t>Unde</a:t>
            </a:r>
            <a:r>
              <a:rPr lang="en-GB" sz="1500" dirty="0"/>
              <a:t> pot </a:t>
            </a:r>
            <a:r>
              <a:rPr lang="en-GB" sz="1500" dirty="0" err="1"/>
              <a:t>să</a:t>
            </a:r>
            <a:r>
              <a:rPr lang="en-GB" sz="1500" dirty="0"/>
              <a:t> </a:t>
            </a:r>
            <a:r>
              <a:rPr lang="en-GB" sz="1500" dirty="0" err="1"/>
              <a:t>găsesc</a:t>
            </a:r>
            <a:r>
              <a:rPr lang="en-GB" sz="1500" dirty="0"/>
              <a:t>…</a:t>
            </a:r>
          </a:p>
          <a:p>
            <a:r>
              <a:rPr lang="en-GB" sz="1500" dirty="0"/>
              <a:t>da</a:t>
            </a:r>
          </a:p>
          <a:p>
            <a:r>
              <a:rPr lang="en-GB" sz="1500" dirty="0"/>
              <a:t>Nu</a:t>
            </a:r>
          </a:p>
          <a:p>
            <a:r>
              <a:rPr lang="en-GB" sz="1500" dirty="0"/>
              <a:t>Sunt bine </a:t>
            </a:r>
            <a:r>
              <a:rPr lang="en-GB" sz="1500" dirty="0" err="1"/>
              <a:t>multumesc</a:t>
            </a:r>
            <a:endParaRPr lang="en-GB" sz="1500" dirty="0"/>
          </a:p>
          <a:p>
            <a:r>
              <a:rPr lang="en-GB" sz="1500" dirty="0"/>
              <a:t>Ma </a:t>
            </a:r>
            <a:r>
              <a:rPr lang="en-GB" sz="1500" dirty="0" err="1"/>
              <a:t>poti</a:t>
            </a:r>
            <a:r>
              <a:rPr lang="en-GB" sz="1500" dirty="0"/>
              <a:t> </a:t>
            </a:r>
            <a:r>
              <a:rPr lang="en-GB" sz="1500" dirty="0" err="1"/>
              <a:t>ajuta</a:t>
            </a:r>
            <a:r>
              <a:rPr lang="en-GB" sz="1500" dirty="0"/>
              <a:t>?</a:t>
            </a:r>
          </a:p>
          <a:p>
            <a:r>
              <a:rPr lang="en-GB" sz="1500" dirty="0" err="1"/>
              <a:t>Îmi</a:t>
            </a:r>
            <a:r>
              <a:rPr lang="en-GB" sz="1500" dirty="0"/>
              <a:t> </a:t>
            </a:r>
            <a:r>
              <a:rPr lang="en-GB" sz="1500" dirty="0" err="1"/>
              <a:t>poți</a:t>
            </a:r>
            <a:r>
              <a:rPr lang="en-GB" sz="1500" dirty="0"/>
              <a:t> da </a:t>
            </a:r>
            <a:r>
              <a:rPr lang="en-GB" sz="1500" dirty="0" err="1"/>
              <a:t>indicații</a:t>
            </a:r>
            <a:r>
              <a:rPr lang="en-GB" sz="1500" dirty="0"/>
              <a:t>?</a:t>
            </a:r>
          </a:p>
          <a:p>
            <a:r>
              <a:rPr lang="en-GB" sz="1500" dirty="0"/>
              <a:t>Este </a:t>
            </a:r>
            <a:r>
              <a:rPr lang="en-GB" sz="1500" dirty="0" err="1"/>
              <a:t>corect</a:t>
            </a:r>
            <a:r>
              <a:rPr lang="en-GB" sz="1500" dirty="0"/>
              <a:t>?</a:t>
            </a:r>
          </a:p>
          <a:p>
            <a:r>
              <a:rPr lang="en-GB" sz="1500" dirty="0" err="1"/>
              <a:t>Aș</a:t>
            </a:r>
            <a:r>
              <a:rPr lang="en-GB" sz="1500" dirty="0"/>
              <a:t> </a:t>
            </a:r>
            <a:r>
              <a:rPr lang="en-GB" sz="1500" dirty="0" err="1"/>
              <a:t>vrea</a:t>
            </a:r>
            <a:r>
              <a:rPr lang="en-GB" sz="1500" dirty="0"/>
              <a:t> </a:t>
            </a:r>
            <a:r>
              <a:rPr lang="en-GB" sz="1500" dirty="0" err="1"/>
              <a:t>acest</a:t>
            </a:r>
            <a:r>
              <a:rPr lang="en-GB" sz="1500" dirty="0"/>
              <a:t> </a:t>
            </a:r>
            <a:r>
              <a:rPr lang="en-GB" sz="1500" dirty="0" err="1"/>
              <a:t>lucru</a:t>
            </a:r>
            <a:r>
              <a:rPr lang="en-GB" sz="1500" dirty="0"/>
              <a:t>, </a:t>
            </a:r>
            <a:r>
              <a:rPr lang="en-GB" sz="1500" dirty="0" err="1"/>
              <a:t>vă</a:t>
            </a:r>
            <a:r>
              <a:rPr lang="en-GB" sz="1500" dirty="0"/>
              <a:t> rog?</a:t>
            </a:r>
          </a:p>
        </p:txBody>
      </p:sp>
      <p:sp>
        <p:nvSpPr>
          <p:cNvPr id="11" name="TextBox 10"/>
          <p:cNvSpPr txBox="1"/>
          <p:nvPr/>
        </p:nvSpPr>
        <p:spPr>
          <a:xfrm>
            <a:off x="3822359" y="595704"/>
            <a:ext cx="2388051" cy="6186309"/>
          </a:xfrm>
          <a:prstGeom prst="rect">
            <a:avLst/>
          </a:prstGeom>
          <a:noFill/>
        </p:spPr>
        <p:txBody>
          <a:bodyPr wrap="square" rtlCol="0">
            <a:spAutoFit/>
          </a:bodyPr>
          <a:lstStyle/>
          <a:p>
            <a:r>
              <a:rPr lang="en-GB" dirty="0" err="1"/>
              <a:t>Cât</a:t>
            </a:r>
            <a:r>
              <a:rPr lang="en-GB" dirty="0"/>
              <a:t> </a:t>
            </a:r>
            <a:r>
              <a:rPr lang="en-GB" dirty="0" err="1"/>
              <a:t>este</a:t>
            </a:r>
            <a:r>
              <a:rPr lang="en-GB" dirty="0"/>
              <a:t> </a:t>
            </a:r>
            <a:r>
              <a:rPr lang="en-GB" dirty="0" err="1"/>
              <a:t>ceasul</a:t>
            </a:r>
            <a:r>
              <a:rPr lang="en-GB" dirty="0"/>
              <a:t>?</a:t>
            </a:r>
          </a:p>
          <a:p>
            <a:r>
              <a:rPr lang="en-GB" dirty="0" err="1"/>
              <a:t>Unde</a:t>
            </a:r>
            <a:r>
              <a:rPr lang="en-GB" dirty="0"/>
              <a:t> sunt </a:t>
            </a:r>
            <a:r>
              <a:rPr lang="en-GB" dirty="0" err="1"/>
              <a:t>toaletele</a:t>
            </a:r>
            <a:r>
              <a:rPr lang="en-GB" dirty="0"/>
              <a:t>?</a:t>
            </a:r>
          </a:p>
          <a:p>
            <a:r>
              <a:rPr lang="en-GB" dirty="0"/>
              <a:t>Ce </a:t>
            </a:r>
            <a:r>
              <a:rPr lang="en-GB" dirty="0" err="1"/>
              <a:t>mai</a:t>
            </a:r>
            <a:r>
              <a:rPr lang="en-GB" dirty="0"/>
              <a:t> </a:t>
            </a:r>
            <a:r>
              <a:rPr lang="en-GB" dirty="0" err="1"/>
              <a:t>faci</a:t>
            </a:r>
            <a:r>
              <a:rPr lang="en-GB" dirty="0"/>
              <a:t>?</a:t>
            </a:r>
          </a:p>
          <a:p>
            <a:r>
              <a:rPr lang="en-GB" dirty="0" err="1"/>
              <a:t>Încântat</a:t>
            </a:r>
            <a:r>
              <a:rPr lang="en-GB" dirty="0"/>
              <a:t> de </a:t>
            </a:r>
            <a:r>
              <a:rPr lang="en-GB" dirty="0" err="1"/>
              <a:t>cunoștință</a:t>
            </a:r>
            <a:endParaRPr lang="en-GB" dirty="0"/>
          </a:p>
          <a:p>
            <a:r>
              <a:rPr lang="en-GB" dirty="0" err="1"/>
              <a:t>Salut</a:t>
            </a:r>
            <a:endParaRPr lang="en-GB" dirty="0"/>
          </a:p>
          <a:p>
            <a:r>
              <a:rPr lang="en-GB" dirty="0"/>
              <a:t>La </a:t>
            </a:r>
            <a:r>
              <a:rPr lang="en-GB" dirty="0" err="1"/>
              <a:t>revedere</a:t>
            </a:r>
            <a:endParaRPr lang="en-GB" dirty="0"/>
          </a:p>
          <a:p>
            <a:r>
              <a:rPr lang="en-GB" dirty="0" err="1"/>
              <a:t>Mulțumesc</a:t>
            </a:r>
            <a:endParaRPr lang="en-GB" dirty="0"/>
          </a:p>
          <a:p>
            <a:r>
              <a:rPr lang="en-GB" dirty="0" err="1"/>
              <a:t>Vă</a:t>
            </a:r>
            <a:r>
              <a:rPr lang="en-GB" dirty="0"/>
              <a:t> rog</a:t>
            </a:r>
          </a:p>
          <a:p>
            <a:r>
              <a:rPr lang="en-GB" dirty="0"/>
              <a:t>Buna </a:t>
            </a:r>
            <a:r>
              <a:rPr lang="en-GB" dirty="0" err="1"/>
              <a:t>dimineata</a:t>
            </a:r>
            <a:endParaRPr lang="en-GB" dirty="0"/>
          </a:p>
          <a:p>
            <a:r>
              <a:rPr lang="en-GB" dirty="0" err="1"/>
              <a:t>Bună</a:t>
            </a:r>
            <a:r>
              <a:rPr lang="en-GB" dirty="0"/>
              <a:t> </a:t>
            </a:r>
            <a:r>
              <a:rPr lang="en-GB" dirty="0" err="1"/>
              <a:t>seara</a:t>
            </a:r>
            <a:endParaRPr lang="en-GB" dirty="0"/>
          </a:p>
          <a:p>
            <a:r>
              <a:rPr lang="en-GB" dirty="0" err="1"/>
              <a:t>Aș</a:t>
            </a:r>
            <a:r>
              <a:rPr lang="en-GB" dirty="0"/>
              <a:t> </a:t>
            </a:r>
            <a:r>
              <a:rPr lang="en-GB" dirty="0" err="1"/>
              <a:t>dori</a:t>
            </a:r>
            <a:r>
              <a:rPr lang="en-GB" dirty="0"/>
              <a:t> </a:t>
            </a:r>
            <a:r>
              <a:rPr lang="en-GB" dirty="0" err="1"/>
              <a:t>să</a:t>
            </a:r>
            <a:r>
              <a:rPr lang="en-GB" dirty="0"/>
              <a:t> </a:t>
            </a:r>
            <a:r>
              <a:rPr lang="en-GB" dirty="0" err="1"/>
              <a:t>cumpăr</a:t>
            </a:r>
            <a:r>
              <a:rPr lang="en-GB" dirty="0"/>
              <a:t> </a:t>
            </a:r>
            <a:r>
              <a:rPr lang="en-GB" dirty="0" err="1"/>
              <a:t>acest</a:t>
            </a:r>
            <a:r>
              <a:rPr lang="en-GB" dirty="0"/>
              <a:t> </a:t>
            </a:r>
            <a:r>
              <a:rPr lang="en-GB" dirty="0" err="1"/>
              <a:t>lucru</a:t>
            </a:r>
            <a:r>
              <a:rPr lang="en-GB" dirty="0"/>
              <a:t>, </a:t>
            </a:r>
            <a:r>
              <a:rPr lang="en-GB" dirty="0" err="1"/>
              <a:t>vă</a:t>
            </a:r>
            <a:r>
              <a:rPr lang="en-GB" dirty="0"/>
              <a:t> rog</a:t>
            </a:r>
          </a:p>
          <a:p>
            <a:r>
              <a:rPr lang="en-GB" dirty="0" err="1"/>
              <a:t>Cât</a:t>
            </a:r>
            <a:r>
              <a:rPr lang="en-GB" dirty="0"/>
              <a:t> </a:t>
            </a:r>
            <a:r>
              <a:rPr lang="en-GB" dirty="0" err="1"/>
              <a:t>costă</a:t>
            </a:r>
            <a:r>
              <a:rPr lang="en-GB" dirty="0"/>
              <a:t> </a:t>
            </a:r>
            <a:r>
              <a:rPr lang="en-GB" dirty="0" err="1"/>
              <a:t>asta</a:t>
            </a:r>
            <a:r>
              <a:rPr lang="en-GB" dirty="0"/>
              <a:t>?</a:t>
            </a:r>
          </a:p>
          <a:p>
            <a:r>
              <a:rPr lang="en-GB" dirty="0" err="1"/>
              <a:t>Unde</a:t>
            </a:r>
            <a:r>
              <a:rPr lang="en-GB" dirty="0"/>
              <a:t> pot </a:t>
            </a:r>
            <a:r>
              <a:rPr lang="en-GB" dirty="0" err="1"/>
              <a:t>să</a:t>
            </a:r>
            <a:r>
              <a:rPr lang="en-GB" dirty="0"/>
              <a:t> </a:t>
            </a:r>
            <a:r>
              <a:rPr lang="en-GB" dirty="0" err="1"/>
              <a:t>găsesc</a:t>
            </a:r>
            <a:r>
              <a:rPr lang="en-GB" dirty="0"/>
              <a:t>…</a:t>
            </a:r>
          </a:p>
          <a:p>
            <a:r>
              <a:rPr lang="en-GB" dirty="0"/>
              <a:t>da</a:t>
            </a:r>
          </a:p>
          <a:p>
            <a:r>
              <a:rPr lang="en-GB" dirty="0"/>
              <a:t>Nu</a:t>
            </a:r>
          </a:p>
          <a:p>
            <a:r>
              <a:rPr lang="en-GB" dirty="0"/>
              <a:t>Sunt bine </a:t>
            </a:r>
            <a:r>
              <a:rPr lang="en-GB" dirty="0" err="1"/>
              <a:t>multumesc</a:t>
            </a:r>
            <a:endParaRPr lang="en-GB" dirty="0"/>
          </a:p>
          <a:p>
            <a:r>
              <a:rPr lang="en-GB" dirty="0"/>
              <a:t>Ma </a:t>
            </a:r>
            <a:r>
              <a:rPr lang="en-GB" dirty="0" err="1"/>
              <a:t>poti</a:t>
            </a:r>
            <a:r>
              <a:rPr lang="en-GB" dirty="0"/>
              <a:t> </a:t>
            </a:r>
            <a:r>
              <a:rPr lang="en-GB" dirty="0" err="1"/>
              <a:t>ajuta</a:t>
            </a:r>
            <a:r>
              <a:rPr lang="en-GB" dirty="0"/>
              <a:t>?</a:t>
            </a:r>
          </a:p>
          <a:p>
            <a:r>
              <a:rPr lang="en-GB" dirty="0" err="1"/>
              <a:t>Îmi</a:t>
            </a:r>
            <a:r>
              <a:rPr lang="en-GB" dirty="0"/>
              <a:t> </a:t>
            </a:r>
            <a:r>
              <a:rPr lang="en-GB" dirty="0" err="1"/>
              <a:t>poți</a:t>
            </a:r>
            <a:r>
              <a:rPr lang="en-GB" dirty="0"/>
              <a:t> da </a:t>
            </a:r>
            <a:r>
              <a:rPr lang="en-GB" dirty="0" err="1"/>
              <a:t>indicații</a:t>
            </a:r>
            <a:r>
              <a:rPr lang="en-GB" dirty="0"/>
              <a:t>?</a:t>
            </a:r>
          </a:p>
          <a:p>
            <a:r>
              <a:rPr lang="en-GB" dirty="0"/>
              <a:t>Este </a:t>
            </a:r>
            <a:r>
              <a:rPr lang="en-GB" dirty="0" err="1"/>
              <a:t>corect</a:t>
            </a:r>
            <a:r>
              <a:rPr lang="en-GB" dirty="0"/>
              <a:t>?</a:t>
            </a:r>
          </a:p>
          <a:p>
            <a:r>
              <a:rPr lang="en-GB" dirty="0" err="1"/>
              <a:t>Aș</a:t>
            </a:r>
            <a:r>
              <a:rPr lang="en-GB" dirty="0"/>
              <a:t> </a:t>
            </a:r>
            <a:r>
              <a:rPr lang="en-GB" dirty="0" err="1"/>
              <a:t>vrea</a:t>
            </a:r>
            <a:r>
              <a:rPr lang="en-GB" dirty="0"/>
              <a:t> </a:t>
            </a:r>
            <a:r>
              <a:rPr lang="en-GB" dirty="0" err="1"/>
              <a:t>acest</a:t>
            </a:r>
            <a:r>
              <a:rPr lang="en-GB" dirty="0"/>
              <a:t> </a:t>
            </a:r>
            <a:r>
              <a:rPr lang="en-GB" dirty="0" err="1"/>
              <a:t>lucru</a:t>
            </a:r>
            <a:r>
              <a:rPr lang="en-GB" dirty="0"/>
              <a:t>, </a:t>
            </a:r>
            <a:r>
              <a:rPr lang="en-GB" dirty="0" err="1"/>
              <a:t>vă</a:t>
            </a:r>
            <a:r>
              <a:rPr lang="en-GB" dirty="0"/>
              <a:t> rog?</a:t>
            </a:r>
          </a:p>
        </p:txBody>
      </p:sp>
    </p:spTree>
    <p:extLst>
      <p:ext uri="{BB962C8B-B14F-4D97-AF65-F5344CB8AC3E}">
        <p14:creationId xmlns:p14="http://schemas.microsoft.com/office/powerpoint/2010/main" val="37669718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429" y="162857"/>
            <a:ext cx="10972800" cy="936104"/>
          </a:xfrm>
        </p:spPr>
        <p:txBody>
          <a:bodyPr/>
          <a:lstStyle/>
          <a:p>
            <a:r>
              <a:rPr lang="en-GB" dirty="0" smtClean="0"/>
              <a:t>Food habits</a:t>
            </a:r>
            <a:endParaRPr lang="en-GB" dirty="0"/>
          </a:p>
        </p:txBody>
      </p:sp>
      <p:sp>
        <p:nvSpPr>
          <p:cNvPr id="3" name="Content Placeholder 2"/>
          <p:cNvSpPr>
            <a:spLocks noGrp="1"/>
          </p:cNvSpPr>
          <p:nvPr>
            <p:ph idx="1"/>
          </p:nvPr>
        </p:nvSpPr>
        <p:spPr>
          <a:xfrm>
            <a:off x="537028" y="1357017"/>
            <a:ext cx="10972800" cy="5080000"/>
          </a:xfrm>
        </p:spPr>
        <p:txBody>
          <a:bodyPr>
            <a:normAutofit/>
          </a:bodyPr>
          <a:lstStyle/>
          <a:p>
            <a:pPr>
              <a:buFontTx/>
              <a:buChar char="-"/>
            </a:pPr>
            <a:r>
              <a:rPr lang="en-GB" sz="2000" dirty="0" smtClean="0"/>
              <a:t>National Dish: Fish and Chips.</a:t>
            </a:r>
          </a:p>
          <a:p>
            <a:pPr>
              <a:buFontTx/>
              <a:buChar char="-"/>
            </a:pPr>
            <a:r>
              <a:rPr lang="en-US" sz="2000" dirty="0" smtClean="0"/>
              <a:t>There </a:t>
            </a:r>
            <a:r>
              <a:rPr lang="en-US" sz="2000" dirty="0"/>
              <a:t>are many fast food restaurants such as McDonald’s, KFC, </a:t>
            </a:r>
            <a:r>
              <a:rPr lang="en-US" sz="2000" dirty="0" smtClean="0"/>
              <a:t>Subway </a:t>
            </a:r>
            <a:r>
              <a:rPr lang="en-US" sz="2000" dirty="0"/>
              <a:t>and Burger </a:t>
            </a:r>
            <a:r>
              <a:rPr lang="en-US" sz="2000" dirty="0" smtClean="0"/>
              <a:t>King.</a:t>
            </a:r>
            <a:endParaRPr lang="en-GB" sz="2000" dirty="0" smtClean="0"/>
          </a:p>
          <a:p>
            <a:pPr>
              <a:buFontTx/>
              <a:buChar char="-"/>
            </a:pPr>
            <a:r>
              <a:rPr lang="en-GB" sz="2000" dirty="0" smtClean="0"/>
              <a:t>Breakfast: 7:30am – 10am, usually consists of a cup of tea alongside either cereal or toast.</a:t>
            </a:r>
          </a:p>
          <a:p>
            <a:pPr>
              <a:buFontTx/>
              <a:buChar char="-"/>
            </a:pPr>
            <a:r>
              <a:rPr lang="en-GB" sz="2000" dirty="0" smtClean="0"/>
              <a:t>Lunch: 12pm - 2pm, there are lots of foods available for lunch, hot meals such as Fish and Chips, a pasta dish or rice with curry, or cold meals such as sandwiches. </a:t>
            </a:r>
          </a:p>
          <a:p>
            <a:pPr>
              <a:buFontTx/>
              <a:buChar char="-"/>
            </a:pPr>
            <a:r>
              <a:rPr lang="en-GB" sz="2000" dirty="0" smtClean="0"/>
              <a:t>Afternoon tea: 3:30pm – 5pm, usually in the evening before ‘supper’. Tea is served alongside cakes, biscuits, mini sandwiches.</a:t>
            </a:r>
          </a:p>
          <a:p>
            <a:pPr>
              <a:buFontTx/>
              <a:buChar char="-"/>
            </a:pPr>
            <a:r>
              <a:rPr lang="en-GB" sz="2000" dirty="0" smtClean="0"/>
              <a:t>Evening meal: 6pm – 8:30pm, usually called ‘supper’ but also known as tea in the north. Typically consists of meat with two different vegetables. For example, Sunday roast, there would be meat (beef) with vegetables ( broccoli and peas).it is also common to have dessert with this for after your main food, this can be cakes, custard or trifle.</a:t>
            </a:r>
          </a:p>
          <a:p>
            <a:pPr>
              <a:buFontTx/>
              <a:buChar char="-"/>
            </a:pPr>
            <a:endParaRPr lang="en-GB" dirty="0"/>
          </a:p>
        </p:txBody>
      </p:sp>
      <p:pic>
        <p:nvPicPr>
          <p:cNvPr id="4" name="Picture 3"/>
          <p:cNvPicPr>
            <a:picLocks noChangeAspect="1"/>
          </p:cNvPicPr>
          <p:nvPr/>
        </p:nvPicPr>
        <p:blipFill>
          <a:blip r:embed="rId2"/>
          <a:stretch>
            <a:fillRect/>
          </a:stretch>
        </p:blipFill>
        <p:spPr>
          <a:xfrm>
            <a:off x="522513" y="162857"/>
            <a:ext cx="1736960" cy="1194160"/>
          </a:xfrm>
          <a:prstGeom prst="rect">
            <a:avLst/>
          </a:prstGeom>
        </p:spPr>
      </p:pic>
      <p:pic>
        <p:nvPicPr>
          <p:cNvPr id="5" name="Picture 4"/>
          <p:cNvPicPr>
            <a:picLocks noChangeAspect="1"/>
          </p:cNvPicPr>
          <p:nvPr/>
        </p:nvPicPr>
        <p:blipFill>
          <a:blip r:embed="rId3"/>
          <a:stretch>
            <a:fillRect/>
          </a:stretch>
        </p:blipFill>
        <p:spPr>
          <a:xfrm>
            <a:off x="9571916" y="4883988"/>
            <a:ext cx="1205195" cy="1811085"/>
          </a:xfrm>
          <a:prstGeom prst="rect">
            <a:avLst/>
          </a:prstGeom>
        </p:spPr>
      </p:pic>
      <p:pic>
        <p:nvPicPr>
          <p:cNvPr id="6" name="Picture 5"/>
          <p:cNvPicPr>
            <a:picLocks noChangeAspect="1"/>
          </p:cNvPicPr>
          <p:nvPr/>
        </p:nvPicPr>
        <p:blipFill>
          <a:blip r:embed="rId4"/>
          <a:stretch>
            <a:fillRect/>
          </a:stretch>
        </p:blipFill>
        <p:spPr>
          <a:xfrm>
            <a:off x="1240485" y="5183906"/>
            <a:ext cx="806030" cy="1211248"/>
          </a:xfrm>
          <a:prstGeom prst="rect">
            <a:avLst/>
          </a:prstGeom>
        </p:spPr>
      </p:pic>
      <p:pic>
        <p:nvPicPr>
          <p:cNvPr id="7" name="Picture 6"/>
          <p:cNvPicPr>
            <a:picLocks noChangeAspect="1"/>
          </p:cNvPicPr>
          <p:nvPr/>
        </p:nvPicPr>
        <p:blipFill>
          <a:blip r:embed="rId5"/>
          <a:stretch>
            <a:fillRect/>
          </a:stretch>
        </p:blipFill>
        <p:spPr>
          <a:xfrm>
            <a:off x="5796278" y="4758554"/>
            <a:ext cx="952865" cy="1429655"/>
          </a:xfrm>
          <a:prstGeom prst="rect">
            <a:avLst/>
          </a:prstGeom>
        </p:spPr>
      </p:pic>
      <p:pic>
        <p:nvPicPr>
          <p:cNvPr id="8" name="Picture 7"/>
          <p:cNvPicPr>
            <a:picLocks noChangeAspect="1"/>
          </p:cNvPicPr>
          <p:nvPr/>
        </p:nvPicPr>
        <p:blipFill>
          <a:blip r:embed="rId6"/>
          <a:stretch>
            <a:fillRect/>
          </a:stretch>
        </p:blipFill>
        <p:spPr>
          <a:xfrm>
            <a:off x="6749143" y="870788"/>
            <a:ext cx="972458" cy="972458"/>
          </a:xfrm>
          <a:prstGeom prst="rect">
            <a:avLst/>
          </a:prstGeom>
        </p:spPr>
      </p:pic>
    </p:spTree>
    <p:extLst>
      <p:ext uri="{BB962C8B-B14F-4D97-AF65-F5344CB8AC3E}">
        <p14:creationId xmlns:p14="http://schemas.microsoft.com/office/powerpoint/2010/main" val="37442382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2056" y="191885"/>
            <a:ext cx="10972800" cy="936104"/>
          </a:xfrm>
        </p:spPr>
        <p:txBody>
          <a:bodyPr/>
          <a:lstStyle/>
          <a:p>
            <a:r>
              <a:rPr lang="en-GB" dirty="0" smtClean="0"/>
              <a:t>Greetings</a:t>
            </a:r>
            <a:endParaRPr lang="en-GB" dirty="0"/>
          </a:p>
        </p:txBody>
      </p:sp>
      <p:sp>
        <p:nvSpPr>
          <p:cNvPr id="3" name="Content Placeholder 2"/>
          <p:cNvSpPr>
            <a:spLocks noGrp="1"/>
          </p:cNvSpPr>
          <p:nvPr>
            <p:ph idx="1"/>
          </p:nvPr>
        </p:nvSpPr>
        <p:spPr>
          <a:xfrm>
            <a:off x="159658" y="1490846"/>
            <a:ext cx="10972800" cy="3502202"/>
          </a:xfrm>
        </p:spPr>
        <p:txBody>
          <a:bodyPr>
            <a:normAutofit fontScale="92500" lnSpcReduction="10000"/>
          </a:bodyPr>
          <a:lstStyle/>
          <a:p>
            <a:r>
              <a:rPr lang="en-US" dirty="0"/>
              <a:t>The most </a:t>
            </a:r>
            <a:r>
              <a:rPr lang="en-US" dirty="0" smtClean="0"/>
              <a:t>common </a:t>
            </a:r>
            <a:r>
              <a:rPr lang="en-US" dirty="0"/>
              <a:t>and politest way to greet someone is by a simple </a:t>
            </a:r>
            <a:r>
              <a:rPr lang="en-US" dirty="0" smtClean="0"/>
              <a:t>“Hello</a:t>
            </a:r>
            <a:r>
              <a:rPr lang="en-US" dirty="0"/>
              <a:t>”. England doesn’t really stress the important of hierarchy or formality so you could use hello when speaking to an elder, your friend, a stranger or a child. Other variations include, </a:t>
            </a:r>
            <a:r>
              <a:rPr lang="en-US" dirty="0" smtClean="0"/>
              <a:t>“Hi</a:t>
            </a:r>
            <a:r>
              <a:rPr lang="en-US" dirty="0"/>
              <a:t>” and </a:t>
            </a:r>
            <a:r>
              <a:rPr lang="en-US" dirty="0" smtClean="0"/>
              <a:t>“Hey</a:t>
            </a:r>
            <a:r>
              <a:rPr lang="en-US" dirty="0"/>
              <a:t>” which are more informal and casual but can still be used in any situation. You might also here </a:t>
            </a:r>
            <a:r>
              <a:rPr lang="en-US" dirty="0" smtClean="0"/>
              <a:t>“</a:t>
            </a:r>
            <a:r>
              <a:rPr lang="en-US" dirty="0" err="1" smtClean="0"/>
              <a:t>Yo</a:t>
            </a:r>
            <a:r>
              <a:rPr lang="en-US" dirty="0"/>
              <a:t>” or </a:t>
            </a:r>
            <a:r>
              <a:rPr lang="en-US" dirty="0" smtClean="0"/>
              <a:t>“What’s </a:t>
            </a:r>
            <a:r>
              <a:rPr lang="en-US" dirty="0"/>
              <a:t>up” which is another way of saying hi. </a:t>
            </a:r>
            <a:r>
              <a:rPr lang="en-US" dirty="0" smtClean="0"/>
              <a:t>Nevertheless “Hi</a:t>
            </a:r>
            <a:r>
              <a:rPr lang="en-US" dirty="0"/>
              <a:t>” and </a:t>
            </a:r>
            <a:r>
              <a:rPr lang="en-US" dirty="0" smtClean="0"/>
              <a:t>“Hello</a:t>
            </a:r>
            <a:r>
              <a:rPr lang="en-US" dirty="0"/>
              <a:t>” are the most common ways of greeting someone.</a:t>
            </a:r>
            <a:endParaRPr lang="en-GB" dirty="0"/>
          </a:p>
        </p:txBody>
      </p:sp>
      <p:pic>
        <p:nvPicPr>
          <p:cNvPr id="4" name="Picture 3"/>
          <p:cNvPicPr>
            <a:picLocks noChangeAspect="1"/>
          </p:cNvPicPr>
          <p:nvPr/>
        </p:nvPicPr>
        <p:blipFill>
          <a:blip r:embed="rId2"/>
          <a:stretch>
            <a:fillRect/>
          </a:stretch>
        </p:blipFill>
        <p:spPr>
          <a:xfrm>
            <a:off x="8665029" y="4593905"/>
            <a:ext cx="3047999" cy="1524000"/>
          </a:xfrm>
          <a:prstGeom prst="rect">
            <a:avLst/>
          </a:prstGeom>
        </p:spPr>
      </p:pic>
      <p:pic>
        <p:nvPicPr>
          <p:cNvPr id="5" name="Picture 4"/>
          <p:cNvPicPr>
            <a:picLocks noChangeAspect="1"/>
          </p:cNvPicPr>
          <p:nvPr/>
        </p:nvPicPr>
        <p:blipFill>
          <a:blip r:embed="rId3"/>
          <a:stretch>
            <a:fillRect/>
          </a:stretch>
        </p:blipFill>
        <p:spPr>
          <a:xfrm>
            <a:off x="443366" y="104933"/>
            <a:ext cx="2125663" cy="1410440"/>
          </a:xfrm>
          <a:prstGeom prst="rect">
            <a:avLst/>
          </a:prstGeom>
        </p:spPr>
      </p:pic>
    </p:spTree>
    <p:extLst>
      <p:ext uri="{BB962C8B-B14F-4D97-AF65-F5344CB8AC3E}">
        <p14:creationId xmlns:p14="http://schemas.microsoft.com/office/powerpoint/2010/main" val="39632774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7886" y="293486"/>
            <a:ext cx="10972800" cy="936104"/>
          </a:xfrm>
        </p:spPr>
        <p:txBody>
          <a:bodyPr/>
          <a:lstStyle/>
          <a:p>
            <a:r>
              <a:rPr lang="en-GB" dirty="0" smtClean="0"/>
              <a:t>Tipping</a:t>
            </a:r>
            <a:endParaRPr lang="en-GB" dirty="0"/>
          </a:p>
        </p:txBody>
      </p:sp>
      <p:sp>
        <p:nvSpPr>
          <p:cNvPr id="3" name="Content Placeholder 2"/>
          <p:cNvSpPr>
            <a:spLocks noGrp="1"/>
          </p:cNvSpPr>
          <p:nvPr>
            <p:ph idx="1"/>
          </p:nvPr>
        </p:nvSpPr>
        <p:spPr>
          <a:xfrm>
            <a:off x="217714" y="1606826"/>
            <a:ext cx="10972800" cy="2980928"/>
          </a:xfrm>
        </p:spPr>
        <p:txBody>
          <a:bodyPr/>
          <a:lstStyle/>
          <a:p>
            <a:r>
              <a:rPr lang="en-US" dirty="0"/>
              <a:t>For tipping we give a few pounds or pence just as a thank you for what someone working at the place working hard. If they are nasty or bad at their job, you may not tip as it may have slightly ruined your evening.</a:t>
            </a:r>
            <a:endParaRPr lang="en-GB" dirty="0"/>
          </a:p>
        </p:txBody>
      </p:sp>
      <p:pic>
        <p:nvPicPr>
          <p:cNvPr id="4" name="Picture 3"/>
          <p:cNvPicPr>
            <a:picLocks noChangeAspect="1"/>
          </p:cNvPicPr>
          <p:nvPr/>
        </p:nvPicPr>
        <p:blipFill>
          <a:blip r:embed="rId2"/>
          <a:stretch>
            <a:fillRect/>
          </a:stretch>
        </p:blipFill>
        <p:spPr>
          <a:xfrm>
            <a:off x="6027058" y="3408468"/>
            <a:ext cx="3537856" cy="2358571"/>
          </a:xfrm>
          <a:prstGeom prst="rect">
            <a:avLst/>
          </a:prstGeom>
        </p:spPr>
      </p:pic>
    </p:spTree>
    <p:extLst>
      <p:ext uri="{BB962C8B-B14F-4D97-AF65-F5344CB8AC3E}">
        <p14:creationId xmlns:p14="http://schemas.microsoft.com/office/powerpoint/2010/main" val="31736644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TotalTime>
  <Words>1218</Words>
  <Application>Microsoft Office PowerPoint</Application>
  <PresentationFormat>Widescreen</PresentationFormat>
  <Paragraphs>106</Paragraphs>
  <Slides>12</Slides>
  <Notes>0</Notes>
  <HiddenSlides>0</HiddenSlides>
  <MMClips>3</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12</vt:i4>
      </vt:variant>
    </vt:vector>
  </HeadingPairs>
  <TitlesOfParts>
    <vt:vector size="19" baseType="lpstr">
      <vt:lpstr>Adobe Caslon Pro</vt:lpstr>
      <vt:lpstr>Arial</vt:lpstr>
      <vt:lpstr>Calibri</vt:lpstr>
      <vt:lpstr>Calibri Light</vt:lpstr>
      <vt:lpstr>Wingdings</vt:lpstr>
      <vt:lpstr>Office Theme</vt:lpstr>
      <vt:lpstr>1_Office Theme</vt:lpstr>
      <vt:lpstr>How to survive in England</vt:lpstr>
      <vt:lpstr>Public transport</vt:lpstr>
      <vt:lpstr>Money/ ATM/ credit card use</vt:lpstr>
      <vt:lpstr>Open hours in general</vt:lpstr>
      <vt:lpstr>Health/ Emergency</vt:lpstr>
      <vt:lpstr>Key phrases/ useful phrases</vt:lpstr>
      <vt:lpstr>Food habits</vt:lpstr>
      <vt:lpstr>Greetings</vt:lpstr>
      <vt:lpstr>Tipping</vt:lpstr>
      <vt:lpstr>Presents</vt:lpstr>
      <vt:lpstr>Punctuality</vt:lpstr>
      <vt:lpstr>PowerPoint Presentation</vt:lpstr>
    </vt:vector>
  </TitlesOfParts>
  <Company>Authorised Users Only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 Walker</dc:creator>
  <cp:lastModifiedBy>E Toft</cp:lastModifiedBy>
  <cp:revision>19</cp:revision>
  <dcterms:created xsi:type="dcterms:W3CDTF">2016-06-29T13:54:06Z</dcterms:created>
  <dcterms:modified xsi:type="dcterms:W3CDTF">2019-03-28T11:48:29Z</dcterms:modified>
</cp:coreProperties>
</file>