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4" name="Titolo 13"/>
          <p:cNvSpPr>
            <a:spLocks noGrp="1"/>
          </p:cNvSpPr>
          <p:nvPr>
            <p:ph type="ctrTitle"/>
          </p:nvPr>
        </p:nvSpPr>
        <p:spPr>
          <a:xfrm>
            <a:off x="1432560" y="359898"/>
            <a:ext cx="7406640" cy="1472184"/>
          </a:xfrm>
        </p:spPr>
        <p:txBody>
          <a:bodyPr anchor="b"/>
          <a:lstStyle>
            <a:lvl1pPr algn="l">
              <a:defRPr/>
            </a:lvl1pPr>
            <a:extLst/>
          </a:lstStyle>
          <a:p>
            <a:r>
              <a:rPr kumimoji="0" lang="it-IT" smtClean="0"/>
              <a:t>Fare clic per modificare lo stile del titolo</a:t>
            </a:r>
            <a:endParaRPr kumimoji="0" lang="en-US"/>
          </a:p>
        </p:txBody>
      </p:sp>
      <p:sp>
        <p:nvSpPr>
          <p:cNvPr id="22" name="Sottotitolo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sp>
        <p:nvSpPr>
          <p:cNvPr id="7" name="Segnaposto data 6"/>
          <p:cNvSpPr>
            <a:spLocks noGrp="1"/>
          </p:cNvSpPr>
          <p:nvPr>
            <p:ph type="dt" sz="half" idx="10"/>
          </p:nvPr>
        </p:nvSpPr>
        <p:spPr/>
        <p:txBody>
          <a:bodyPr/>
          <a:lstStyle>
            <a:extLst/>
          </a:lstStyle>
          <a:p>
            <a:fld id="{16BD04E9-12F1-4D27-8AFD-750E9C169404}" type="datetimeFigureOut">
              <a:rPr lang="it-IT" smtClean="0"/>
              <a:pPr/>
              <a:t>20/01/2019</a:t>
            </a:fld>
            <a:endParaRPr lang="it-IT"/>
          </a:p>
        </p:txBody>
      </p:sp>
      <p:sp>
        <p:nvSpPr>
          <p:cNvPr id="20" name="Segnaposto piè di pagina 19"/>
          <p:cNvSpPr>
            <a:spLocks noGrp="1"/>
          </p:cNvSpPr>
          <p:nvPr>
            <p:ph type="ftr" sz="quarter" idx="11"/>
          </p:nvPr>
        </p:nvSpPr>
        <p:spPr/>
        <p:txBody>
          <a:bodyPr/>
          <a:lstStyle>
            <a:extLst/>
          </a:lstStyle>
          <a:p>
            <a:endParaRPr lang="it-IT"/>
          </a:p>
        </p:txBody>
      </p:sp>
      <p:sp>
        <p:nvSpPr>
          <p:cNvPr id="10" name="Segnaposto numero diapositiva 9"/>
          <p:cNvSpPr>
            <a:spLocks noGrp="1"/>
          </p:cNvSpPr>
          <p:nvPr>
            <p:ph type="sldNum" sz="quarter" idx="12"/>
          </p:nvPr>
        </p:nvSpPr>
        <p:spPr/>
        <p:txBody>
          <a:bodyPr/>
          <a:lstStyle>
            <a:extLst/>
          </a:lstStyle>
          <a:p>
            <a:fld id="{765EE32B-95F6-408D-8507-5C3938E25F57}" type="slidenum">
              <a:rPr lang="it-IT" smtClean="0"/>
              <a:pPr/>
              <a:t>‹N›</a:t>
            </a:fld>
            <a:endParaRPr lang="it-IT"/>
          </a:p>
        </p:txBody>
      </p:sp>
      <p:sp>
        <p:nvSpPr>
          <p:cNvPr id="8" name="Oval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16BD04E9-12F1-4D27-8AFD-750E9C169404}" type="datetimeFigureOut">
              <a:rPr lang="it-IT" smtClean="0"/>
              <a:pPr/>
              <a:t>20/01/2019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274639"/>
            <a:ext cx="1828800" cy="5851525"/>
          </a:xfrm>
        </p:spPr>
        <p:txBody>
          <a:bodyPr vert="eaVert"/>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1143000" y="274640"/>
            <a:ext cx="5562600" cy="5851525"/>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16BD04E9-12F1-4D27-8AFD-750E9C169404}" type="datetimeFigureOut">
              <a:rPr lang="it-IT" smtClean="0"/>
              <a:pPr/>
              <a:t>20/01/2019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16BD04E9-12F1-4D27-8AFD-750E9C169404}" type="datetimeFigureOut">
              <a:rPr lang="it-IT" smtClean="0"/>
              <a:pPr/>
              <a:t>20/01/2019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ttangolo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olo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fld id="{16BD04E9-12F1-4D27-8AFD-750E9C169404}" type="datetimeFigureOut">
              <a:rPr lang="it-IT" smtClean="0"/>
              <a:pPr/>
              <a:t>20/01/2019</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765EE32B-95F6-408D-8507-5C3938E25F57}" type="slidenum">
              <a:rPr lang="it-IT" smtClean="0"/>
              <a:pPr/>
              <a:t>‹N›</a:t>
            </a:fld>
            <a:endParaRPr lang="it-IT"/>
          </a:p>
        </p:txBody>
      </p:sp>
      <p:sp>
        <p:nvSpPr>
          <p:cNvPr id="10" name="Rettangolo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16BD04E9-12F1-4D27-8AFD-750E9C169404}" type="datetimeFigureOut">
              <a:rPr lang="it-IT" smtClean="0"/>
              <a:pPr/>
              <a:t>20/01/2019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fld id="{16BD04E9-12F1-4D27-8AFD-750E9C169404}" type="datetimeFigureOut">
              <a:rPr lang="it-IT" smtClean="0"/>
              <a:pPr/>
              <a:t>20/01/2019</a:t>
            </a:fld>
            <a:endParaRPr lang="it-IT"/>
          </a:p>
        </p:txBody>
      </p:sp>
      <p:sp>
        <p:nvSpPr>
          <p:cNvPr id="8" name="Segnaposto piè di pagina 7"/>
          <p:cNvSpPr>
            <a:spLocks noGrp="1"/>
          </p:cNvSpPr>
          <p:nvPr>
            <p:ph type="ftr" sz="quarter" idx="11"/>
          </p:nvPr>
        </p:nvSpPr>
        <p:spPr/>
        <p:txBody>
          <a:bodyPr/>
          <a:lstStyle>
            <a:extLst/>
          </a:lstStyle>
          <a:p>
            <a:endParaRPr lang="it-IT"/>
          </a:p>
        </p:txBody>
      </p:sp>
      <p:sp>
        <p:nvSpPr>
          <p:cNvPr id="9" name="Segnaposto numero diapositiva 8"/>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nchor="ctr"/>
          <a:lstStyle>
            <a:extLst/>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extLst/>
          </a:lstStyle>
          <a:p>
            <a:fld id="{16BD04E9-12F1-4D27-8AFD-750E9C169404}" type="datetimeFigureOut">
              <a:rPr lang="it-IT" smtClean="0"/>
              <a:pPr/>
              <a:t>20/01/2019</a:t>
            </a:fld>
            <a:endParaRPr lang="it-IT"/>
          </a:p>
        </p:txBody>
      </p:sp>
      <p:sp>
        <p:nvSpPr>
          <p:cNvPr id="4" name="Segnaposto piè di pagina 3"/>
          <p:cNvSpPr>
            <a:spLocks noGrp="1"/>
          </p:cNvSpPr>
          <p:nvPr>
            <p:ph type="ftr" sz="quarter" idx="11"/>
          </p:nvPr>
        </p:nvSpPr>
        <p:spPr/>
        <p:txBody>
          <a:bodyPr/>
          <a:lstStyle>
            <a:extLst/>
          </a:lstStyle>
          <a:p>
            <a:endParaRPr lang="it-IT"/>
          </a:p>
        </p:txBody>
      </p:sp>
      <p:sp>
        <p:nvSpPr>
          <p:cNvPr id="5" name="Segnaposto numero diapositiva 4"/>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ttangolo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Segnaposto data 1"/>
          <p:cNvSpPr>
            <a:spLocks noGrp="1"/>
          </p:cNvSpPr>
          <p:nvPr>
            <p:ph type="dt" sz="half" idx="10"/>
          </p:nvPr>
        </p:nvSpPr>
        <p:spPr/>
        <p:txBody>
          <a:bodyPr/>
          <a:lstStyle>
            <a:extLst/>
          </a:lstStyle>
          <a:p>
            <a:fld id="{16BD04E9-12F1-4D27-8AFD-750E9C169404}" type="datetimeFigureOut">
              <a:rPr lang="it-IT" smtClean="0"/>
              <a:pPr/>
              <a:t>20/01/2019</a:t>
            </a:fld>
            <a:endParaRPr lang="it-IT"/>
          </a:p>
        </p:txBody>
      </p:sp>
      <p:sp>
        <p:nvSpPr>
          <p:cNvPr id="3" name="Segnaposto piè di pagina 2"/>
          <p:cNvSpPr>
            <a:spLocks noGrp="1"/>
          </p:cNvSpPr>
          <p:nvPr>
            <p:ph type="ftr" sz="quarter" idx="11"/>
          </p:nvPr>
        </p:nvSpPr>
        <p:spPr/>
        <p:txBody>
          <a:bodyPr/>
          <a:lstStyle>
            <a:extLst/>
          </a:lstStyle>
          <a:p>
            <a:endParaRPr lang="it-IT"/>
          </a:p>
        </p:txBody>
      </p:sp>
      <p:sp>
        <p:nvSpPr>
          <p:cNvPr id="4" name="Segnaposto numero diapositiva 3"/>
          <p:cNvSpPr>
            <a:spLocks noGrp="1"/>
          </p:cNvSpPr>
          <p:nvPr>
            <p:ph type="sldNum" sz="quarter" idx="12"/>
          </p:nvPr>
        </p:nvSpPr>
        <p:spPr/>
        <p:txBody>
          <a:bodyPr/>
          <a:lstStyle>
            <a:extLst/>
          </a:lstStyle>
          <a:p>
            <a:fld id="{765EE32B-95F6-408D-8507-5C3938E25F57}" type="slidenum">
              <a:rPr lang="it-IT" smtClean="0"/>
              <a:pPr/>
              <a:t>‹N›</a:t>
            </a:fld>
            <a:endParaRPr lang="it-IT"/>
          </a:p>
        </p:txBody>
      </p:sp>
      <p:sp>
        <p:nvSpPr>
          <p:cNvPr id="6" name="Rettangolo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16BD04E9-12F1-4D27-8AFD-750E9C169404}" type="datetimeFigureOut">
              <a:rPr lang="it-IT" smtClean="0"/>
              <a:pPr/>
              <a:t>20/01/2019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765EE32B-95F6-408D-8507-5C3938E25F57}"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extLst/>
          </a:lstStyle>
          <a:p>
            <a:fld id="{16BD04E9-12F1-4D27-8AFD-750E9C169404}" type="datetimeFigureOut">
              <a:rPr lang="it-IT" smtClean="0"/>
              <a:pPr/>
              <a:t>20/01/2019</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765EE32B-95F6-408D-8507-5C3938E25F57}" type="slidenum">
              <a:rPr lang="it-IT" smtClean="0"/>
              <a:pPr/>
              <a:t>‹N›</a:t>
            </a:fld>
            <a:endParaRPr lang="it-IT"/>
          </a:p>
        </p:txBody>
      </p:sp>
      <p:sp>
        <p:nvSpPr>
          <p:cNvPr id="8" name="Rettangolo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Segnaposto immagin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it-IT" smtClean="0"/>
              <a:t>Fare clic sull'icona per inserire un'immagine</a:t>
            </a:r>
            <a:endParaRPr kumimoji="0" lang="en-US" dirty="0"/>
          </a:p>
        </p:txBody>
      </p:sp>
      <p:sp>
        <p:nvSpPr>
          <p:cNvPr id="9" name="Elaborazione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Elaborazione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Segnaposto testo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Torta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Anello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ttangolo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Segnaposto titolo 4"/>
          <p:cNvSpPr>
            <a:spLocks noGrp="1"/>
          </p:cNvSpPr>
          <p:nvPr>
            <p:ph type="title"/>
          </p:nvPr>
        </p:nvSpPr>
        <p:spPr>
          <a:xfrm>
            <a:off x="1435608" y="274638"/>
            <a:ext cx="7498080" cy="1143000"/>
          </a:xfrm>
          <a:prstGeom prst="rect">
            <a:avLst/>
          </a:prstGeom>
        </p:spPr>
        <p:txBody>
          <a:bodyPr anchor="ctr">
            <a:normAutofit/>
          </a:bodyPr>
          <a:lstStyle>
            <a:extLst/>
          </a:lstStyle>
          <a:p>
            <a:r>
              <a:rPr kumimoji="0" lang="it-IT" smtClean="0"/>
              <a:t>Fare clic per modificare lo stile del titolo</a:t>
            </a:r>
            <a:endParaRPr kumimoji="0" lang="en-US"/>
          </a:p>
        </p:txBody>
      </p:sp>
      <p:sp>
        <p:nvSpPr>
          <p:cNvPr id="9" name="Segnaposto testo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24" name="Segnaposto data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6BD04E9-12F1-4D27-8AFD-750E9C169404}" type="datetimeFigureOut">
              <a:rPr lang="it-IT" smtClean="0"/>
              <a:pPr/>
              <a:t>20/01/2019</a:t>
            </a:fld>
            <a:endParaRPr lang="it-IT"/>
          </a:p>
        </p:txBody>
      </p:sp>
      <p:sp>
        <p:nvSpPr>
          <p:cNvPr id="10" name="Segnaposto piè di pagina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it-IT"/>
          </a:p>
        </p:txBody>
      </p:sp>
      <p:sp>
        <p:nvSpPr>
          <p:cNvPr id="22" name="Segnaposto numero diapositiva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65EE32B-95F6-408D-8507-5C3938E25F57}" type="slidenum">
              <a:rPr lang="it-IT" smtClean="0"/>
              <a:pPr/>
              <a:t>‹N›</a:t>
            </a:fld>
            <a:endParaRPr lang="it-IT"/>
          </a:p>
        </p:txBody>
      </p:sp>
      <p:sp>
        <p:nvSpPr>
          <p:cNvPr id="15" name="Rettangolo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isultati immagini per napoli"/>
          <p:cNvPicPr>
            <a:picLocks noChangeAspect="1" noChangeArrowheads="1"/>
          </p:cNvPicPr>
          <p:nvPr/>
        </p:nvPicPr>
        <p:blipFill>
          <a:blip r:embed="rId2" cstate="print"/>
          <a:srcRect/>
          <a:stretch>
            <a:fillRect/>
          </a:stretch>
        </p:blipFill>
        <p:spPr bwMode="auto">
          <a:xfrm>
            <a:off x="-16" y="-12"/>
            <a:ext cx="9144032" cy="6858024"/>
          </a:xfrm>
          <a:prstGeom prst="rect">
            <a:avLst/>
          </a:prstGeom>
          <a:noFill/>
        </p:spPr>
      </p:pic>
      <p:sp>
        <p:nvSpPr>
          <p:cNvPr id="5" name="Titolo 1"/>
          <p:cNvSpPr>
            <a:spLocks noGrp="1"/>
          </p:cNvSpPr>
          <p:nvPr/>
        </p:nvSpPr>
        <p:spPr>
          <a:xfrm>
            <a:off x="-2340768" y="-459432"/>
            <a:ext cx="7772400" cy="1470025"/>
          </a:xfrm>
          <a:prstGeom prst="rect">
            <a:avLst/>
          </a:prstGeom>
        </p:spPr>
        <p:txBody>
          <a:bodyPr anchor="b">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it-IT" sz="4800" b="1" dirty="0" smtClean="0">
                <a:solidFill>
                  <a:srgbClr val="FF0000"/>
                </a:solidFill>
                <a:latin typeface="Elephant" pitchFamily="18" charset="0"/>
              </a:rPr>
              <a:t>                 NAPLES</a:t>
            </a:r>
            <a:endParaRPr lang="it-IT" sz="4800" b="1" dirty="0">
              <a:solidFill>
                <a:srgbClr val="FF0000"/>
              </a:solidFill>
              <a:latin typeface="Elephant" pitchFamily="18" charset="0"/>
            </a:endParaRPr>
          </a:p>
        </p:txBody>
      </p:sp>
      <p:pic>
        <p:nvPicPr>
          <p:cNvPr id="6" name="Immagine 5" descr="index.jpg"/>
          <p:cNvPicPr>
            <a:picLocks noChangeAspect="1"/>
          </p:cNvPicPr>
          <p:nvPr/>
        </p:nvPicPr>
        <p:blipFill>
          <a:blip r:embed="rId3" cstate="print"/>
          <a:stretch>
            <a:fillRect/>
          </a:stretch>
        </p:blipFill>
        <p:spPr>
          <a:xfrm>
            <a:off x="4970748" y="188640"/>
            <a:ext cx="1041412" cy="1227164"/>
          </a:xfrm>
          <a:prstGeom prst="rect">
            <a:avLst/>
          </a:prstGeom>
        </p:spPr>
      </p:pic>
      <p:pic>
        <p:nvPicPr>
          <p:cNvPr id="7" name="Picture 4" descr="Risultati immagini per erasmus +"/>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03839" y="116632"/>
            <a:ext cx="1964505" cy="1309670"/>
          </a:xfrm>
          <a:prstGeom prst="rect">
            <a:avLst/>
          </a:prstGeom>
          <a:noFill/>
        </p:spPr>
      </p:pic>
      <p:pic>
        <p:nvPicPr>
          <p:cNvPr id="8" name="Picture 2" descr="logo ministeriale"/>
          <p:cNvPicPr>
            <a:picLocks noChangeAspect="1" noChangeArrowheads="1"/>
          </p:cNvPicPr>
          <p:nvPr/>
        </p:nvPicPr>
        <p:blipFill>
          <a:blip r:embed="rId5" cstate="print"/>
          <a:srcRect/>
          <a:stretch>
            <a:fillRect/>
          </a:stretch>
        </p:blipFill>
        <p:spPr bwMode="auto">
          <a:xfrm>
            <a:off x="7312471" y="44624"/>
            <a:ext cx="1724025" cy="1114425"/>
          </a:xfrm>
          <a:prstGeom prst="rect">
            <a:avLst/>
          </a:prstGeom>
          <a:noFill/>
        </p:spPr>
      </p:pic>
    </p:spTree>
    <p:extLst>
      <p:ext uri="{BB962C8B-B14F-4D97-AF65-F5344CB8AC3E}">
        <p14:creationId xmlns:p14="http://schemas.microsoft.com/office/powerpoint/2010/main" xmlns="" val="3438784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magine correlata"/>
          <p:cNvPicPr>
            <a:picLocks noGrp="1" noChangeAspect="1" noChangeArrowheads="1"/>
          </p:cNvPicPr>
          <p:nvPr>
            <p:ph type="pic" idx="1"/>
          </p:nvPr>
        </p:nvPicPr>
        <p:blipFill>
          <a:blip r:embed="rId2" cstate="print"/>
          <a:srcRect l="8387" r="8387"/>
          <a:stretch>
            <a:fillRect/>
          </a:stretch>
        </p:blipFill>
        <p:spPr bwMode="auto">
          <a:xfrm>
            <a:off x="838200" y="1143003"/>
            <a:ext cx="4419600" cy="3870173"/>
          </a:xfrm>
          <a:prstGeom prst="rect">
            <a:avLst/>
          </a:prstGeom>
          <a:noFill/>
          <a:ln w="127000">
            <a:noFill/>
            <a:miter lim="800000"/>
          </a:ln>
          <a:effectLst/>
        </p:spPr>
      </p:pic>
      <p:sp>
        <p:nvSpPr>
          <p:cNvPr id="7" name="Titolo 1"/>
          <p:cNvSpPr>
            <a:spLocks noGrp="1"/>
          </p:cNvSpPr>
          <p:nvPr/>
        </p:nvSpPr>
        <p:spPr>
          <a:xfrm>
            <a:off x="5436096" y="3896072"/>
            <a:ext cx="3643306"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The city of Naples, in southern Italy, stands in the heart of the homonymous bay next to Vesuvius, the active volcano still known today for having destroyed the ancient Roman city of Pompeii. Dating back to the second millennium BC, Naples has centuries of history of art and architecture behind it.</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Partenope</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was, in ancient Greek mythology, a siren.</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According to the tradition, the three sirens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Partenope</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Ligeia</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and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Leucosia</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are beaten in song by Orpheus and for despair they throw themselves into the sea, where they are turned into rocks. </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The mermaid would have died in the place where today stands Castel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dell'Ovo</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and right there one of the patrons of Naples, Santa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Patrizia</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was buried.</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In Naples the Mermaid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Partenope</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was venerated as a goddess; for example, Virgil will use his name in a poetic sense. </a:t>
            </a:r>
            <a:endParaRPr kumimoji="0" lang="it-IT" sz="1400" b="1" i="0" u="none" strike="noStrike" kern="1200" cap="none" spc="0" normalizeH="0" baseline="0" noProof="0" dirty="0">
              <a:ln>
                <a:noFill/>
              </a:ln>
              <a:solidFill>
                <a:srgbClr val="4F271C">
                  <a:satMod val="130000"/>
                </a:srgbClr>
              </a:solidFill>
              <a:effectLst/>
              <a:uLnTx/>
              <a:uFillTx/>
              <a:latin typeface="Gill Sans MT"/>
              <a:ea typeface="+mj-ea"/>
              <a:cs typeface="+mj-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88224" y="0"/>
            <a:ext cx="803029" cy="9435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24328" y="-183843"/>
            <a:ext cx="1963737"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30518"/>
            <a:ext cx="1547665" cy="1004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344" y="-30518"/>
            <a:ext cx="1547665" cy="1004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94666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t="5739" b="5739"/>
          <a:stretch>
            <a:fillRect/>
          </a:stretch>
        </p:blipFill>
        <p:spPr bwMode="auto">
          <a:xfrm>
            <a:off x="838200" y="1143003"/>
            <a:ext cx="4419600" cy="40141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olo 1"/>
          <p:cNvSpPr>
            <a:spLocks noGrp="1"/>
          </p:cNvSpPr>
          <p:nvPr/>
        </p:nvSpPr>
        <p:spPr>
          <a:xfrm>
            <a:off x="5652120" y="4472136"/>
            <a:ext cx="3384375"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Languages ​​and dialects.</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The Neapolitan language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napulitano</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is a Romance language.</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The Neapolitan has suffered in its history, like many other languages, influences and "loans" from the various peoples who have inhabited or dominated the Campania and central-southern Italy.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The Neapolitan replaced the Latin in official documents and in the court assemblies in Naples.</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In the last three centuries, in fact, the Neapolitan has been used with a certain frequency and with remarkable results also in the art. In literature and poetry, with Salvatore di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Giacomo</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Edoardo</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Nicolardi</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Libero</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Bovio</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in the theater, which gave rise to the Neapolitan theater; in the lyric, which between the seventeenth and eighteenth centuries produced entire librettos of works; in music, with the classic Neapolitan song; and in the twentieth century, even in the cinema.</a:t>
            </a:r>
            <a:endParaRPr kumimoji="0" lang="it-IT" sz="1400" b="1" i="0" u="none" strike="noStrike" kern="1200" cap="none" spc="0" normalizeH="0" baseline="0" noProof="0" dirty="0">
              <a:ln>
                <a:noFill/>
              </a:ln>
              <a:solidFill>
                <a:srgbClr val="4F271C">
                  <a:satMod val="130000"/>
                </a:srgbClr>
              </a:solidFill>
              <a:effectLst/>
              <a:uLnTx/>
              <a:uFillTx/>
              <a:latin typeface="Gill Sans MT"/>
              <a:ea typeface="+mj-ea"/>
              <a:cs typeface="+mj-cs"/>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24328" y="-186531"/>
            <a:ext cx="1963737"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25815" y="0"/>
            <a:ext cx="798513"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7887" y="-61912"/>
            <a:ext cx="1547813"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578304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1124744"/>
            <a:ext cx="2176463" cy="1358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15816" y="1124744"/>
            <a:ext cx="2347913" cy="143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96386" y="2362199"/>
            <a:ext cx="2689225" cy="221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7584" y="2362200"/>
            <a:ext cx="2073275" cy="221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itolo 1"/>
          <p:cNvSpPr>
            <a:spLocks noGrp="1"/>
          </p:cNvSpPr>
          <p:nvPr/>
        </p:nvSpPr>
        <p:spPr>
          <a:xfrm>
            <a:off x="5580112" y="4040088"/>
            <a:ext cx="3319264"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rgbClr val="4F271C">
                    <a:satMod val="130000"/>
                  </a:srgbClr>
                </a:solidFill>
                <a:effectLst/>
                <a:uLnTx/>
                <a:uFillTx/>
                <a:latin typeface="Gill Sans MT"/>
              </a:rPr>
              <a:t>Traditions and folklore</a:t>
            </a:r>
            <a:br>
              <a:rPr kumimoji="0" lang="en-US" sz="1400" b="1" i="0" u="none" strike="noStrike" kern="1200" cap="none" spc="0" normalizeH="0" baseline="0" noProof="0" dirty="0" smtClean="0">
                <a:ln>
                  <a:noFill/>
                </a:ln>
                <a:solidFill>
                  <a:srgbClr val="4F271C">
                    <a:satMod val="130000"/>
                  </a:srgbClr>
                </a:solidFill>
                <a:effectLst/>
                <a:uLnTx/>
                <a:uFillTx/>
                <a:latin typeface="Gill Sans MT"/>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rPr>
              <a:t>The rich and historical popular tradition of Naples and its millenary culture have determined over time a feeling of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rPr>
              <a:t>Neapolitanism</a:t>
            </a:r>
            <a:r>
              <a:rPr lang="en-US" sz="1400" dirty="0" smtClean="0">
                <a:solidFill>
                  <a:srgbClr val="4F271C">
                    <a:satMod val="130000"/>
                  </a:srgbClr>
                </a:solidFill>
                <a:latin typeface="Gill Sans MT"/>
              </a:rPr>
              <a:t>. </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
            </a:r>
            <a:br>
              <a:rPr kumimoji="0" lang="en-US" sz="1400" b="1" i="0" u="none" strike="noStrike" kern="1200" cap="none" spc="0" normalizeH="0" baseline="0" noProof="0" dirty="0" smtClean="0">
                <a:ln>
                  <a:noFill/>
                </a:ln>
                <a:solidFill>
                  <a:srgbClr val="4F271C">
                    <a:satMod val="130000"/>
                  </a:srgbClr>
                </a:solidFill>
                <a:effectLst/>
                <a:uLnTx/>
                <a:uFillTx/>
                <a:latin typeface="Gill Sans MT"/>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rPr>
              <a:t>The Neapolitan cultural heritage, ranging from music to cuisine, from sacred rites to mystical beliefs, causes the city to be associated with different stereotypes:</a:t>
            </a:r>
            <a:r>
              <a:rPr kumimoji="0" lang="en-US" sz="1400" b="1" i="0" u="none" strike="noStrike" kern="1200" cap="none" spc="0" normalizeH="0" noProof="0" dirty="0" smtClean="0">
                <a:ln>
                  <a:noFill/>
                </a:ln>
                <a:solidFill>
                  <a:srgbClr val="4F271C">
                    <a:satMod val="130000"/>
                  </a:srgbClr>
                </a:solidFill>
                <a:effectLst/>
                <a:uLnTx/>
                <a:uFillTx/>
                <a:latin typeface="Gill Sans MT"/>
              </a:rPr>
              <a:t> </a:t>
            </a:r>
            <a:r>
              <a:rPr lang="en-US" sz="1400" dirty="0">
                <a:solidFill>
                  <a:srgbClr val="4F271C">
                    <a:satMod val="130000"/>
                  </a:srgbClr>
                </a:solidFill>
                <a:latin typeface="Gill Sans MT"/>
              </a:rPr>
              <a:t>p</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rPr>
              <a:t>izza</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 sun, tarantella and mandolin, four symbols of Naples, are in fact listed and recognized as the most classic symbols (sometimes used with derogatory meaning) of Italy in the international collective imagination.</a:t>
            </a:r>
            <a:br>
              <a:rPr kumimoji="0" lang="en-US" sz="1400" b="1" i="0" u="none" strike="noStrike" kern="1200" cap="none" spc="0" normalizeH="0" baseline="0" noProof="0" dirty="0" smtClean="0">
                <a:ln>
                  <a:noFill/>
                </a:ln>
                <a:solidFill>
                  <a:srgbClr val="4F271C">
                    <a:satMod val="130000"/>
                  </a:srgbClr>
                </a:solidFill>
                <a:effectLst/>
                <a:uLnTx/>
                <a:uFillTx/>
                <a:latin typeface="Gill Sans MT"/>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rPr>
              <a:t>Vesuvius, the horn or the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rPr>
              <a:t>munaciello</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 are just a</a:t>
            </a:r>
            <a:r>
              <a:rPr kumimoji="0" lang="en-US" sz="1400" b="1" i="0" u="none" strike="noStrike" kern="1200" cap="none" spc="0" normalizeH="0" noProof="0" dirty="0" smtClean="0">
                <a:ln>
                  <a:noFill/>
                </a:ln>
                <a:solidFill>
                  <a:srgbClr val="4F271C">
                    <a:satMod val="130000"/>
                  </a:srgbClr>
                </a:solidFill>
                <a:effectLst/>
                <a:uLnTx/>
                <a:uFillTx/>
                <a:latin typeface="Gill Sans MT"/>
              </a:rPr>
              <a:t> few </a:t>
            </a:r>
            <a:r>
              <a:rPr kumimoji="0" lang="en-US" sz="1400" b="1" i="0" u="none" strike="noStrike" kern="1200" cap="none" spc="0" normalizeH="0" noProof="0" dirty="0" err="1" smtClean="0">
                <a:ln>
                  <a:noFill/>
                </a:ln>
                <a:solidFill>
                  <a:srgbClr val="4F271C">
                    <a:satMod val="130000"/>
                  </a:srgbClr>
                </a:solidFill>
                <a:effectLst/>
                <a:uLnTx/>
                <a:uFillTx/>
                <a:latin typeface="Gill Sans MT"/>
              </a:rPr>
              <a:t>exemples</a:t>
            </a:r>
            <a:r>
              <a:rPr lang="en-US" sz="1400" dirty="0">
                <a:solidFill>
                  <a:srgbClr val="4F271C">
                    <a:satMod val="130000"/>
                  </a:srgbClr>
                </a:solidFill>
                <a:latin typeface="Gill Sans MT"/>
              </a:rPr>
              <a:t> </a:t>
            </a:r>
            <a:r>
              <a:rPr lang="en-US" sz="1400" dirty="0" smtClean="0">
                <a:solidFill>
                  <a:srgbClr val="4F271C">
                    <a:satMod val="130000"/>
                  </a:srgbClr>
                </a:solidFill>
                <a:latin typeface="Gill Sans MT"/>
              </a:rPr>
              <a:t>of the local popular superstition, as well as</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 the tombola (a typical Christmas game),</a:t>
            </a:r>
            <a:r>
              <a:rPr kumimoji="0" lang="en-US" sz="1400" b="1" i="0" u="none" strike="noStrike" kern="1200" cap="none" spc="0" normalizeH="0" noProof="0" dirty="0" smtClean="0">
                <a:ln>
                  <a:noFill/>
                </a:ln>
                <a:solidFill>
                  <a:srgbClr val="4F271C">
                    <a:satMod val="130000"/>
                  </a:srgbClr>
                </a:solidFill>
                <a:effectLst/>
                <a:uLnTx/>
                <a:uFillTx/>
                <a:latin typeface="Gill Sans MT"/>
              </a:rPr>
              <a:t> mask of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rPr>
              <a:t>Pulcinella</a:t>
            </a:r>
            <a:r>
              <a:rPr kumimoji="0" lang="en-US" sz="1400" b="1" i="0" u="none" strike="noStrike" kern="1200" cap="none" spc="0" normalizeH="0" noProof="0" dirty="0" smtClean="0">
                <a:ln>
                  <a:noFill/>
                </a:ln>
                <a:solidFill>
                  <a:srgbClr val="4F271C">
                    <a:satMod val="130000"/>
                  </a:srgbClr>
                </a:solidFill>
                <a:effectLst/>
                <a:uLnTx/>
                <a:uFillTx/>
                <a:latin typeface="Gill Sans MT"/>
              </a:rPr>
              <a:t> and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rPr>
              <a:t>presepial</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 art are major landmarks of the </a:t>
            </a:r>
            <a:r>
              <a:rPr lang="en-US" sz="1400" dirty="0" smtClean="0">
                <a:solidFill>
                  <a:srgbClr val="4F271C">
                    <a:satMod val="130000"/>
                  </a:srgbClr>
                </a:solidFill>
                <a:latin typeface="Gill Sans MT"/>
              </a:rPr>
              <a:t>N</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rPr>
              <a:t>eapolitan</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 culture.</a:t>
            </a:r>
            <a:endParaRPr kumimoji="0" lang="it-IT" sz="1400" b="1" i="0" u="none" strike="noStrike" kern="1200" cap="none" spc="0" normalizeH="0" baseline="0" noProof="0" dirty="0">
              <a:ln>
                <a:noFill/>
              </a:ln>
              <a:solidFill>
                <a:srgbClr val="4F271C">
                  <a:satMod val="130000"/>
                </a:srgbClr>
              </a:solidFill>
              <a:effectLst/>
              <a:uLnTx/>
              <a:uFillTx/>
              <a:latin typeface="Gill Sans MT"/>
            </a:endParaRPr>
          </a:p>
        </p:txBody>
      </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677" y="-97755"/>
            <a:ext cx="1547813"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660232" y="0"/>
            <a:ext cx="798513"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458745" y="-192881"/>
            <a:ext cx="1963737" cy="1317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63262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t="4448" b="4448"/>
          <a:stretch>
            <a:fillRect/>
          </a:stretch>
        </p:blipFill>
        <p:spPr bwMode="auto">
          <a:xfrm>
            <a:off x="838200" y="1143000"/>
            <a:ext cx="4419600" cy="3942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olo 1"/>
          <p:cNvSpPr>
            <a:spLocks noGrp="1"/>
          </p:cNvSpPr>
          <p:nvPr/>
        </p:nvSpPr>
        <p:spPr>
          <a:xfrm>
            <a:off x="5724128" y="1844824"/>
            <a:ext cx="3168352" cy="2722365"/>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lvl="0"/>
            <a:r>
              <a:rPr lang="en-US" sz="1600" dirty="0" smtClean="0">
                <a:solidFill>
                  <a:srgbClr val="4F271C">
                    <a:satMod val="130000"/>
                  </a:srgbClr>
                </a:solidFill>
              </a:rPr>
              <a:t>Cuisine </a:t>
            </a:r>
          </a:p>
          <a:p>
            <a:pPr lvl="0"/>
            <a:r>
              <a:rPr lang="en-US" sz="1600" dirty="0" smtClean="0">
                <a:solidFill>
                  <a:srgbClr val="4F271C">
                    <a:satMod val="130000"/>
                  </a:srgbClr>
                </a:solidFill>
              </a:rPr>
              <a:t>Neapolitan </a:t>
            </a:r>
            <a:r>
              <a:rPr lang="en-US" sz="1600" dirty="0">
                <a:solidFill>
                  <a:srgbClr val="4F271C">
                    <a:satMod val="130000"/>
                  </a:srgbClr>
                </a:solidFill>
              </a:rPr>
              <a:t>cuisine is an unmistakable cultural identity for the city of Naples and is closely linked to the historical and cultural events of the city. In fact, it represents one of the most famous symbols of "made in Italy" abroad. </a:t>
            </a:r>
            <a:r>
              <a:rPr lang="en-US" sz="1600" dirty="0" smtClean="0">
                <a:solidFill>
                  <a:srgbClr val="4F271C">
                    <a:satMod val="130000"/>
                  </a:srgbClr>
                </a:solidFill>
              </a:rPr>
              <a:t>Typical </a:t>
            </a:r>
            <a:r>
              <a:rPr lang="en-US" sz="1600" dirty="0">
                <a:solidFill>
                  <a:srgbClr val="4F271C">
                    <a:satMod val="130000"/>
                  </a:srgbClr>
                </a:solidFill>
              </a:rPr>
              <a:t>dishes include Neapolitan pizza, Neapolitan pasta, eggplant parmigiana, gnocchi </a:t>
            </a:r>
            <a:r>
              <a:rPr lang="en-US" sz="1600" dirty="0" err="1">
                <a:solidFill>
                  <a:srgbClr val="4F271C">
                    <a:satMod val="130000"/>
                  </a:srgbClr>
                </a:solidFill>
              </a:rPr>
              <a:t>alla</a:t>
            </a:r>
            <a:r>
              <a:rPr lang="en-US" sz="1600" dirty="0">
                <a:solidFill>
                  <a:srgbClr val="4F271C">
                    <a:satMod val="130000"/>
                  </a:srgbClr>
                </a:solidFill>
              </a:rPr>
              <a:t> </a:t>
            </a:r>
            <a:r>
              <a:rPr lang="en-US" sz="1600" dirty="0" err="1">
                <a:solidFill>
                  <a:srgbClr val="4F271C">
                    <a:satMod val="130000"/>
                  </a:srgbClr>
                </a:solidFill>
              </a:rPr>
              <a:t>sorrentina</a:t>
            </a:r>
            <a:r>
              <a:rPr lang="en-US" sz="1600" dirty="0">
                <a:solidFill>
                  <a:srgbClr val="4F271C">
                    <a:satMod val="130000"/>
                  </a:srgbClr>
                </a:solidFill>
              </a:rPr>
              <a:t>, Neapolitan </a:t>
            </a:r>
            <a:r>
              <a:rPr lang="en-US" sz="1600" dirty="0" err="1">
                <a:solidFill>
                  <a:srgbClr val="4F271C">
                    <a:satMod val="130000"/>
                  </a:srgbClr>
                </a:solidFill>
              </a:rPr>
              <a:t>pastiera</a:t>
            </a:r>
            <a:r>
              <a:rPr lang="en-US" sz="1600" dirty="0">
                <a:solidFill>
                  <a:srgbClr val="4F271C">
                    <a:satMod val="130000"/>
                  </a:srgbClr>
                </a:solidFill>
              </a:rPr>
              <a:t>, and </a:t>
            </a:r>
            <a:r>
              <a:rPr lang="en-US" sz="1600" dirty="0" err="1">
                <a:solidFill>
                  <a:srgbClr val="4F271C">
                    <a:satMod val="130000"/>
                  </a:srgbClr>
                </a:solidFill>
              </a:rPr>
              <a:t>friarielli</a:t>
            </a:r>
            <a:r>
              <a:rPr lang="en-US" sz="1600" dirty="0">
                <a:solidFill>
                  <a:srgbClr val="4F271C">
                    <a:satMod val="130000"/>
                  </a:srgbClr>
                </a:solidFill>
              </a:rPr>
              <a:t>.</a:t>
            </a:r>
            <a:endParaRPr kumimoji="0" lang="it-IT" sz="1600" b="1" i="0" u="none" strike="noStrike" kern="1200" cap="none" spc="0" normalizeH="0" baseline="0" noProof="0" dirty="0">
              <a:ln>
                <a:noFill/>
              </a:ln>
              <a:solidFill>
                <a:srgbClr val="4F271C">
                  <a:satMod val="130000"/>
                </a:srgbClr>
              </a:solidFill>
              <a:effectLst/>
              <a:uLnTx/>
              <a:uFillTx/>
              <a:latin typeface="Gill Sans MT"/>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100" y="-25747"/>
            <a:ext cx="1547813"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81799" y="-27384"/>
            <a:ext cx="798513"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24328" y="-183704"/>
            <a:ext cx="1963737" cy="1322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37171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immagine 2"/>
          <p:cNvSpPr>
            <a:spLocks noGrp="1"/>
          </p:cNvSpPr>
          <p:nvPr>
            <p:ph type="pic" idx="1"/>
          </p:nvPr>
        </p:nvSpPr>
        <p:spPr/>
      </p:sp>
      <p:sp>
        <p:nvSpPr>
          <p:cNvPr id="4" name="Segnaposto testo 3"/>
          <p:cNvSpPr>
            <a:spLocks noGrp="1"/>
          </p:cNvSpPr>
          <p:nvPr>
            <p:ph type="body" sz="half" idx="2"/>
          </p:nvPr>
        </p:nvSpPr>
        <p:spPr/>
        <p:txBody>
          <a:bodyPr/>
          <a:lstStyle/>
          <a:p>
            <a:endParaRPr lang="it-IT"/>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egnaposto testo 2"/>
          <p:cNvSpPr>
            <a:spLocks noGrp="1"/>
          </p:cNvSpPr>
          <p:nvPr/>
        </p:nvSpPr>
        <p:spPr>
          <a:xfrm>
            <a:off x="3923928" y="3415208"/>
            <a:ext cx="5572132" cy="1021904"/>
          </a:xfrm>
          <a:prstGeom prst="rect">
            <a:avLst/>
          </a:prstGeom>
        </p:spPr>
        <p:txBody>
          <a:bodyPr>
            <a:normAutofit lnSpcReduction="10000"/>
          </a:bodyPr>
          <a:lstStyle>
            <a:lvl1pPr marL="45720" indent="0" algn="l" rtl="0" eaLnBrk="1" latinLnBrk="0" hangingPunct="1">
              <a:lnSpc>
                <a:spcPct val="100000"/>
              </a:lnSpc>
              <a:spcBef>
                <a:spcPts val="0"/>
              </a:spcBef>
              <a:buClr>
                <a:schemeClr val="accent1"/>
              </a:buClr>
              <a:buSzPct val="80000"/>
              <a:buFont typeface="Wingdings 2"/>
              <a:buNone/>
              <a:defRPr kumimoji="0" sz="14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None/>
              <a:defRPr kumimoji="0" sz="12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None/>
              <a:defRPr kumimoji="0" sz="10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None/>
              <a:defRPr kumimoji="0" sz="9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None/>
              <a:defRPr kumimoji="0" sz="9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it-IT" sz="3200" b="1" dirty="0" smtClean="0">
                <a:solidFill>
                  <a:srgbClr val="FF0000"/>
                </a:solidFill>
                <a:latin typeface="Elephant" pitchFamily="18" charset="0"/>
              </a:rPr>
              <a:t>PLACES TO SEE IN NAPLES</a:t>
            </a:r>
            <a:endParaRPr lang="it-IT" sz="3200" b="1" dirty="0">
              <a:solidFill>
                <a:srgbClr val="FF0000"/>
              </a:solidFill>
              <a:latin typeface="Elephant" pitchFamily="18"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99392"/>
            <a:ext cx="1547813"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60391" y="-171400"/>
            <a:ext cx="1963737" cy="1322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11760" y="20686"/>
            <a:ext cx="798513" cy="93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50935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nvSpPr>
        <p:spPr>
          <a:xfrm>
            <a:off x="5462139" y="3717032"/>
            <a:ext cx="3646365"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Via San Gregorio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Armeno</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is also known as Christmas Alley. On both sides of the alley are artists ‘workshops and stores producing and selling nativity scenes or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presepi</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Of course December is the busiest time of year but whenever you visit Naples you’ll be able to stock up on Christmas paraphernalia.</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The artists’ workshops and stores spill out onto the sidewalk making a very colorful and merry scene. You can get the bits and pieces to make your own nativity scene including cribs, figurines, Christmas lights, animated characters, mangers, stars, angels and the three wise men. The quality and price vary from store to store including fine works of art in terracotta, wood, ceramics, fabric and metal. The vendors have let their imaginations run wild and you can get much more than the traditional Naples nativities scenes.</a:t>
            </a:r>
            <a:endParaRPr kumimoji="0" lang="it-IT" sz="1400" b="1" i="0" u="none" strike="noStrike" kern="1200" cap="none" spc="0" normalizeH="0" baseline="0" noProof="0" dirty="0">
              <a:ln>
                <a:noFill/>
              </a:ln>
              <a:solidFill>
                <a:srgbClr val="4F271C">
                  <a:satMod val="130000"/>
                </a:srgbClr>
              </a:solidFill>
              <a:effectLst/>
              <a:uLnTx/>
              <a:uFillTx/>
              <a:latin typeface="Gill Sans MT"/>
              <a:ea typeface="+mj-ea"/>
              <a:cs typeface="+mj-cs"/>
            </a:endParaRPr>
          </a:p>
        </p:txBody>
      </p:sp>
      <p:pic>
        <p:nvPicPr>
          <p:cNvPr id="6146"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t="6055" b="6055"/>
          <a:stretch>
            <a:fillRect/>
          </a:stretch>
        </p:blipFill>
        <p:spPr bwMode="auto">
          <a:xfrm>
            <a:off x="838200" y="1143003"/>
            <a:ext cx="4419600" cy="39421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99392"/>
            <a:ext cx="1547813"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24328" y="-197643"/>
            <a:ext cx="1963737" cy="1322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88224" y="6133"/>
            <a:ext cx="798513" cy="93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16901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nvSpPr>
        <p:spPr>
          <a:xfrm>
            <a:off x="5724128" y="3031976"/>
            <a:ext cx="3240360"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Spaccanapoli</a:t>
            </a:r>
            <a:r>
              <a:rPr kumimoji="0" lang="en-US" sz="1400" b="1" i="0" u="none" strike="noStrike" kern="1200" cap="none" spc="0" normalizeH="0" noProof="0" dirty="0" smtClean="0">
                <a:ln>
                  <a:noFill/>
                </a:ln>
                <a:solidFill>
                  <a:srgbClr val="4F271C">
                    <a:satMod val="130000"/>
                  </a:srgbClr>
                </a:solidFill>
                <a:effectLst/>
                <a:uLnTx/>
                <a:uFillTx/>
                <a:latin typeface="Gill Sans MT"/>
                <a:ea typeface="+mj-ea"/>
                <a:cs typeface="+mj-cs"/>
              </a:rPr>
              <a:t> (</a:t>
            </a:r>
            <a:r>
              <a:rPr kumimoji="0" lang="en-US" sz="1400" b="1" i="0" u="none" strike="noStrike" kern="1200" cap="none" spc="0" normalizeH="0" noProof="0" dirty="0" err="1" smtClean="0">
                <a:ln>
                  <a:noFill/>
                </a:ln>
                <a:solidFill>
                  <a:srgbClr val="4F271C">
                    <a:satMod val="130000"/>
                  </a:srgbClr>
                </a:solidFill>
                <a:effectLst/>
                <a:uLnTx/>
                <a:uFillTx/>
                <a:latin typeface="Gill Sans MT"/>
                <a:ea typeface="+mj-ea"/>
                <a:cs typeface="+mj-cs"/>
              </a:rPr>
              <a:t>Unesco</a:t>
            </a:r>
            <a:r>
              <a:rPr kumimoji="0" lang="en-US" sz="1400" b="1" i="0" u="none" strike="noStrike" kern="1200" cap="none" spc="0" normalizeH="0" noProof="0" dirty="0" smtClean="0">
                <a:ln>
                  <a:noFill/>
                </a:ln>
                <a:solidFill>
                  <a:srgbClr val="4F271C">
                    <a:satMod val="130000"/>
                  </a:srgbClr>
                </a:solidFill>
                <a:effectLst/>
                <a:uLnTx/>
                <a:uFillTx/>
                <a:latin typeface="Gill Sans MT"/>
                <a:ea typeface="+mj-ea"/>
                <a:cs typeface="+mj-cs"/>
              </a:rPr>
              <a:t> world </a:t>
            </a:r>
            <a:r>
              <a:rPr lang="en-US" sz="1400" dirty="0" smtClean="0">
                <a:solidFill>
                  <a:srgbClr val="4F271C">
                    <a:satMod val="130000"/>
                  </a:srgbClr>
                </a:solidFill>
                <a:latin typeface="Gill Sans MT"/>
              </a:rPr>
              <a:t>he</a:t>
            </a:r>
            <a:r>
              <a:rPr kumimoji="0" lang="en-US" sz="1400" b="1" i="0" u="none" strike="noStrike" kern="1200" cap="none" spc="0" normalizeH="0" noProof="0" dirty="0" err="1" smtClean="0">
                <a:ln>
                  <a:noFill/>
                </a:ln>
                <a:solidFill>
                  <a:srgbClr val="4F271C">
                    <a:satMod val="130000"/>
                  </a:srgbClr>
                </a:solidFill>
                <a:effectLst/>
                <a:uLnTx/>
                <a:uFillTx/>
                <a:latin typeface="Gill Sans MT"/>
                <a:ea typeface="+mj-ea"/>
                <a:cs typeface="+mj-cs"/>
              </a:rPr>
              <a:t>ritage</a:t>
            </a:r>
            <a:r>
              <a:rPr kumimoji="0" lang="en-US" sz="1400" b="1" i="0" u="none" strike="noStrike" kern="1200" cap="none" spc="0" normalizeH="0" noProof="0" dirty="0" smtClean="0">
                <a:ln>
                  <a:noFill/>
                </a:ln>
                <a:solidFill>
                  <a:srgbClr val="4F271C">
                    <a:satMod val="130000"/>
                  </a:srgbClr>
                </a:solidFill>
                <a:effectLst/>
                <a:uLnTx/>
                <a:uFillTx/>
                <a:latin typeface="Gill Sans MT"/>
                <a:ea typeface="+mj-ea"/>
                <a:cs typeface="+mj-cs"/>
              </a:rPr>
              <a:t> site)</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r>
            <a:b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This street is 6 meters wide and runs for 2km.</a:t>
            </a:r>
            <a:r>
              <a:rPr kumimoji="0" lang="en-US" sz="1400" b="1" i="0" u="none" strike="noStrike" kern="1200" cap="none" spc="0" normalizeH="0" noProof="0" dirty="0" smtClean="0">
                <a:ln>
                  <a:noFill/>
                </a:ln>
                <a:solidFill>
                  <a:srgbClr val="4F271C">
                    <a:satMod val="130000"/>
                  </a:srgbClr>
                </a:solidFill>
                <a:effectLst/>
                <a:uLnTx/>
                <a:uFillTx/>
                <a:latin typeface="Gill Sans MT"/>
                <a:ea typeface="+mj-ea"/>
                <a:cs typeface="+mj-cs"/>
              </a:rPr>
              <a:t> </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It is the main stretch for tourists which splits the center of the historic old town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centro</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storico</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in half. The street was one of three Greco-Roman parallel main streets originally called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ea typeface="+mj-ea"/>
                <a:cs typeface="+mj-cs"/>
              </a:rPr>
              <a:t>Decumanus</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 inferior. </a:t>
            </a:r>
            <a:r>
              <a:rPr kumimoji="0" lang="en-US" sz="1400" b="1" i="0" u="none" strike="noStrike" kern="1200" cap="none" spc="0" normalizeH="0" noProof="0" dirty="0" smtClean="0">
                <a:ln>
                  <a:noFill/>
                </a:ln>
                <a:solidFill>
                  <a:srgbClr val="4F271C">
                    <a:satMod val="130000"/>
                  </a:srgbClr>
                </a:solidFill>
                <a:effectLst/>
                <a:uLnTx/>
                <a:uFillTx/>
                <a:latin typeface="Gill Sans MT"/>
                <a:ea typeface="+mj-ea"/>
                <a:cs typeface="+mj-cs"/>
              </a:rPr>
              <a:t> It </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is a straight narrow cobbled street running through a vibrant, colorful, noisy and exciting neighborhood,</a:t>
            </a:r>
            <a:r>
              <a:rPr kumimoji="0" lang="en-US" sz="1400" b="1" i="0" u="none" strike="noStrike" kern="1200" cap="none" spc="0" normalizeH="0" noProof="0" dirty="0" smtClean="0">
                <a:ln>
                  <a:noFill/>
                </a:ln>
                <a:solidFill>
                  <a:srgbClr val="4F271C">
                    <a:satMod val="130000"/>
                  </a:srgbClr>
                </a:solidFill>
                <a:effectLst/>
                <a:uLnTx/>
                <a:uFillTx/>
                <a:latin typeface="Gill Sans MT"/>
                <a:ea typeface="+mj-ea"/>
                <a:cs typeface="+mj-cs"/>
              </a:rPr>
              <a:t> which</a:t>
            </a:r>
            <a:r>
              <a:rPr lang="en-US" sz="1400" dirty="0">
                <a:solidFill>
                  <a:srgbClr val="4F271C">
                    <a:satMod val="130000"/>
                  </a:srgbClr>
                </a:solidFill>
                <a:latin typeface="Gill Sans MT"/>
              </a:rPr>
              <a:t> </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make most visit</a:t>
            </a:r>
            <a:r>
              <a:rPr lang="en-US" sz="1400" dirty="0" err="1" smtClean="0">
                <a:solidFill>
                  <a:srgbClr val="4F271C">
                    <a:satMod val="130000"/>
                  </a:srgbClr>
                </a:solidFill>
                <a:latin typeface="Gill Sans MT"/>
              </a:rPr>
              <a:t>ors</a:t>
            </a:r>
            <a:r>
              <a:rPr lang="en-US" sz="1400" dirty="0" smtClean="0">
                <a:solidFill>
                  <a:srgbClr val="4F271C">
                    <a:satMod val="130000"/>
                  </a:srgbClr>
                </a:solidFill>
                <a:latin typeface="Gill Sans MT"/>
              </a:rPr>
              <a:t> say: “NAPLES IS A STATE OF MIND”.</a:t>
            </a:r>
            <a:r>
              <a:rPr kumimoji="0" lang="en-US" sz="1400" b="1" i="0" u="none" strike="noStrike" kern="1200" cap="none" spc="0" normalizeH="0" noProof="0" dirty="0" smtClean="0">
                <a:ln>
                  <a:noFill/>
                </a:ln>
                <a:solidFill>
                  <a:srgbClr val="4F271C">
                    <a:satMod val="130000"/>
                  </a:srgbClr>
                </a:solidFill>
                <a:effectLst/>
                <a:uLnTx/>
                <a:uFillTx/>
                <a:latin typeface="Gill Sans MT"/>
                <a:ea typeface="+mj-ea"/>
                <a:cs typeface="+mj-cs"/>
              </a:rPr>
              <a:t> </a:t>
            </a:r>
            <a:r>
              <a:rPr kumimoji="0" lang="en-US" sz="14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The street will take you passed palaces, churches, shrines, stores, bars, restaurants and artists’ workshops. </a:t>
            </a:r>
            <a:endParaRPr kumimoji="0" lang="it-IT" sz="1400" b="1" i="0" u="none" strike="noStrike" kern="1200" cap="none" spc="0" normalizeH="0" baseline="0" noProof="0" dirty="0">
              <a:ln>
                <a:noFill/>
              </a:ln>
              <a:solidFill>
                <a:srgbClr val="4F271C">
                  <a:satMod val="130000"/>
                </a:srgbClr>
              </a:solidFill>
              <a:effectLst/>
              <a:uLnTx/>
              <a:uFillTx/>
              <a:latin typeface="Gill Sans MT"/>
              <a:ea typeface="+mj-ea"/>
              <a:cs typeface="+mj-cs"/>
            </a:endParaRPr>
          </a:p>
        </p:txBody>
      </p:sp>
      <p:pic>
        <p:nvPicPr>
          <p:cNvPr id="7170"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t="5236" b="5236"/>
          <a:stretch>
            <a:fillRect/>
          </a:stretch>
        </p:blipFill>
        <p:spPr bwMode="auto">
          <a:xfrm>
            <a:off x="838200" y="1143003"/>
            <a:ext cx="4419600" cy="40141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99392"/>
            <a:ext cx="1547813"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24328" y="-99392"/>
            <a:ext cx="1963737" cy="1322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81799" y="0"/>
            <a:ext cx="798513" cy="93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59716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nvSpPr>
        <p:spPr>
          <a:xfrm>
            <a:off x="5724128" y="2636912"/>
            <a:ext cx="3243808" cy="1981200"/>
          </a:xfrm>
          <a:prstGeom prst="rect">
            <a:avLst/>
          </a:prstGeom>
        </p:spPr>
        <p:txBody>
          <a:bodyPr anchor="b">
            <a:noAutofit/>
          </a:bodyPr>
          <a:lstStyle>
            <a:lvl1pPr algn="l" rtl="0" eaLnBrk="1" latinLnBrk="0" hangingPunct="1">
              <a:spcBef>
                <a:spcPct val="0"/>
              </a:spcBef>
              <a:buNone/>
              <a:defRPr kumimoji="0" sz="2100" b="1" kern="1200">
                <a:solidFill>
                  <a:schemeClr val="tx2">
                    <a:satMod val="130000"/>
                  </a:schemeClr>
                </a:solidFill>
                <a:effectLst/>
                <a:latin typeface="+mj-lt"/>
                <a:ea typeface="+mj-ea"/>
                <a:cs typeface="+mj-cs"/>
              </a:defRPr>
            </a:lvl1pPr>
            <a:extLst/>
          </a:lstStyle>
          <a:p>
            <a:pPr lvl="0"/>
            <a:r>
              <a:rPr kumimoji="0" lang="en-US" sz="1400" b="1" i="0" u="none" strike="noStrike" kern="1200" cap="none" spc="0" normalizeH="0" baseline="0" noProof="0" dirty="0" smtClean="0">
                <a:ln>
                  <a:noFill/>
                </a:ln>
                <a:solidFill>
                  <a:srgbClr val="4F271C">
                    <a:satMod val="130000"/>
                  </a:srgbClr>
                </a:solidFill>
                <a:effectLst/>
                <a:uLnTx/>
                <a:uFillTx/>
                <a:latin typeface="Gill Sans MT"/>
              </a:rPr>
              <a:t>National Archaeological Museum</a:t>
            </a:r>
            <a:br>
              <a:rPr kumimoji="0" lang="en-US" sz="1400" b="1" i="0" u="none" strike="noStrike" kern="1200" cap="none" spc="0" normalizeH="0" baseline="0" noProof="0" dirty="0" smtClean="0">
                <a:ln>
                  <a:noFill/>
                </a:ln>
                <a:solidFill>
                  <a:srgbClr val="4F271C">
                    <a:satMod val="130000"/>
                  </a:srgbClr>
                </a:solidFill>
                <a:effectLst/>
                <a:uLnTx/>
                <a:uFillTx/>
                <a:latin typeface="Gill Sans MT"/>
              </a:rPr>
            </a:br>
            <a:r>
              <a:rPr kumimoji="0" lang="en-US" sz="1400" b="1" i="0" u="none" strike="noStrike" kern="1200" cap="none" spc="0" normalizeH="0" baseline="0" noProof="0" dirty="0" smtClean="0">
                <a:ln>
                  <a:noFill/>
                </a:ln>
                <a:solidFill>
                  <a:srgbClr val="4F271C">
                    <a:satMod val="130000"/>
                  </a:srgbClr>
                </a:solidFill>
                <a:effectLst/>
                <a:uLnTx/>
                <a:uFillTx/>
                <a:latin typeface="Gill Sans MT"/>
              </a:rPr>
              <a:t>This museum is housed in a 17</a:t>
            </a:r>
            <a:r>
              <a:rPr kumimoji="0" lang="en-US" sz="1400" b="1" i="0" u="none" strike="noStrike" kern="1200" cap="none" spc="0" normalizeH="0" baseline="30000" noProof="0" dirty="0" smtClean="0">
                <a:ln>
                  <a:noFill/>
                </a:ln>
                <a:solidFill>
                  <a:srgbClr val="4F271C">
                    <a:satMod val="130000"/>
                  </a:srgbClr>
                </a:solidFill>
                <a:effectLst/>
                <a:uLnTx/>
                <a:uFillTx/>
                <a:latin typeface="Gill Sans MT"/>
              </a:rPr>
              <a:t>th</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 century house and holds a rich collection of Roman artifacts from Pompeii, </a:t>
            </a:r>
            <a:r>
              <a:rPr kumimoji="0" lang="en-US" sz="1400" b="1" i="0" u="none" strike="noStrike" kern="1200" cap="none" spc="0" normalizeH="0" baseline="0" noProof="0" dirty="0" err="1" smtClean="0">
                <a:ln>
                  <a:noFill/>
                </a:ln>
                <a:solidFill>
                  <a:srgbClr val="4F271C">
                    <a:satMod val="130000"/>
                  </a:srgbClr>
                </a:solidFill>
                <a:effectLst/>
                <a:uLnTx/>
                <a:uFillTx/>
                <a:latin typeface="Gill Sans MT"/>
              </a:rPr>
              <a:t>Stabiae</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 and Herculaneum as well as an Egyptian collection. The ancient art includes works produced in the Roman era, Greek era and Renaissance era. It is considered one of the most important museums in the city and one of the most important in the world.</a:t>
            </a:r>
            <a:r>
              <a:rPr kumimoji="0" lang="en-US" sz="1400" b="1" i="0" u="none" strike="noStrike" kern="1200" cap="none" spc="0" normalizeH="0" noProof="0" dirty="0" smtClean="0">
                <a:ln>
                  <a:noFill/>
                </a:ln>
                <a:solidFill>
                  <a:srgbClr val="4F271C">
                    <a:satMod val="130000"/>
                  </a:srgbClr>
                </a:solidFill>
                <a:effectLst/>
                <a:uLnTx/>
                <a:uFillTx/>
                <a:latin typeface="Gill Sans MT"/>
              </a:rPr>
              <a:t> </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Among the highlights there are the </a:t>
            </a:r>
            <a:r>
              <a:rPr kumimoji="0" lang="en-US" sz="1400" b="1" i="1" u="none" strike="noStrike" kern="1200" cap="none" spc="0" normalizeH="0" baseline="0" noProof="0" dirty="0" smtClean="0">
                <a:ln>
                  <a:noFill/>
                </a:ln>
                <a:solidFill>
                  <a:srgbClr val="4F271C">
                    <a:satMod val="130000"/>
                  </a:srgbClr>
                </a:solidFill>
                <a:effectLst/>
                <a:uLnTx/>
                <a:uFillTx/>
                <a:latin typeface="Gill Sans MT"/>
              </a:rPr>
              <a:t>Farnese Hercules, Farnese Atlas, Farnese Bull</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 and the</a:t>
            </a:r>
            <a:r>
              <a:rPr kumimoji="0" lang="en-US" sz="1400" b="1" i="1" u="none" strike="noStrike" kern="1200" cap="none" spc="0" normalizeH="0" baseline="0" noProof="0" dirty="0" smtClean="0">
                <a:ln>
                  <a:noFill/>
                </a:ln>
                <a:solidFill>
                  <a:srgbClr val="4F271C">
                    <a:satMod val="130000"/>
                  </a:srgbClr>
                </a:solidFill>
                <a:effectLst/>
                <a:uLnTx/>
                <a:uFillTx/>
                <a:latin typeface="Gill Sans MT"/>
              </a:rPr>
              <a:t> Venus</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 </a:t>
            </a:r>
            <a:r>
              <a:rPr kumimoji="0" lang="en-US" sz="1400" b="1" i="1" u="none" strike="noStrike" kern="1200" cap="none" spc="0" normalizeH="0" baseline="0" noProof="0" dirty="0" err="1" smtClean="0">
                <a:ln>
                  <a:noFill/>
                </a:ln>
                <a:solidFill>
                  <a:srgbClr val="4F271C">
                    <a:satMod val="130000"/>
                  </a:srgbClr>
                </a:solidFill>
                <a:effectLst/>
                <a:uLnTx/>
                <a:uFillTx/>
                <a:latin typeface="Gill Sans MT"/>
              </a:rPr>
              <a:t>Kallipygos</a:t>
            </a:r>
            <a:r>
              <a:rPr kumimoji="0" lang="en-US" sz="1400" b="1" i="1" u="none" strike="noStrike" kern="1200" cap="none" spc="0" normalizeH="0" baseline="0" noProof="0" dirty="0" smtClean="0">
                <a:ln>
                  <a:noFill/>
                </a:ln>
                <a:solidFill>
                  <a:srgbClr val="4F271C">
                    <a:satMod val="130000"/>
                  </a:srgbClr>
                </a:solidFill>
                <a:effectLst/>
                <a:uLnTx/>
                <a:uFillTx/>
                <a:latin typeface="Gill Sans MT"/>
              </a:rPr>
              <a:t> and </a:t>
            </a:r>
            <a:r>
              <a:rPr lang="en-US" sz="1400" noProof="0" dirty="0" smtClean="0">
                <a:solidFill>
                  <a:srgbClr val="4F271C">
                    <a:satMod val="130000"/>
                  </a:srgbClr>
                </a:solidFill>
                <a:ea typeface="+mn-ea"/>
                <a:cs typeface="+mn-cs"/>
              </a:rPr>
              <a:t>t</a:t>
            </a:r>
            <a:r>
              <a:rPr lang="en-US" sz="1400" dirty="0" smtClean="0">
                <a:solidFill>
                  <a:srgbClr val="4F271C">
                    <a:satMod val="130000"/>
                  </a:srgbClr>
                </a:solidFill>
                <a:ea typeface="+mn-ea"/>
                <a:cs typeface="+mn-cs"/>
              </a:rPr>
              <a:t>he </a:t>
            </a:r>
            <a:r>
              <a:rPr lang="en-US" sz="1400" i="1" dirty="0">
                <a:solidFill>
                  <a:srgbClr val="4F271C">
                    <a:satMod val="130000"/>
                  </a:srgbClr>
                </a:solidFill>
                <a:ea typeface="+mn-ea"/>
                <a:cs typeface="+mn-cs"/>
              </a:rPr>
              <a:t>Herculaneum Papyri</a:t>
            </a:r>
            <a:r>
              <a:rPr lang="en-US" sz="1400" dirty="0">
                <a:solidFill>
                  <a:srgbClr val="4F271C">
                    <a:satMod val="130000"/>
                  </a:srgbClr>
                </a:solidFill>
                <a:ea typeface="+mn-ea"/>
                <a:cs typeface="+mn-cs"/>
              </a:rPr>
              <a:t> </a:t>
            </a:r>
            <a:r>
              <a:rPr kumimoji="0" lang="en-US" sz="1400" b="1" i="0" u="none" strike="noStrike" kern="1200" cap="none" spc="0" normalizeH="0" baseline="0" noProof="0" dirty="0" smtClean="0">
                <a:ln>
                  <a:noFill/>
                </a:ln>
                <a:solidFill>
                  <a:srgbClr val="4F271C">
                    <a:satMod val="130000"/>
                  </a:srgbClr>
                </a:solidFill>
                <a:effectLst/>
                <a:uLnTx/>
                <a:uFillTx/>
                <a:latin typeface="Gill Sans MT"/>
              </a:rPr>
              <a:t>. </a:t>
            </a:r>
            <a:endParaRPr kumimoji="0" lang="it-IT" sz="1400" b="1" i="0" u="none" strike="noStrike" kern="1200" cap="none" spc="0" normalizeH="0" baseline="0" noProof="0" dirty="0">
              <a:ln>
                <a:noFill/>
              </a:ln>
              <a:solidFill>
                <a:srgbClr val="4F271C">
                  <a:satMod val="130000"/>
                </a:srgbClr>
              </a:solidFill>
              <a:effectLst/>
              <a:uLnTx/>
              <a:uFillTx/>
              <a:latin typeface="Gill Sans MT"/>
            </a:endParaRPr>
          </a:p>
        </p:txBody>
      </p:sp>
      <p:pic>
        <p:nvPicPr>
          <p:cNvPr id="8194"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t="6055" b="6055"/>
          <a:stretch>
            <a:fillRect/>
          </a:stretch>
        </p:blipFill>
        <p:spPr bwMode="auto">
          <a:xfrm>
            <a:off x="838200" y="1143003"/>
            <a:ext cx="4419600" cy="39966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62345"/>
            <a:ext cx="1547813"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04807" y="-220302"/>
            <a:ext cx="1963737" cy="1322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53807" y="-27384"/>
            <a:ext cx="798513" cy="93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019624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zio">
  <a:themeElements>
    <a:clrScheme name="Solstiz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z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51</TotalTime>
  <Words>154</Words>
  <Application>Microsoft Office PowerPoint</Application>
  <PresentationFormat>Presentazione su schermo (4:3)</PresentationFormat>
  <Paragraphs>11</Paragraphs>
  <Slides>9</Slides>
  <Notes>0</Notes>
  <HiddenSlides>0</HiddenSlides>
  <MMClips>0</MMClips>
  <ScaleCrop>false</ScaleCrop>
  <HeadingPairs>
    <vt:vector size="4" baseType="variant">
      <vt:variant>
        <vt:lpstr>Tema</vt:lpstr>
      </vt:variant>
      <vt:variant>
        <vt:i4>1</vt:i4>
      </vt:variant>
      <vt:variant>
        <vt:lpstr>Titoli diapositive</vt:lpstr>
      </vt:variant>
      <vt:variant>
        <vt:i4>9</vt:i4>
      </vt:variant>
    </vt:vector>
  </HeadingPairs>
  <TitlesOfParts>
    <vt:vector size="10" baseType="lpstr">
      <vt:lpstr>Solstizio</vt:lpstr>
      <vt:lpstr>Diapositiva 1</vt:lpstr>
      <vt:lpstr>Diapositiva 2</vt:lpstr>
      <vt:lpstr>Diapositiva 3</vt:lpstr>
      <vt:lpstr>Diapositiva 4</vt:lpstr>
      <vt:lpstr>Diapositiva 5</vt:lpstr>
      <vt:lpstr>Diapositiva 6</vt:lpstr>
      <vt:lpstr>Diapositiva 7</vt:lpstr>
      <vt:lpstr>Diapositiva 8</vt:lpstr>
      <vt:lpstr>Diapositiva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Pc</dc:creator>
  <cp:lastModifiedBy>Salvatore</cp:lastModifiedBy>
  <cp:revision>6</cp:revision>
  <dcterms:created xsi:type="dcterms:W3CDTF">2019-01-14T09:40:16Z</dcterms:created>
  <dcterms:modified xsi:type="dcterms:W3CDTF">2019-01-20T08:43:30Z</dcterms:modified>
</cp:coreProperties>
</file>