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733416-8E1A-4994-8253-C2099D5B19E8}" type="datetimeFigureOut">
              <a:rPr lang="lv-LV" smtClean="0"/>
              <a:t>27.11.2016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74049C2-CA2D-4247-9918-1E707BED3E7F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OTEKPWrK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1tZK10dh8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b="1" dirty="0" err="1" smtClean="0">
                <a:solidFill>
                  <a:srgbClr val="A50021"/>
                </a:solidFill>
                <a:latin typeface="Belwe Bd TL" panose="02060803050305020504" pitchFamily="18" charset="0"/>
              </a:rPr>
              <a:t>Traditional</a:t>
            </a:r>
            <a:r>
              <a:rPr lang="lv-LV" b="1" dirty="0" smtClean="0">
                <a:solidFill>
                  <a:srgbClr val="A50021"/>
                </a:solidFill>
                <a:latin typeface="Belwe Bd TL" panose="02060803050305020504" pitchFamily="18" charset="0"/>
              </a:rPr>
              <a:t> </a:t>
            </a:r>
            <a:r>
              <a:rPr lang="lv-LV" b="1" dirty="0" err="1" smtClean="0">
                <a:solidFill>
                  <a:srgbClr val="A50021"/>
                </a:solidFill>
                <a:latin typeface="Belwe Bd TL" panose="02060803050305020504" pitchFamily="18" charset="0"/>
              </a:rPr>
              <a:t>Latvian</a:t>
            </a:r>
            <a:r>
              <a:rPr lang="lv-LV" b="1" dirty="0" smtClean="0">
                <a:solidFill>
                  <a:srgbClr val="A50021"/>
                </a:solidFill>
                <a:latin typeface="Belwe Bd TL" panose="02060803050305020504" pitchFamily="18" charset="0"/>
              </a:rPr>
              <a:t> </a:t>
            </a:r>
            <a:r>
              <a:rPr lang="lv-LV" b="1" dirty="0">
                <a:solidFill>
                  <a:srgbClr val="A50021"/>
                </a:solidFill>
                <a:latin typeface="Belwe Bd TL" panose="02060803050305020504" pitchFamily="18" charset="0"/>
              </a:rPr>
              <a:t>musical </a:t>
            </a:r>
            <a:r>
              <a:rPr lang="lv-LV" b="1" dirty="0" smtClean="0">
                <a:solidFill>
                  <a:srgbClr val="A50021"/>
                </a:solidFill>
                <a:latin typeface="Belwe Bd TL" panose="02060803050305020504" pitchFamily="18" charset="0"/>
              </a:rPr>
              <a:t>instruments</a:t>
            </a:r>
            <a:endParaRPr lang="lv-LV" b="1" dirty="0">
              <a:solidFill>
                <a:srgbClr val="A50021"/>
              </a:solidFill>
              <a:latin typeface="Belwe Bd TL" panose="020608030503050205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28066" y="2357952"/>
            <a:ext cx="7139478" cy="329259"/>
          </a:xfrm>
        </p:spPr>
        <p:txBody>
          <a:bodyPr>
            <a:noAutofit/>
          </a:bodyPr>
          <a:lstStyle/>
          <a:p>
            <a:r>
              <a:rPr lang="lv-LV" sz="1200" b="1" dirty="0" err="1" smtClean="0"/>
              <a:t>Latvian</a:t>
            </a:r>
            <a:r>
              <a:rPr lang="lv-LV" sz="1200" b="1" dirty="0" smtClean="0"/>
              <a:t> </a:t>
            </a:r>
            <a:r>
              <a:rPr lang="lv-LV" sz="1200" b="1" dirty="0" err="1" smtClean="0"/>
              <a:t>team</a:t>
            </a:r>
            <a:r>
              <a:rPr lang="lv-LV" sz="1200" b="1" dirty="0" smtClean="0"/>
              <a:t>: Inese, Maija, Māris, Artūrs, Samanta, Aija</a:t>
            </a:r>
            <a:endParaRPr lang="lv-LV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1"/>
          <a:stretch/>
        </p:blipFill>
        <p:spPr>
          <a:xfrm>
            <a:off x="3995936" y="3451024"/>
            <a:ext cx="4714056" cy="30783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76456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600" b="1" dirty="0" smtClean="0">
                <a:latin typeface="Belwe Bd TL" panose="02060803050305020504" pitchFamily="18" charset="0"/>
              </a:rPr>
              <a:t>Kokle</a:t>
            </a:r>
            <a:endParaRPr lang="lv-LV" sz="3600" b="1" dirty="0">
              <a:latin typeface="Belwe Bd TL" panose="020608030503050205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14400"/>
            <a:ext cx="8280920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«</a:t>
            </a:r>
            <a:r>
              <a:rPr lang="en-GB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Kokle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»</a:t>
            </a:r>
            <a:r>
              <a:rPr lang="en-GB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is the most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popular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Latvian string musical instrument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.</a:t>
            </a:r>
            <a:endParaRPr lang="en-GB" sz="2400" dirty="0" smtClean="0">
              <a:solidFill>
                <a:srgbClr val="C00000"/>
              </a:solidFill>
              <a:latin typeface="Belwe Bd TL" panose="020608030503050205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Its</a:t>
            </a:r>
            <a:r>
              <a:rPr lang="en-US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quiet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and</a:t>
            </a:r>
            <a:r>
              <a:rPr lang="en-US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 </a:t>
            </a:r>
            <a:r>
              <a:rPr lang="en-US" sz="2400" dirty="0">
                <a:solidFill>
                  <a:srgbClr val="C00000"/>
                </a:solidFill>
                <a:latin typeface="Belwe Bd TL" panose="02060803050305020504" pitchFamily="18" charset="0"/>
              </a:rPr>
              <a:t>rich sound is more suited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for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meditation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,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for</a:t>
            </a:r>
            <a:r>
              <a:rPr lang="en-US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playing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alone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oldest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known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«kokle»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is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from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13th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century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In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nowadays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there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are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a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lot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of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folk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groups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in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Latvia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but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mostly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women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play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this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musical</a:t>
            </a:r>
            <a:r>
              <a:rPr lang="lv-LV" sz="24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instrument</a:t>
            </a:r>
            <a:r>
              <a:rPr lang="lv-LV" sz="2400" dirty="0">
                <a:solidFill>
                  <a:srgbClr val="C00000"/>
                </a:solidFill>
                <a:latin typeface="Belwe Bd TL" panose="02060803050305020504" pitchFamily="18" charset="0"/>
              </a:rPr>
              <a:t>.</a:t>
            </a:r>
            <a:endParaRPr lang="lv-LV" sz="2400" dirty="0" smtClean="0">
              <a:solidFill>
                <a:srgbClr val="C00000"/>
              </a:solidFill>
              <a:latin typeface="Belwe Bd TL" panose="02060803050305020504" pitchFamily="18" charset="0"/>
            </a:endParaRPr>
          </a:p>
          <a:p>
            <a:pPr>
              <a:buFont typeface="Arial" pitchFamily="34" charset="0"/>
              <a:buChar char="•"/>
            </a:pP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861048"/>
            <a:ext cx="4320480" cy="195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1048"/>
            <a:ext cx="4001085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600" b="1" dirty="0">
                <a:latin typeface="Belwe Bd TL" panose="02060803050305020504" pitchFamily="18" charset="0"/>
              </a:rPr>
              <a:t>Stabule</a:t>
            </a:r>
            <a:endParaRPr lang="lv-LV" sz="3600" dirty="0">
              <a:latin typeface="Belwe Bd TL" panose="020608030503050205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lv-LV" sz="32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</a:t>
            </a:r>
            <a:r>
              <a:rPr lang="lv-LV" sz="32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«Stabule» </a:t>
            </a:r>
            <a:r>
              <a:rPr lang="lv-LV" sz="32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is</a:t>
            </a:r>
            <a:r>
              <a:rPr lang="lv-LV" sz="32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32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</a:t>
            </a:r>
            <a:r>
              <a:rPr lang="lv-LV" sz="32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320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oldest</a:t>
            </a:r>
            <a:r>
              <a:rPr lang="en-US" sz="32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Belwe Bd TL" panose="02060803050305020504" pitchFamily="18" charset="0"/>
              </a:rPr>
              <a:t>national woodwind musical instrument of </a:t>
            </a:r>
            <a:r>
              <a:rPr lang="en-US" sz="32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Latvia</a:t>
            </a:r>
            <a:r>
              <a:rPr lang="lv-LV" sz="320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.</a:t>
            </a:r>
          </a:p>
          <a:p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391"/>
            <a:ext cx="3500226" cy="262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30" y="2890552"/>
            <a:ext cx="2902542" cy="116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4" b="21197"/>
          <a:stretch/>
        </p:blipFill>
        <p:spPr bwMode="auto">
          <a:xfrm>
            <a:off x="4250848" y="4293097"/>
            <a:ext cx="3256365" cy="186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966" y="920028"/>
            <a:ext cx="8557522" cy="3579849"/>
          </a:xfrm>
        </p:spPr>
        <p:txBody>
          <a:bodyPr>
            <a:normAutofit/>
          </a:bodyPr>
          <a:lstStyle/>
          <a:p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These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musical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instruments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are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with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2-3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holes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for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playing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and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look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likes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a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bird</a:t>
            </a:r>
            <a:r>
              <a:rPr lang="lv-LV" sz="2800" b="0" dirty="0">
                <a:solidFill>
                  <a:srgbClr val="C00000"/>
                </a:solidFill>
                <a:latin typeface="Belwe Bd TL" panose="02060803050305020504" pitchFamily="18" charset="0"/>
              </a:rPr>
              <a:t>,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they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are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made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of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clay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.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All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of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them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are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in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different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shapes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.</a:t>
            </a:r>
          </a:p>
          <a:p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small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boys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love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«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svilpaunieks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»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and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they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are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playing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them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in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free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time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.</a:t>
            </a:r>
          </a:p>
          <a:p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These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oldest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instruments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are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from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16th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century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.</a:t>
            </a:r>
            <a:endParaRPr lang="lv-LV" sz="2800" b="0" dirty="0">
              <a:solidFill>
                <a:srgbClr val="C00000"/>
              </a:solidFill>
              <a:latin typeface="Belwe Bd TL" panose="020608030503050205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600" dirty="0" err="1" smtClean="0">
                <a:latin typeface="Belwe Bd TL" panose="02060803050305020504" pitchFamily="18" charset="0"/>
              </a:rPr>
              <a:t>SVILPAUNIEKs</a:t>
            </a:r>
            <a:endParaRPr lang="lv-LV" sz="3600" dirty="0">
              <a:latin typeface="Belwe Bd TL" panose="020608030503050205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4735"/>
            <a:ext cx="3995936" cy="295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r="7880"/>
          <a:stretch/>
        </p:blipFill>
        <p:spPr>
          <a:xfrm>
            <a:off x="4932040" y="3894266"/>
            <a:ext cx="4211960" cy="296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90821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>
                <a:hlinkClick r:id="rId4"/>
              </a:rPr>
              <a:t>https://</a:t>
            </a:r>
            <a:r>
              <a:rPr lang="lv-LV" dirty="0" smtClean="0">
                <a:hlinkClick r:id="rId4"/>
              </a:rPr>
              <a:t>www.youtube.com/watch?v=pOTEKPWrK8c</a:t>
            </a:r>
            <a:r>
              <a:rPr lang="lv-LV" dirty="0" smtClean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766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259933"/>
            <a:ext cx="7520940" cy="548640"/>
          </a:xfrm>
        </p:spPr>
        <p:txBody>
          <a:bodyPr/>
          <a:lstStyle/>
          <a:p>
            <a:pPr algn="ctr"/>
            <a:r>
              <a:rPr lang="lv-LV" sz="3600" b="1" dirty="0" smtClean="0">
                <a:latin typeface="Belwe Bd TL" panose="02060803050305020504" pitchFamily="18" charset="0"/>
              </a:rPr>
              <a:t>Trideksnis</a:t>
            </a:r>
            <a:endParaRPr lang="lv-LV" sz="3600" b="1" dirty="0">
              <a:latin typeface="Belwe Bd TL" panose="020608030503050205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33675"/>
            <a:ext cx="8784976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</a:t>
            </a:r>
            <a:r>
              <a:rPr lang="en-US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is </a:t>
            </a:r>
            <a:r>
              <a:rPr lang="en-US" sz="2800" b="0" dirty="0">
                <a:solidFill>
                  <a:srgbClr val="C00000"/>
                </a:solidFill>
                <a:latin typeface="Belwe Bd TL" panose="02060803050305020504" pitchFamily="18" charset="0"/>
              </a:rPr>
              <a:t>instrument is closely related to the wedding </a:t>
            </a:r>
            <a:r>
              <a:rPr lang="en-US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traditions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in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Latvia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,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they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are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used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in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folk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dances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, </a:t>
            </a:r>
            <a:r>
              <a:rPr lang="lv-LV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too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.</a:t>
            </a:r>
            <a:endParaRPr lang="lv-LV" sz="2800" b="0" dirty="0">
              <a:solidFill>
                <a:srgbClr val="C00000"/>
              </a:solidFill>
              <a:latin typeface="Belwe Bd TL" panose="020608030503050205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The</a:t>
            </a:r>
            <a:r>
              <a:rPr lang="en-US" sz="2800" b="0" dirty="0">
                <a:solidFill>
                  <a:srgbClr val="C00000"/>
                </a:solidFill>
                <a:latin typeface="Belwe Bd TL" panose="02060803050305020504" pitchFamily="18" charset="0"/>
              </a:rPr>
              <a:t> </a:t>
            </a:r>
            <a:r>
              <a:rPr lang="en-US" sz="2800" b="0" i="1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tr</a:t>
            </a:r>
            <a:r>
              <a:rPr lang="lv-LV" sz="2800" b="0" i="1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i</a:t>
            </a:r>
            <a:r>
              <a:rPr lang="en-US" sz="2800" b="0" i="1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deksnis</a:t>
            </a:r>
            <a:r>
              <a:rPr lang="en-US" sz="2800" b="0" dirty="0">
                <a:solidFill>
                  <a:srgbClr val="C00000"/>
                </a:solidFill>
                <a:latin typeface="Belwe Bd TL" panose="02060803050305020504" pitchFamily="18" charset="0"/>
              </a:rPr>
              <a:t> is a percussion instrument, something like a metal </a:t>
            </a:r>
            <a:r>
              <a:rPr lang="en-US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rattle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. </a:t>
            </a:r>
            <a:r>
              <a:rPr lang="en-US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It </a:t>
            </a:r>
            <a:r>
              <a:rPr lang="en-US" sz="2800" b="0" dirty="0">
                <a:solidFill>
                  <a:srgbClr val="C00000"/>
                </a:solidFill>
                <a:latin typeface="Belwe Bd TL" panose="02060803050305020504" pitchFamily="18" charset="0"/>
              </a:rPr>
              <a:t>is held in the hand and shaken up and </a:t>
            </a:r>
            <a:r>
              <a:rPr lang="en-US" sz="2800" b="0" dirty="0" err="1" smtClean="0">
                <a:solidFill>
                  <a:srgbClr val="C00000"/>
                </a:solidFill>
                <a:latin typeface="Belwe Bd TL" panose="02060803050305020504" pitchFamily="18" charset="0"/>
              </a:rPr>
              <a:t>dow</a:t>
            </a:r>
            <a:r>
              <a:rPr lang="lv-LV" sz="2800" b="0" dirty="0" smtClean="0">
                <a:solidFill>
                  <a:srgbClr val="C00000"/>
                </a:solidFill>
                <a:latin typeface="Belwe Bd TL" panose="02060803050305020504" pitchFamily="18" charset="0"/>
              </a:rPr>
              <a:t>n.</a:t>
            </a:r>
          </a:p>
          <a:p>
            <a:endParaRPr lang="lv-LV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32" y="3645025"/>
            <a:ext cx="2468248" cy="252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71" y="4272477"/>
            <a:ext cx="1907703" cy="258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/>
          <a:stretch/>
        </p:blipFill>
        <p:spPr>
          <a:xfrm>
            <a:off x="25367" y="3695071"/>
            <a:ext cx="5194705" cy="31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rgbClr val="C00000"/>
                </a:solidFill>
              </a:rPr>
              <a:t>Enjoy Latvian music and our musical instruments!</a:t>
            </a:r>
            <a:endParaRPr lang="lv-LV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36" y="2376836"/>
            <a:ext cx="4373660" cy="437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5152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>
                <a:hlinkClick r:id="rId3"/>
              </a:rPr>
              <a:t>https://</a:t>
            </a:r>
            <a:r>
              <a:rPr lang="lv-LV" dirty="0" smtClean="0">
                <a:hlinkClick r:id="rId3"/>
              </a:rPr>
              <a:t>www.youtube.com/watch?v=F81tZK10dh8</a:t>
            </a:r>
            <a:r>
              <a:rPr lang="lv-LV" dirty="0" smtClean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753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FFFFFF"/>
      </a:accent1>
      <a:accent2>
        <a:srgbClr val="C00000"/>
      </a:accent2>
      <a:accent3>
        <a:srgbClr val="F2F2F2"/>
      </a:accent3>
      <a:accent4>
        <a:srgbClr val="C00000"/>
      </a:accent4>
      <a:accent5>
        <a:srgbClr val="F2F2F2"/>
      </a:accent5>
      <a:accent6>
        <a:srgbClr val="C00000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337</TotalTime>
  <Words>184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Belwe Bd TL</vt:lpstr>
      <vt:lpstr>Franklin Gothic Book</vt:lpstr>
      <vt:lpstr>Franklin Gothic Medium</vt:lpstr>
      <vt:lpstr>Tunga</vt:lpstr>
      <vt:lpstr>Wingdings</vt:lpstr>
      <vt:lpstr>Angles</vt:lpstr>
      <vt:lpstr>Traditional Latvian musical instruments</vt:lpstr>
      <vt:lpstr>Kokle</vt:lpstr>
      <vt:lpstr>Stabule</vt:lpstr>
      <vt:lpstr>SVILPAUNIEKs</vt:lpstr>
      <vt:lpstr>Trideksnis</vt:lpstr>
      <vt:lpstr>Enjoy Latvian music and our musical instruments!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Latvian musical instruments</dc:title>
  <dc:creator>PC11</dc:creator>
  <cp:lastModifiedBy>Inese</cp:lastModifiedBy>
  <cp:revision>24</cp:revision>
  <dcterms:created xsi:type="dcterms:W3CDTF">2016-11-02T20:51:05Z</dcterms:created>
  <dcterms:modified xsi:type="dcterms:W3CDTF">2016-11-27T18:56:33Z</dcterms:modified>
</cp:coreProperties>
</file>