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81" r:id="rId3"/>
    <p:sldId id="275" r:id="rId4"/>
    <p:sldId id="276" r:id="rId5"/>
    <p:sldId id="277" r:id="rId6"/>
    <p:sldId id="278" r:id="rId7"/>
    <p:sldId id="279" r:id="rId8"/>
    <p:sldId id="280" r:id="rId9"/>
    <p:sldId id="272" r:id="rId10"/>
    <p:sldId id="263" r:id="rId11"/>
    <p:sldId id="268" r:id="rId12"/>
    <p:sldId id="266" r:id="rId13"/>
    <p:sldId id="267" r:id="rId14"/>
    <p:sldId id="259" r:id="rId15"/>
    <p:sldId id="260" r:id="rId16"/>
    <p:sldId id="261" r:id="rId17"/>
    <p:sldId id="262" r:id="rId18"/>
    <p:sldId id="269" r:id="rId19"/>
    <p:sldId id="257" r:id="rId20"/>
    <p:sldId id="264" r:id="rId21"/>
    <p:sldId id="270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SMUS+\Isversta%20apklausa%20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lt-LT" sz="3200" dirty="0" smtClean="0"/>
              <a:t>All</a:t>
            </a:r>
            <a:r>
              <a:rPr lang="lt-LT" sz="3200" baseline="0" dirty="0" smtClean="0"/>
              <a:t> teachers</a:t>
            </a:r>
            <a:endParaRPr lang="lt-LT" sz="3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482460463961117"/>
          <c:y val="0.16326448613221742"/>
          <c:w val="0.43775551594001705"/>
          <c:h val="0.7550799742247427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Lapas1!$A$19:$A$21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Sometimes</c:v>
                </c:pt>
              </c:strCache>
            </c:strRef>
          </c:cat>
          <c:val>
            <c:numRef>
              <c:f>Lapas1!$J$19:$J$21</c:f>
              <c:numCache>
                <c:formatCode>General</c:formatCode>
                <c:ptCount val="3"/>
                <c:pt idx="0">
                  <c:v>26</c:v>
                </c:pt>
                <c:pt idx="1">
                  <c:v>3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573805946391731"/>
          <c:y val="0.3820757457545525"/>
          <c:w val="0.16481749396516776"/>
          <c:h val="0.21683869035133124"/>
        </c:manualLayout>
      </c:layout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5831146106737"/>
          <c:y val="8.4358027996634277E-2"/>
          <c:w val="0.43328204286964128"/>
          <c:h val="0.77911261421415623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</c:v>
                </c:pt>
              </c:strCache>
            </c:strRef>
          </c:cat>
          <c:val>
            <c:numRef>
              <c:f>Lapas1!$B$4:$B$6</c:f>
              <c:numCache>
                <c:formatCode>General</c:formatCode>
                <c:ptCount val="3"/>
                <c:pt idx="0">
                  <c:v>38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699136045494313"/>
          <c:y val="0.31612674978964278"/>
          <c:w val="0.13374939243705647"/>
          <c:h val="0.26727107579094217"/>
        </c:manualLayout>
      </c:layout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Lapas1!$J$27</c:f>
              <c:strCache>
                <c:ptCount val="1"/>
                <c:pt idx="0">
                  <c:v>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Lapas1!$A$28:$A$33</c:f>
              <c:strCache>
                <c:ptCount val="6"/>
                <c:pt idx="0">
                  <c:v>Rhythm</c:v>
                </c:pt>
                <c:pt idx="1">
                  <c:v>Motion</c:v>
                </c:pt>
                <c:pt idx="2">
                  <c:v>Singing</c:v>
                </c:pt>
                <c:pt idx="3">
                  <c:v>Chant</c:v>
                </c:pt>
                <c:pt idx="4">
                  <c:v>Musical background</c:v>
                </c:pt>
                <c:pt idx="5">
                  <c:v>Other</c:v>
                </c:pt>
              </c:strCache>
            </c:strRef>
          </c:cat>
          <c:val>
            <c:numRef>
              <c:f>Lapas1!$J$28:$J$33</c:f>
              <c:numCache>
                <c:formatCode>General</c:formatCode>
                <c:ptCount val="6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23</c:v>
                </c:pt>
                <c:pt idx="4">
                  <c:v>29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Lapas1!$K$27</c:f>
              <c:strCache>
                <c:ptCount val="1"/>
                <c:pt idx="0">
                  <c:v>Is not</c:v>
                </c:pt>
              </c:strCache>
            </c:strRef>
          </c:tx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Lapas1!$A$28:$A$33</c:f>
              <c:strCache>
                <c:ptCount val="6"/>
                <c:pt idx="0">
                  <c:v>Rhythm</c:v>
                </c:pt>
                <c:pt idx="1">
                  <c:v>Motion</c:v>
                </c:pt>
                <c:pt idx="2">
                  <c:v>Singing</c:v>
                </c:pt>
                <c:pt idx="3">
                  <c:v>Chant</c:v>
                </c:pt>
                <c:pt idx="4">
                  <c:v>Musical background</c:v>
                </c:pt>
                <c:pt idx="5">
                  <c:v>Other</c:v>
                </c:pt>
              </c:strCache>
            </c:strRef>
          </c:cat>
          <c:val>
            <c:numRef>
              <c:f>Lapas1!$K$28:$K$33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991040"/>
        <c:axId val="89992576"/>
      </c:barChart>
      <c:catAx>
        <c:axId val="89991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lt-LT"/>
          </a:p>
        </c:txPr>
        <c:crossAx val="89992576"/>
        <c:crosses val="autoZero"/>
        <c:auto val="1"/>
        <c:lblAlgn val="ctr"/>
        <c:lblOffset val="100"/>
        <c:noMultiLvlLbl val="0"/>
      </c:catAx>
      <c:valAx>
        <c:axId val="89992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Quantity</a:t>
                </a:r>
                <a:endParaRPr lang="lt-LT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lt-LT"/>
          </a:p>
        </c:txPr>
        <c:crossAx val="8999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64413103053795"/>
          <c:y val="1.4126364676225333E-2"/>
          <c:w val="0.10922546734623605"/>
          <c:h val="0.16932899474393298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8604549431322"/>
          <c:y val="0.11849456394075872"/>
          <c:w val="0.44415813648293961"/>
          <c:h val="0.7402635608048994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Lapas1!$A$48:$A$51</c:f>
              <c:strCache>
                <c:ptCount val="4"/>
                <c:pt idx="0">
                  <c:v>At the beginning of the lesson</c:v>
                </c:pt>
                <c:pt idx="1">
                  <c:v>During the lesson</c:v>
                </c:pt>
                <c:pt idx="2">
                  <c:v>At the end of lesson</c:v>
                </c:pt>
                <c:pt idx="3">
                  <c:v>Other (during the practical work, during the creative work, never)</c:v>
                </c:pt>
              </c:strCache>
            </c:strRef>
          </c:cat>
          <c:val>
            <c:numRef>
              <c:f>Lapas1!$J$48:$J$51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14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416666666666667"/>
          <c:y val="0.13854809803176665"/>
          <c:w val="0.33750000000000002"/>
          <c:h val="0.63082864740870059"/>
        </c:manualLayout>
      </c:layout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lt-LT" sz="2800"/>
              <a:t> Exact  sciences, linguists, social studies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02438757655293"/>
          <c:y val="0.18383182165798753"/>
          <c:w val="0.44865703437555743"/>
          <c:h val="0.7131431256278150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Lapas1!$A$38:$A$42</c:f>
              <c:strCache>
                <c:ptCount val="5"/>
                <c:pt idx="0">
                  <c:v>Every lesson</c:v>
                </c:pt>
                <c:pt idx="1">
                  <c:v>2-3 times per month</c:v>
                </c:pt>
                <c:pt idx="2">
                  <c:v>Once a term</c:v>
                </c:pt>
                <c:pt idx="3">
                  <c:v>Never</c:v>
                </c:pt>
                <c:pt idx="4">
                  <c:v>Other (sometimes, 2-3 times a week, often)</c:v>
                </c:pt>
              </c:strCache>
            </c:strRef>
          </c:cat>
          <c:val>
            <c:numRef>
              <c:f>Lapas1!$B$38:$B$42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9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lt-LT" sz="2800" dirty="0" smtClean="0"/>
              <a:t>P</a:t>
            </a:r>
            <a:r>
              <a:rPr lang="en-US" sz="2800" dirty="0" err="1" smtClean="0"/>
              <a:t>rimary</a:t>
            </a:r>
            <a:endParaRPr lang="lt-LT" sz="2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Lapas1!$A$38:$A$42</c:f>
              <c:strCache>
                <c:ptCount val="5"/>
                <c:pt idx="0">
                  <c:v>Every lesson</c:v>
                </c:pt>
                <c:pt idx="1">
                  <c:v>2-3 times per month</c:v>
                </c:pt>
                <c:pt idx="2">
                  <c:v>Once a term</c:v>
                </c:pt>
                <c:pt idx="3">
                  <c:v>Never</c:v>
                </c:pt>
                <c:pt idx="4">
                  <c:v>Other (sometimes, 2-3 times a week, often)</c:v>
                </c:pt>
              </c:strCache>
            </c:strRef>
          </c:cat>
          <c:val>
            <c:numRef>
              <c:f>Lapas1!$D$38:$D$42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lt-LT" sz="3200"/>
              <a:t>Exact  sciences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611402741323995E-2"/>
          <c:y val="0.14679063880990631"/>
          <c:w val="0.43784728297851649"/>
          <c:h val="0.79614172718601539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Lapas1!$A$11:$A$15</c:f>
              <c:strCache>
                <c:ptCount val="5"/>
                <c:pt idx="0">
                  <c:v>Better contact with students</c:v>
                </c:pt>
                <c:pt idx="1">
                  <c:v>Students better use of the training material</c:v>
                </c:pt>
                <c:pt idx="2">
                  <c:v>It helps motivate students</c:v>
                </c:pt>
                <c:pt idx="3">
                  <c:v>Creates working atmosphere</c:v>
                </c:pt>
                <c:pt idx="4">
                  <c:v>Other </c:v>
                </c:pt>
              </c:strCache>
            </c:strRef>
          </c:cat>
          <c:val>
            <c:numRef>
              <c:f>Lapas1!$N$11:$N$15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Lapas1!$A$11:$A$15</c:f>
              <c:strCache>
                <c:ptCount val="5"/>
                <c:pt idx="0">
                  <c:v>Better contact with students</c:v>
                </c:pt>
                <c:pt idx="1">
                  <c:v>Students better use of the training material</c:v>
                </c:pt>
                <c:pt idx="2">
                  <c:v>It helps motivate students</c:v>
                </c:pt>
                <c:pt idx="3">
                  <c:v>Creates working atmosphere</c:v>
                </c:pt>
                <c:pt idx="4">
                  <c:v>Other </c:v>
                </c:pt>
              </c:strCache>
            </c:strRef>
          </c:cat>
          <c:val>
            <c:numRef>
              <c:f>Lapas1!$N$3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0.16193015465763769"/>
          <c:w val="0.34166666666666667"/>
          <c:h val="0.83806984534236229"/>
        </c:manualLayout>
      </c:layout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lt-LT" sz="3200" dirty="0"/>
              <a:t>Linguists</a:t>
            </a:r>
            <a:endParaRPr lang="lt-LT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86626754733343"/>
          <c:y val="0.14579907788023552"/>
          <c:w val="0.43555509961258787"/>
          <c:h val="0.7715547478851556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Lapas1!$A$11:$A$15</c:f>
              <c:strCache>
                <c:ptCount val="5"/>
                <c:pt idx="0">
                  <c:v>Better contact with students</c:v>
                </c:pt>
                <c:pt idx="1">
                  <c:v>Students better use of the training material</c:v>
                </c:pt>
                <c:pt idx="2">
                  <c:v>It helps motivate students</c:v>
                </c:pt>
                <c:pt idx="3">
                  <c:v>Creates working atmosphere</c:v>
                </c:pt>
                <c:pt idx="4">
                  <c:v>Other </c:v>
                </c:pt>
              </c:strCache>
            </c:strRef>
          </c:cat>
          <c:val>
            <c:numRef>
              <c:f>Lapas1!$Q$11:$Q$15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00676461834025"/>
          <c:y val="0.11053984918551847"/>
          <c:w val="0.36949839002083495"/>
          <c:h val="0.88946015081448149"/>
        </c:manualLayout>
      </c:layout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lt-LT" sz="3200"/>
              <a:t>Social studies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71664976292956"/>
          <c:y val="0.16449834994859727"/>
          <c:w val="0.43123299920080566"/>
          <c:h val="0.7531393225478859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Lapas1!$A$11:$A$15</c:f>
              <c:strCache>
                <c:ptCount val="5"/>
                <c:pt idx="0">
                  <c:v>Better contact with students</c:v>
                </c:pt>
                <c:pt idx="1">
                  <c:v>Students better use of the training material</c:v>
                </c:pt>
                <c:pt idx="2">
                  <c:v>It helps motivate students</c:v>
                </c:pt>
                <c:pt idx="3">
                  <c:v>Creates working atmosphere</c:v>
                </c:pt>
                <c:pt idx="4">
                  <c:v>Other </c:v>
                </c:pt>
              </c:strCache>
            </c:strRef>
          </c:cat>
          <c:val>
            <c:numRef>
              <c:f>Lapas1!$T$11:$T$15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lt-LT" sz="3200"/>
              <a:t>Primary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914370078740148E-2"/>
          <c:y val="0.12400151995994003"/>
          <c:w val="0.43092322834645669"/>
          <c:h val="0.79306043289876005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Lapas1!$A$11:$A$15</c:f>
              <c:strCache>
                <c:ptCount val="5"/>
                <c:pt idx="0">
                  <c:v>Better contact with students</c:v>
                </c:pt>
                <c:pt idx="1">
                  <c:v>Students better use of the training material</c:v>
                </c:pt>
                <c:pt idx="2">
                  <c:v>It helps motivate students</c:v>
                </c:pt>
                <c:pt idx="3">
                  <c:v>Creates working atmosphere</c:v>
                </c:pt>
                <c:pt idx="4">
                  <c:v>Other </c:v>
                </c:pt>
              </c:strCache>
            </c:strRef>
          </c:cat>
          <c:val>
            <c:numRef>
              <c:f>Lapas1!$D$11:$D$15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16141732283463"/>
          <c:y val="0.12308477614913434"/>
          <c:w val="0.42958666137955775"/>
          <c:h val="0.70457281335408295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Lapas1!$A$55:$A$58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Sometimes</c:v>
                </c:pt>
                <c:pt idx="3">
                  <c:v>Other (in some lessons)</c:v>
                </c:pt>
              </c:strCache>
            </c:strRef>
          </c:cat>
          <c:val>
            <c:numRef>
              <c:f>Lapas1!$J$55:$J$58</c:f>
              <c:numCache>
                <c:formatCode>General</c:formatCode>
                <c:ptCount val="4"/>
                <c:pt idx="0">
                  <c:v>37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60597112860889"/>
          <c:y val="0.3266927085298294"/>
          <c:w val="0.30483847331583552"/>
          <c:h val="0.28911825380177497"/>
        </c:manualLayout>
      </c:layout>
      <c:overlay val="0"/>
      <c:txPr>
        <a:bodyPr/>
        <a:lstStyle/>
        <a:p>
          <a:pPr>
            <a:defRPr sz="20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815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05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58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172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610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22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1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118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382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6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433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84B1-A179-4ED7-975D-6C5D154F166A}" type="datetimeFigureOut">
              <a:rPr lang="lt-LT" smtClean="0"/>
              <a:t>2015.11.03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6036-04E3-4E1C-B1F2-1E92A860E9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241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41" y="1700808"/>
            <a:ext cx="6480720" cy="4795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10709" y="2924944"/>
            <a:ext cx="7505707" cy="1368152"/>
          </a:xfrm>
        </p:spPr>
        <p:txBody>
          <a:bodyPr/>
          <a:lstStyle/>
          <a:p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My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school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lang="lt-LT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b="1" dirty="0" err="1" smtClean="0">
                <a:solidFill>
                  <a:schemeClr val="bg1">
                    <a:lumMod val="95000"/>
                  </a:schemeClr>
                </a:solidFill>
              </a:rPr>
              <a:t>Lithuania</a:t>
            </a:r>
            <a:endParaRPr lang="lt-LT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912768" cy="1752600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Let`s make music on in </a:t>
            </a:r>
            <a:r>
              <a:rPr lang="lt-LT" dirty="0" err="1" smtClean="0">
                <a:solidFill>
                  <a:schemeClr val="tx1"/>
                </a:solidFill>
              </a:rPr>
              <a:t>the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err="1" smtClean="0">
                <a:solidFill>
                  <a:schemeClr val="tx1"/>
                </a:solidFill>
              </a:rPr>
              <a:t>classroom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tauragesausra.lt/app/webroot/files/adventine%20popiete/erasmus-logo-high-res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"/>
            <a:ext cx="3174926" cy="9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ownloads\Desktop\mokyklos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89" y="2125855"/>
            <a:ext cx="504056" cy="49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6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Do you use music in your classroom?</a:t>
            </a:r>
            <a:endParaRPr lang="lt-LT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223193"/>
              </p:ext>
            </p:extLst>
          </p:nvPr>
        </p:nvGraphicFramePr>
        <p:xfrm>
          <a:off x="0" y="1556792"/>
          <a:ext cx="9143999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365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do you use musical elements?</a:t>
            </a:r>
            <a:endParaRPr lang="lt-LT" b="1" dirty="0"/>
          </a:p>
        </p:txBody>
      </p:sp>
      <p:graphicFrame>
        <p:nvGraphicFramePr>
          <p:cNvPr id="4" name="Diagram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03392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828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often do you use the elements of music in the classroom?</a:t>
            </a:r>
            <a:r>
              <a:rPr lang="lt-LT" b="1" dirty="0" smtClean="0"/>
              <a:t> (1)</a:t>
            </a:r>
            <a:endParaRPr lang="lt-LT" b="1" dirty="0"/>
          </a:p>
        </p:txBody>
      </p:sp>
      <p:graphicFrame>
        <p:nvGraphicFramePr>
          <p:cNvPr id="4" name="Diagrama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438300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38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often do you use the elements of music in the classroom?</a:t>
            </a:r>
            <a:r>
              <a:rPr lang="lt-LT" b="1" dirty="0" smtClean="0"/>
              <a:t> (2)</a:t>
            </a:r>
            <a:endParaRPr lang="lt-LT" b="1" dirty="0"/>
          </a:p>
        </p:txBody>
      </p:sp>
      <p:graphicFrame>
        <p:nvGraphicFramePr>
          <p:cNvPr id="4" name="Diagrama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529779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682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What are the advantages of using  music?</a:t>
            </a:r>
            <a:r>
              <a:rPr lang="lt-LT" b="1" dirty="0" smtClean="0"/>
              <a:t> (1)</a:t>
            </a:r>
            <a:endParaRPr lang="lt-LT" b="1" dirty="0"/>
          </a:p>
        </p:txBody>
      </p:sp>
      <p:graphicFrame>
        <p:nvGraphicFramePr>
          <p:cNvPr id="4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270102"/>
              </p:ext>
            </p:extLst>
          </p:nvPr>
        </p:nvGraphicFramePr>
        <p:xfrm>
          <a:off x="107504" y="1600200"/>
          <a:ext cx="885698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45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advantages of using  music?</a:t>
            </a:r>
            <a:r>
              <a:rPr lang="lt-LT" b="1" dirty="0" smtClean="0"/>
              <a:t> (2)</a:t>
            </a:r>
            <a:endParaRPr lang="lt-LT" b="1" dirty="0"/>
          </a:p>
        </p:txBody>
      </p:sp>
      <p:graphicFrame>
        <p:nvGraphicFramePr>
          <p:cNvPr id="4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233755"/>
              </p:ext>
            </p:extLst>
          </p:nvPr>
        </p:nvGraphicFramePr>
        <p:xfrm>
          <a:off x="107504" y="1556792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2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advantages of using  music?</a:t>
            </a:r>
            <a:r>
              <a:rPr lang="lt-LT" b="1" dirty="0" smtClean="0"/>
              <a:t> (3)</a:t>
            </a:r>
            <a:endParaRPr lang="lt-LT" b="1" dirty="0"/>
          </a:p>
        </p:txBody>
      </p:sp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309407"/>
              </p:ext>
            </p:extLst>
          </p:nvPr>
        </p:nvGraphicFramePr>
        <p:xfrm>
          <a:off x="107504" y="1556792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393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advantages of using  music?</a:t>
            </a:r>
            <a:r>
              <a:rPr lang="lt-LT" b="1" dirty="0" smtClean="0"/>
              <a:t> (4)</a:t>
            </a:r>
            <a:endParaRPr lang="lt-LT" b="1" dirty="0"/>
          </a:p>
        </p:txBody>
      </p:sp>
      <p:graphicFrame>
        <p:nvGraphicFramePr>
          <p:cNvPr id="4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27972"/>
              </p:ext>
            </p:extLst>
          </p:nvPr>
        </p:nvGraphicFramePr>
        <p:xfrm>
          <a:off x="0" y="1772816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840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Does music help develop imagination and creativity?</a:t>
            </a:r>
            <a:endParaRPr lang="lt-LT" b="1" dirty="0"/>
          </a:p>
        </p:txBody>
      </p:sp>
      <p:graphicFrame>
        <p:nvGraphicFramePr>
          <p:cNvPr id="4" name="Diagrama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712808"/>
              </p:ext>
            </p:extLst>
          </p:nvPr>
        </p:nvGraphicFramePr>
        <p:xfrm>
          <a:off x="14037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613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you think does music help to concentrate?</a:t>
            </a:r>
            <a:endParaRPr lang="lt-LT" b="1" dirty="0"/>
          </a:p>
        </p:txBody>
      </p:sp>
      <p:graphicFrame>
        <p:nvGraphicFramePr>
          <p:cNvPr id="5" name="Diagram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34578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961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2" descr="D:\Deimos\lietuva pasu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94075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b="1" dirty="0" err="1" smtClean="0"/>
              <a:t>We</a:t>
            </a:r>
            <a:r>
              <a:rPr lang="lt-LT" b="1" dirty="0" smtClean="0"/>
              <a:t> are </a:t>
            </a:r>
            <a:r>
              <a:rPr lang="lt-LT" b="1" dirty="0" err="1" smtClean="0"/>
              <a:t>in</a:t>
            </a:r>
            <a:r>
              <a:rPr lang="lt-LT" b="1" dirty="0" smtClean="0"/>
              <a:t> </a:t>
            </a:r>
            <a:r>
              <a:rPr lang="lt-LT" b="1" dirty="0" err="1" smtClean="0"/>
              <a:t>Europe</a:t>
            </a:r>
            <a:r>
              <a:rPr lang="en-US" b="1" dirty="0" smtClean="0"/>
              <a:t>. Our </a:t>
            </a:r>
            <a:r>
              <a:rPr lang="en-US" b="1" dirty="0" err="1" smtClean="0"/>
              <a:t>neighbours</a:t>
            </a:r>
            <a:r>
              <a:rPr lang="en-US" b="1" dirty="0" smtClean="0"/>
              <a:t> are Latvia, Belarus, Poland and Russia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757631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the possibility of using musical expression?</a:t>
            </a:r>
            <a:endParaRPr lang="lt-LT" b="1" dirty="0"/>
          </a:p>
        </p:txBody>
      </p:sp>
      <p:graphicFrame>
        <p:nvGraphicFramePr>
          <p:cNvPr id="5" name="Diagram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277162"/>
              </p:ext>
            </p:extLst>
          </p:nvPr>
        </p:nvGraphicFramePr>
        <p:xfrm>
          <a:off x="179512" y="1556792"/>
          <a:ext cx="87849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14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lt-LT" b="1" dirty="0" err="1"/>
              <a:t>hank</a:t>
            </a:r>
            <a:r>
              <a:rPr lang="lt-LT" b="1" dirty="0"/>
              <a:t> </a:t>
            </a:r>
            <a:r>
              <a:rPr lang="lt-LT" b="1" dirty="0" err="1"/>
              <a:t>you</a:t>
            </a:r>
            <a:r>
              <a:rPr lang="lt-LT" b="1" dirty="0"/>
              <a:t> </a:t>
            </a:r>
            <a:r>
              <a:rPr lang="lt-LT" b="1" dirty="0" err="1"/>
              <a:t>for</a:t>
            </a:r>
            <a:r>
              <a:rPr lang="lt-LT" b="1" dirty="0"/>
              <a:t> </a:t>
            </a:r>
            <a:r>
              <a:rPr lang="lt-LT" b="1" dirty="0" err="1"/>
              <a:t>your</a:t>
            </a:r>
            <a:r>
              <a:rPr lang="lt-LT" b="1" dirty="0"/>
              <a:t> </a:t>
            </a:r>
            <a:r>
              <a:rPr lang="lt-LT" b="1" dirty="0" err="1"/>
              <a:t>attention</a:t>
            </a:r>
            <a:r>
              <a:rPr lang="en-US" b="1" dirty="0"/>
              <a:t>!</a:t>
            </a:r>
            <a:endParaRPr lang="lt-LT" dirty="0"/>
          </a:p>
        </p:txBody>
      </p:sp>
      <p:pic>
        <p:nvPicPr>
          <p:cNvPr id="3" name="Picture 3" descr="C:\Users\Simona\Desktop\atsisiųsti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89245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2399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vasaris.mazeikiai.lm.lt/New/images/stories/food/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7968"/>
            <a:ext cx="4377006" cy="265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9605" y="125760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study</a:t>
            </a:r>
            <a:r>
              <a:rPr lang="lt-LT" dirty="0" smtClean="0"/>
              <a:t> at </a:t>
            </a:r>
            <a:r>
              <a:rPr lang="lt-LT" b="1" dirty="0" smtClean="0"/>
              <a:t>Pavasaris </a:t>
            </a:r>
            <a:r>
              <a:rPr lang="lt-LT" b="1" dirty="0" err="1" smtClean="0"/>
              <a:t>Basic</a:t>
            </a:r>
            <a:r>
              <a:rPr lang="lt-LT" b="1" dirty="0" smtClean="0"/>
              <a:t> </a:t>
            </a:r>
            <a:r>
              <a:rPr lang="lt-LT" b="1" dirty="0" err="1" smtClean="0"/>
              <a:t>School</a:t>
            </a:r>
            <a:endParaRPr lang="lt-LT" b="1" dirty="0"/>
          </a:p>
        </p:txBody>
      </p:sp>
      <p:pic>
        <p:nvPicPr>
          <p:cNvPr id="5" name="Turinio vietos rezervavimo ženklas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/>
        </p:blipFill>
        <p:spPr>
          <a:xfrm>
            <a:off x="469605" y="3007968"/>
            <a:ext cx="3836608" cy="265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95721" y="60212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/>
              <a:t>Our</a:t>
            </a:r>
            <a:r>
              <a:rPr lang="lt-LT" sz="2800" dirty="0" smtClean="0"/>
              <a:t> </a:t>
            </a:r>
            <a:r>
              <a:rPr lang="lt-LT" sz="2800" dirty="0" err="1" smtClean="0"/>
              <a:t>school</a:t>
            </a:r>
            <a:r>
              <a:rPr lang="lt-LT" sz="2800" dirty="0" smtClean="0"/>
              <a:t> </a:t>
            </a:r>
            <a:r>
              <a:rPr lang="lt-LT" sz="2800" dirty="0" err="1" smtClean="0"/>
              <a:t>in</a:t>
            </a:r>
            <a:r>
              <a:rPr lang="lt-LT" sz="2800" dirty="0" smtClean="0"/>
              <a:t> 2013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7" y="602128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 </a:t>
            </a:r>
            <a:r>
              <a:rPr lang="lt-LT" sz="2800" dirty="0" err="1" smtClean="0"/>
              <a:t>Our</a:t>
            </a:r>
            <a:r>
              <a:rPr lang="lt-LT" sz="2800" dirty="0" smtClean="0"/>
              <a:t> </a:t>
            </a:r>
            <a:r>
              <a:rPr lang="lt-LT" sz="2800" dirty="0" err="1" smtClean="0"/>
              <a:t>school</a:t>
            </a:r>
            <a:r>
              <a:rPr lang="lt-LT" sz="2800" dirty="0" smtClean="0"/>
              <a:t> </a:t>
            </a:r>
            <a:r>
              <a:rPr lang="lt-LT" sz="2800" dirty="0" err="1" smtClean="0"/>
              <a:t>now</a:t>
            </a:r>
            <a:r>
              <a:rPr lang="lt-LT" sz="2800" dirty="0" smtClean="0"/>
              <a:t>.</a:t>
            </a:r>
            <a:endParaRPr lang="lt-LT" sz="2800" dirty="0"/>
          </a:p>
        </p:txBody>
      </p:sp>
      <p:pic>
        <p:nvPicPr>
          <p:cNvPr id="9" name="Picture 4" descr="C:\Users\Admin\Downloads\Desktop\mokyklos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71308"/>
            <a:ext cx="151288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urinio vietos rezervavimo ženklas 2"/>
          <p:cNvSpPr txBox="1">
            <a:spLocks/>
          </p:cNvSpPr>
          <p:nvPr/>
        </p:nvSpPr>
        <p:spPr>
          <a:xfrm>
            <a:off x="545410" y="1251176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dirty="0" err="1" smtClean="0"/>
              <a:t>which</a:t>
            </a:r>
            <a:r>
              <a:rPr lang="lt-LT" dirty="0" smtClean="0"/>
              <a:t> </a:t>
            </a:r>
            <a:r>
              <a:rPr lang="en-US" dirty="0" smtClean="0"/>
              <a:t>creates a welcoming, safe and caring environment where everyone feels valued, supported and involved.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29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324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4900" dirty="0" err="1"/>
              <a:t>L</a:t>
            </a:r>
            <a:r>
              <a:rPr lang="lt-LT" sz="4900" dirty="0" err="1" smtClean="0"/>
              <a:t>ast</a:t>
            </a:r>
            <a:r>
              <a:rPr lang="lt-LT" sz="4900" dirty="0" smtClean="0"/>
              <a:t> </a:t>
            </a:r>
            <a:r>
              <a:rPr lang="lt-LT" sz="4900" dirty="0" err="1" smtClean="0"/>
              <a:t>year</a:t>
            </a:r>
            <a:r>
              <a:rPr lang="lt-LT" sz="4900" dirty="0" smtClean="0"/>
              <a:t> </a:t>
            </a:r>
            <a:r>
              <a:rPr lang="lt-LT" sz="4900" dirty="0" err="1" smtClean="0"/>
              <a:t>we</a:t>
            </a:r>
            <a:r>
              <a:rPr lang="lt-LT" sz="4900" dirty="0" smtClean="0"/>
              <a:t> </a:t>
            </a:r>
            <a:r>
              <a:rPr lang="lt-LT" sz="4900" dirty="0" err="1" smtClean="0"/>
              <a:t>were</a:t>
            </a:r>
            <a:r>
              <a:rPr lang="lt-LT" sz="4900" dirty="0" smtClean="0"/>
              <a:t> </a:t>
            </a:r>
            <a:r>
              <a:rPr lang="lt-LT" sz="4900" dirty="0" err="1" smtClean="0"/>
              <a:t>celebrating</a:t>
            </a:r>
            <a:r>
              <a:rPr lang="lt-LT" sz="4900" dirty="0" smtClean="0"/>
              <a:t> </a:t>
            </a:r>
            <a:r>
              <a:rPr lang="lt-LT" sz="4900" dirty="0" err="1" smtClean="0"/>
              <a:t>our</a:t>
            </a:r>
            <a:r>
              <a:rPr lang="lt-LT" sz="4900" dirty="0" smtClean="0"/>
              <a:t> </a:t>
            </a:r>
            <a:r>
              <a:rPr lang="lt-LT" sz="4900" dirty="0" err="1" smtClean="0"/>
              <a:t>school`s</a:t>
            </a:r>
            <a:r>
              <a:rPr lang="lt-LT" sz="4900" dirty="0" smtClean="0"/>
              <a:t> </a:t>
            </a:r>
            <a:r>
              <a:rPr lang="lt-LT" sz="4900" b="1" dirty="0"/>
              <a:t>25th </a:t>
            </a:r>
            <a:r>
              <a:rPr lang="lt-LT" sz="4900" b="1" dirty="0" err="1"/>
              <a:t>anniversary</a:t>
            </a: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3" descr="C:\Users\Admin\Downloads\Desktop\mokyklai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01374"/>
            <a:ext cx="8640960" cy="467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5726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dirty="0" smtClean="0"/>
              <a:t>At </a:t>
            </a:r>
            <a:r>
              <a:rPr lang="lt-LT" sz="4000" b="1" dirty="0" err="1" smtClean="0"/>
              <a:t>the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first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of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September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we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start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our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school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year</a:t>
            </a:r>
            <a:endParaRPr lang="lt-LT" sz="4000" b="1" dirty="0"/>
          </a:p>
        </p:txBody>
      </p:sp>
      <p:pic>
        <p:nvPicPr>
          <p:cNvPr id="6" name="Picture 2" descr="C:\Users\PC-16\Desktop\rug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017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7253" y="548680"/>
            <a:ext cx="375476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The </a:t>
            </a:r>
            <a:r>
              <a:rPr lang="en-US" sz="3600" i="1" dirty="0"/>
              <a:t>school has nice and deep-rooted </a:t>
            </a:r>
            <a:r>
              <a:rPr lang="en-US" sz="3600" i="1" dirty="0" smtClean="0"/>
              <a:t>traditions</a:t>
            </a:r>
            <a:r>
              <a:rPr lang="lt-LT" sz="3600" i="1" dirty="0" smtClean="0"/>
              <a:t>. </a:t>
            </a:r>
            <a:r>
              <a:rPr lang="en-US" sz="3600" i="1" dirty="0" smtClean="0"/>
              <a:t>No school festival can be imagined without our young</a:t>
            </a:r>
            <a:r>
              <a:rPr lang="en-US" sz="3600" b="1" i="1" dirty="0" smtClean="0"/>
              <a:t> dancers</a:t>
            </a:r>
            <a:r>
              <a:rPr lang="lt-LT" sz="3600" b="1" i="1" dirty="0"/>
              <a:t> </a:t>
            </a:r>
            <a:r>
              <a:rPr lang="lt-LT" sz="3600" i="1" dirty="0" err="1" smtClean="0"/>
              <a:t>and</a:t>
            </a:r>
            <a:r>
              <a:rPr lang="lt-LT" sz="3600" i="1" dirty="0" smtClean="0"/>
              <a:t> </a:t>
            </a:r>
            <a:r>
              <a:rPr lang="lt-LT" sz="3600" b="1" i="1" dirty="0" err="1" smtClean="0"/>
              <a:t>singers</a:t>
            </a:r>
            <a:r>
              <a:rPr lang="lt-LT" sz="3600" b="1" i="1" dirty="0" smtClean="0"/>
              <a:t>.</a:t>
            </a:r>
          </a:p>
          <a:p>
            <a:endParaRPr lang="lt-LT" dirty="0"/>
          </a:p>
        </p:txBody>
      </p:sp>
      <p:pic>
        <p:nvPicPr>
          <p:cNvPr id="6" name="Picture 4" descr="http://www.pavasaris.mazeikiai.lm.lt/New/images/stories/ka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12024"/>
          <a:stretch/>
        </p:blipFill>
        <p:spPr bwMode="auto">
          <a:xfrm>
            <a:off x="4365073" y="332656"/>
            <a:ext cx="4599415" cy="298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Turinio vietos rezervavimo ženklas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/>
          <a:stretch/>
        </p:blipFill>
        <p:spPr>
          <a:xfrm>
            <a:off x="4359246" y="3645024"/>
            <a:ext cx="460524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941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celebrate lots of annual festivals</a:t>
            </a:r>
            <a:endParaRPr lang="lt-LT" b="1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107504" y="1844824"/>
            <a:ext cx="4040188" cy="3951288"/>
          </a:xfrm>
        </p:spPr>
        <p:txBody>
          <a:bodyPr>
            <a:normAutofit/>
          </a:bodyPr>
          <a:lstStyle/>
          <a:p>
            <a:r>
              <a:rPr lang="lt-LT" sz="3600" dirty="0" err="1"/>
              <a:t>Christmas</a:t>
            </a:r>
            <a:r>
              <a:rPr lang="lt-LT" sz="3600" dirty="0"/>
              <a:t> </a:t>
            </a:r>
            <a:r>
              <a:rPr lang="lt-LT" sz="3600" dirty="0" err="1"/>
              <a:t>Charity</a:t>
            </a:r>
            <a:r>
              <a:rPr lang="lt-LT" sz="3600" dirty="0"/>
              <a:t> </a:t>
            </a:r>
            <a:r>
              <a:rPr lang="lt-LT" sz="3600" dirty="0" err="1" smtClean="0"/>
              <a:t>Concert</a:t>
            </a:r>
            <a:endParaRPr lang="lt-LT" sz="3600" dirty="0" smtClean="0"/>
          </a:p>
          <a:p>
            <a:pPr algn="ctr"/>
            <a:endParaRPr lang="lt-LT" sz="3600" dirty="0"/>
          </a:p>
          <a:p>
            <a:r>
              <a:rPr lang="lt-LT" sz="3600" dirty="0" err="1" smtClean="0"/>
              <a:t>The</a:t>
            </a:r>
            <a:r>
              <a:rPr lang="lt-LT" sz="3600" dirty="0" smtClean="0"/>
              <a:t> </a:t>
            </a:r>
            <a:r>
              <a:rPr lang="lt-LT" altLang="lt-LT" sz="3600" dirty="0" err="1"/>
              <a:t>Green</a:t>
            </a:r>
            <a:r>
              <a:rPr lang="lt-LT" altLang="lt-LT" sz="3600" dirty="0"/>
              <a:t> </a:t>
            </a:r>
            <a:r>
              <a:rPr lang="lt-LT" altLang="lt-LT" sz="3600" dirty="0" err="1"/>
              <a:t>Song</a:t>
            </a:r>
            <a:r>
              <a:rPr lang="lt-LT" altLang="lt-LT" sz="3600" dirty="0"/>
              <a:t> </a:t>
            </a:r>
            <a:r>
              <a:rPr lang="lt-LT" altLang="lt-LT" sz="3600" dirty="0" err="1"/>
              <a:t>Contest</a:t>
            </a:r>
            <a:r>
              <a:rPr lang="lt-LT" altLang="lt-LT" sz="3600" dirty="0"/>
              <a:t> </a:t>
            </a:r>
            <a:endParaRPr lang="lt-LT" sz="3600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" name="Picture 2" descr="http://www.pavasaris.mazeikiai.lm.lt/New/images/stories/ka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54"/>
          <a:stretch/>
        </p:blipFill>
        <p:spPr bwMode="auto">
          <a:xfrm>
            <a:off x="4368371" y="1340768"/>
            <a:ext cx="4536504" cy="257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3" descr="phoca_thumb_l_zalia%20daina%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5078"/>
            <a:ext cx="4464496" cy="260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1228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dirty="0" err="1" smtClean="0"/>
              <a:t>Every</a:t>
            </a:r>
            <a:r>
              <a:rPr lang="lt-LT" sz="4000" dirty="0" smtClean="0"/>
              <a:t> </a:t>
            </a:r>
            <a:r>
              <a:rPr lang="lt-LT" sz="4000" dirty="0" err="1" smtClean="0"/>
              <a:t>year</a:t>
            </a:r>
            <a:r>
              <a:rPr lang="lt-LT" sz="4000" dirty="0" smtClean="0"/>
              <a:t> </a:t>
            </a:r>
            <a:r>
              <a:rPr lang="lt-LT" sz="4000" dirty="0" err="1" smtClean="0"/>
              <a:t>we</a:t>
            </a:r>
            <a:r>
              <a:rPr lang="lt-LT" sz="4000" dirty="0" smtClean="0"/>
              <a:t> </a:t>
            </a:r>
            <a:r>
              <a:rPr lang="lt-LT" sz="4000" dirty="0" err="1" smtClean="0"/>
              <a:t>celebrate</a:t>
            </a:r>
            <a:r>
              <a:rPr lang="lt-LT" sz="4000" dirty="0" smtClean="0"/>
              <a:t> </a:t>
            </a:r>
            <a:r>
              <a:rPr lang="lt-LT" sz="4000" dirty="0" err="1" smtClean="0"/>
              <a:t>our</a:t>
            </a:r>
            <a:r>
              <a:rPr lang="lt-LT" sz="4000" dirty="0" smtClean="0"/>
              <a:t> </a:t>
            </a:r>
            <a:r>
              <a:rPr lang="lt-LT" sz="4000" dirty="0" err="1" smtClean="0"/>
              <a:t>country‘s</a:t>
            </a:r>
            <a:r>
              <a:rPr lang="lt-LT" sz="4000" dirty="0" smtClean="0"/>
              <a:t> </a:t>
            </a:r>
            <a:r>
              <a:rPr lang="lt-LT" sz="4000" b="1" dirty="0" err="1" smtClean="0"/>
              <a:t>Independence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Day</a:t>
            </a:r>
            <a:r>
              <a:rPr lang="lt-LT" sz="4000" b="1" dirty="0" smtClean="0"/>
              <a:t> </a:t>
            </a:r>
            <a:r>
              <a:rPr lang="lt-LT" sz="4000" dirty="0" err="1" smtClean="0"/>
              <a:t>on</a:t>
            </a:r>
            <a:r>
              <a:rPr lang="lt-LT" sz="4000" dirty="0" smtClean="0"/>
              <a:t> 16th </a:t>
            </a:r>
            <a:r>
              <a:rPr lang="lt-LT" sz="4000" dirty="0" err="1" smtClean="0"/>
              <a:t>February</a:t>
            </a:r>
            <a:endParaRPr lang="lt-LT" sz="40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99" r="8480"/>
          <a:stretch/>
        </p:blipFill>
        <p:spPr>
          <a:xfrm>
            <a:off x="4211960" y="1807776"/>
            <a:ext cx="4536504" cy="471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pavasaris.mazeikiai.lm.lt/New/images/stories/mokykla/2015%20vasar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16785"/>
          <a:stretch/>
        </p:blipFill>
        <p:spPr bwMode="auto">
          <a:xfrm>
            <a:off x="920238" y="1839299"/>
            <a:ext cx="2931681" cy="4686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8047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</a:t>
            </a:r>
            <a:r>
              <a:rPr lang="lt-LT" sz="4000" b="1" dirty="0" err="1" smtClean="0"/>
              <a:t>articipant</a:t>
            </a:r>
            <a:endParaRPr lang="lt-LT" sz="4000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1010765"/>
              </p:ext>
            </p:extLst>
          </p:nvPr>
        </p:nvGraphicFramePr>
        <p:xfrm>
          <a:off x="1043608" y="1916832"/>
          <a:ext cx="7067128" cy="3307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3034680"/>
              </a:tblGrid>
              <a:tr h="826911">
                <a:tc>
                  <a:txBody>
                    <a:bodyPr/>
                    <a:lstStyle/>
                    <a:p>
                      <a:pPr algn="l" fontAlgn="b"/>
                      <a:r>
                        <a:rPr lang="lt-LT" sz="3600" b="1" u="none" strike="noStrike" dirty="0" err="1">
                          <a:effectLst/>
                        </a:rPr>
                        <a:t>Primary</a:t>
                      </a:r>
                      <a:endParaRPr lang="lt-LT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600" u="none" strike="noStrike" dirty="0">
                          <a:effectLst/>
                        </a:rPr>
                        <a:t>13</a:t>
                      </a:r>
                      <a:endParaRPr lang="lt-LT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11">
                <a:tc>
                  <a:txBody>
                    <a:bodyPr/>
                    <a:lstStyle/>
                    <a:p>
                      <a:pPr algn="l" fontAlgn="b"/>
                      <a:r>
                        <a:rPr lang="lt-LT" sz="3600" b="1" u="none" strike="noStrike" dirty="0" err="1">
                          <a:effectLst/>
                        </a:rPr>
                        <a:t>Exact</a:t>
                      </a:r>
                      <a:r>
                        <a:rPr lang="lt-LT" sz="3600" b="1" u="none" strike="noStrike" dirty="0">
                          <a:effectLst/>
                        </a:rPr>
                        <a:t> </a:t>
                      </a:r>
                      <a:r>
                        <a:rPr lang="lt-LT" sz="3600" b="1" u="none" strike="noStrike" dirty="0" err="1">
                          <a:effectLst/>
                        </a:rPr>
                        <a:t>sciences</a:t>
                      </a:r>
                      <a:endParaRPr lang="lt-LT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600" u="none" strike="noStrike" dirty="0">
                          <a:effectLst/>
                        </a:rPr>
                        <a:t>6</a:t>
                      </a:r>
                      <a:endParaRPr lang="lt-LT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11">
                <a:tc>
                  <a:txBody>
                    <a:bodyPr/>
                    <a:lstStyle/>
                    <a:p>
                      <a:pPr algn="l" fontAlgn="b"/>
                      <a:r>
                        <a:rPr lang="lt-LT" sz="3600" b="1" u="none" strike="noStrike" dirty="0" err="1">
                          <a:effectLst/>
                        </a:rPr>
                        <a:t>Linguists</a:t>
                      </a:r>
                      <a:endParaRPr lang="lt-LT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600" u="none" strike="noStrike" dirty="0">
                          <a:effectLst/>
                        </a:rPr>
                        <a:t>10</a:t>
                      </a:r>
                      <a:endParaRPr lang="lt-LT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11">
                <a:tc>
                  <a:txBody>
                    <a:bodyPr/>
                    <a:lstStyle/>
                    <a:p>
                      <a:pPr algn="l" fontAlgn="b"/>
                      <a:r>
                        <a:rPr lang="lt-LT" sz="3600" b="1" u="none" strike="noStrike" dirty="0" err="1">
                          <a:effectLst/>
                        </a:rPr>
                        <a:t>Social</a:t>
                      </a:r>
                      <a:r>
                        <a:rPr lang="lt-LT" sz="3600" b="1" u="none" strike="noStrike" dirty="0">
                          <a:effectLst/>
                        </a:rPr>
                        <a:t> </a:t>
                      </a:r>
                      <a:r>
                        <a:rPr lang="lt-LT" sz="3600" b="1" u="none" strike="noStrike" dirty="0" err="1">
                          <a:effectLst/>
                        </a:rPr>
                        <a:t>studies</a:t>
                      </a:r>
                      <a:endParaRPr lang="lt-LT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600" u="none" strike="noStrike" dirty="0">
                          <a:effectLst/>
                        </a:rPr>
                        <a:t>12</a:t>
                      </a:r>
                      <a:endParaRPr lang="lt-LT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908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282</Words>
  <Application>Microsoft Office PowerPoint</Application>
  <PresentationFormat>Demonstracija ekrane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2" baseType="lpstr">
      <vt:lpstr>Office Theme</vt:lpstr>
      <vt:lpstr>My school is in Lithuania</vt:lpstr>
      <vt:lpstr>We are in Europe. Our neighbours are Latvia, Belarus, Poland and Russia</vt:lpstr>
      <vt:lpstr>We study at Pavasaris Basic School</vt:lpstr>
      <vt:lpstr>Last year we were celebrating our school`s 25th anniversary  </vt:lpstr>
      <vt:lpstr>At the first of September we start our school year</vt:lpstr>
      <vt:lpstr>PowerPoint pristatymas</vt:lpstr>
      <vt:lpstr>We celebrate lots of annual festivals</vt:lpstr>
      <vt:lpstr>Every year we celebrate our country‘s Independence Day on 16th February</vt:lpstr>
      <vt:lpstr>Participant</vt:lpstr>
      <vt:lpstr>Do you use music in your classroom?</vt:lpstr>
      <vt:lpstr>When do you use musical elements?</vt:lpstr>
      <vt:lpstr>How often do you use the elements of music in the classroom? (1)</vt:lpstr>
      <vt:lpstr>How often do you use the elements of music in the classroom? (2)</vt:lpstr>
      <vt:lpstr> What are the advantages of using  music? (1)</vt:lpstr>
      <vt:lpstr>What are the advantages of using  music? (2)</vt:lpstr>
      <vt:lpstr>What are the advantages of using  music? (3)</vt:lpstr>
      <vt:lpstr>What are the advantages of using  music? (4)</vt:lpstr>
      <vt:lpstr>Does music help develop imagination and creativity?</vt:lpstr>
      <vt:lpstr>How do you think does music help to concentrate?</vt:lpstr>
      <vt:lpstr>What is the possibility of using musical expression?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PC-16</cp:lastModifiedBy>
  <cp:revision>15</cp:revision>
  <dcterms:created xsi:type="dcterms:W3CDTF">2015-10-26T17:38:34Z</dcterms:created>
  <dcterms:modified xsi:type="dcterms:W3CDTF">2015-11-03T12:02:10Z</dcterms:modified>
</cp:coreProperties>
</file>