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9" r:id="rId4"/>
    <p:sldId id="260" r:id="rId5"/>
    <p:sldId id="261" r:id="rId6"/>
    <p:sldId id="262" r:id="rId7"/>
    <p:sldId id="263" r:id="rId8"/>
    <p:sldId id="265" r:id="rId9"/>
    <p:sldId id="267" r:id="rId10"/>
    <p:sldId id="268" r:id="rId11"/>
    <p:sldId id="269" r:id="rId12"/>
    <p:sldId id="270" r:id="rId13"/>
  </p:sldIdLst>
  <p:sldSz cx="12192000" cy="6858000"/>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0" d="100"/>
          <a:sy n="70" d="100"/>
        </p:scale>
        <p:origin x="4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hu-HU" smtClean="0"/>
              <a:t>Mintacím szerkesztése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Kattintson ide az alcím mintájának szerkesztéséhez</a:t>
            </a:r>
            <a:endParaRPr lang="en-US" dirty="0"/>
          </a:p>
        </p:txBody>
      </p:sp>
      <p:sp>
        <p:nvSpPr>
          <p:cNvPr id="4" name="Date Placeholder 3"/>
          <p:cNvSpPr>
            <a:spLocks noGrp="1"/>
          </p:cNvSpPr>
          <p:nvPr>
            <p:ph type="dt" sz="half" idx="10"/>
          </p:nvPr>
        </p:nvSpPr>
        <p:spPr/>
        <p:txBody>
          <a:bodyPr/>
          <a:lstStyle/>
          <a:p>
            <a:fld id="{AA57139A-5D22-4178-ACEB-3C499EC46BAA}" type="datetimeFigureOut">
              <a:rPr lang="ro-RO" smtClean="0"/>
              <a:t>04.05.2021</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FD02453C-58FC-4DA5-8265-66DB42D3E6C0}" type="slidenum">
              <a:rPr lang="ro-RO" smtClean="0"/>
              <a:t>‹#›</a:t>
            </a:fld>
            <a:endParaRPr lang="ro-RO"/>
          </a:p>
        </p:txBody>
      </p:sp>
    </p:spTree>
    <p:extLst>
      <p:ext uri="{BB962C8B-B14F-4D97-AF65-F5344CB8AC3E}">
        <p14:creationId xmlns:p14="http://schemas.microsoft.com/office/powerpoint/2010/main" val="2616459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ím és képaláírá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hu-HU" smtClean="0"/>
              <a:t>Mintacím szerkesztése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p:txBody>
          <a:bodyPr/>
          <a:lstStyle/>
          <a:p>
            <a:fld id="{AA57139A-5D22-4178-ACEB-3C499EC46BAA}" type="datetimeFigureOut">
              <a:rPr lang="ro-RO" smtClean="0"/>
              <a:t>04.05.2021</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FD02453C-58FC-4DA5-8265-66DB42D3E6C0}" type="slidenum">
              <a:rPr lang="ro-RO" smtClean="0"/>
              <a:t>‹#›</a:t>
            </a:fld>
            <a:endParaRPr lang="ro-RO"/>
          </a:p>
        </p:txBody>
      </p:sp>
    </p:spTree>
    <p:extLst>
      <p:ext uri="{BB962C8B-B14F-4D97-AF65-F5344CB8AC3E}">
        <p14:creationId xmlns:p14="http://schemas.microsoft.com/office/powerpoint/2010/main" val="1235549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dézet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u-HU" smtClean="0"/>
              <a:t>Mintacím szerkesztése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smtClean="0"/>
              <a:t>Mintaszöveg szerkesztése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p:txBody>
          <a:bodyPr/>
          <a:lstStyle/>
          <a:p>
            <a:fld id="{AA57139A-5D22-4178-ACEB-3C499EC46BAA}" type="datetimeFigureOut">
              <a:rPr lang="ro-RO" smtClean="0"/>
              <a:t>04.05.2021</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FD02453C-58FC-4DA5-8265-66DB42D3E6C0}" type="slidenum">
              <a:rPr lang="ro-RO" smtClean="0"/>
              <a:t>‹#›</a:t>
            </a:fld>
            <a:endParaRPr lang="ro-RO"/>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054441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évkárty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hu-HU" smtClean="0"/>
              <a:t>Mintacím szerkesztése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p:txBody>
          <a:bodyPr/>
          <a:lstStyle/>
          <a:p>
            <a:fld id="{AA57139A-5D22-4178-ACEB-3C499EC46BAA}" type="datetimeFigureOut">
              <a:rPr lang="ro-RO" smtClean="0"/>
              <a:t>04.05.2021</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FD02453C-58FC-4DA5-8265-66DB42D3E6C0}" type="slidenum">
              <a:rPr lang="ro-RO" smtClean="0"/>
              <a:t>‹#›</a:t>
            </a:fld>
            <a:endParaRPr lang="ro-RO"/>
          </a:p>
        </p:txBody>
      </p:sp>
    </p:spTree>
    <p:extLst>
      <p:ext uri="{BB962C8B-B14F-4D97-AF65-F5344CB8AC3E}">
        <p14:creationId xmlns:p14="http://schemas.microsoft.com/office/powerpoint/2010/main" val="32513492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évkártya idézettel">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u-HU" smtClean="0"/>
              <a:t>Mintacím szerkesztése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smtClean="0"/>
              <a:t>Mintaszöveg szerkesztése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p:txBody>
          <a:bodyPr/>
          <a:lstStyle/>
          <a:p>
            <a:fld id="{AA57139A-5D22-4178-ACEB-3C499EC46BAA}" type="datetimeFigureOut">
              <a:rPr lang="ro-RO" smtClean="0"/>
              <a:t>04.05.2021</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FD02453C-58FC-4DA5-8265-66DB42D3E6C0}" type="slidenum">
              <a:rPr lang="ro-RO" smtClean="0"/>
              <a:t>‹#›</a:t>
            </a:fld>
            <a:endParaRPr lang="ro-RO"/>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323476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Igaz vagy hamis">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hu-HU" smtClean="0"/>
              <a:t>Mintacím szerkesztése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smtClean="0"/>
              <a:t>Mintaszöveg szerkesztése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p:txBody>
          <a:bodyPr/>
          <a:lstStyle/>
          <a:p>
            <a:fld id="{AA57139A-5D22-4178-ACEB-3C499EC46BAA}" type="datetimeFigureOut">
              <a:rPr lang="ro-RO" smtClean="0"/>
              <a:t>04.05.2021</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FD02453C-58FC-4DA5-8265-66DB42D3E6C0}" type="slidenum">
              <a:rPr lang="ro-RO" smtClean="0"/>
              <a:t>‹#›</a:t>
            </a:fld>
            <a:endParaRPr lang="ro-RO"/>
          </a:p>
        </p:txBody>
      </p:sp>
    </p:spTree>
    <p:extLst>
      <p:ext uri="{BB962C8B-B14F-4D97-AF65-F5344CB8AC3E}">
        <p14:creationId xmlns:p14="http://schemas.microsoft.com/office/powerpoint/2010/main" val="16747915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Vertical Text Placeholder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AA57139A-5D22-4178-ACEB-3C499EC46BAA}" type="datetimeFigureOut">
              <a:rPr lang="ro-RO" smtClean="0"/>
              <a:t>04.05.2021</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FD02453C-58FC-4DA5-8265-66DB42D3E6C0}" type="slidenum">
              <a:rPr lang="ro-RO" smtClean="0"/>
              <a:t>‹#›</a:t>
            </a:fld>
            <a:endParaRPr lang="ro-RO"/>
          </a:p>
        </p:txBody>
      </p:sp>
    </p:spTree>
    <p:extLst>
      <p:ext uri="{BB962C8B-B14F-4D97-AF65-F5344CB8AC3E}">
        <p14:creationId xmlns:p14="http://schemas.microsoft.com/office/powerpoint/2010/main" val="28636198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hu-HU" smtClean="0"/>
              <a:t>Mintacím szerkesztése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AA57139A-5D22-4178-ACEB-3C499EC46BAA}" type="datetimeFigureOut">
              <a:rPr lang="ro-RO" smtClean="0"/>
              <a:t>04.05.2021</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FD02453C-58FC-4DA5-8265-66DB42D3E6C0}" type="slidenum">
              <a:rPr lang="ro-RO" smtClean="0"/>
              <a:t>‹#›</a:t>
            </a:fld>
            <a:endParaRPr lang="ro-RO"/>
          </a:p>
        </p:txBody>
      </p:sp>
    </p:spTree>
    <p:extLst>
      <p:ext uri="{BB962C8B-B14F-4D97-AF65-F5344CB8AC3E}">
        <p14:creationId xmlns:p14="http://schemas.microsoft.com/office/powerpoint/2010/main" val="1934383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Content Placeholder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AA57139A-5D22-4178-ACEB-3C499EC46BAA}" type="datetimeFigureOut">
              <a:rPr lang="ro-RO" smtClean="0"/>
              <a:t>04.05.2021</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FD02453C-58FC-4DA5-8265-66DB42D3E6C0}" type="slidenum">
              <a:rPr lang="ro-RO" smtClean="0"/>
              <a:t>‹#›</a:t>
            </a:fld>
            <a:endParaRPr lang="ro-RO"/>
          </a:p>
        </p:txBody>
      </p:sp>
    </p:spTree>
    <p:extLst>
      <p:ext uri="{BB962C8B-B14F-4D97-AF65-F5344CB8AC3E}">
        <p14:creationId xmlns:p14="http://schemas.microsoft.com/office/powerpoint/2010/main" val="1276942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hu-HU" smtClean="0"/>
              <a:t>Mintacím szerkesztése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p:txBody>
          <a:bodyPr/>
          <a:lstStyle/>
          <a:p>
            <a:fld id="{AA57139A-5D22-4178-ACEB-3C499EC46BAA}" type="datetimeFigureOut">
              <a:rPr lang="ro-RO" smtClean="0"/>
              <a:t>04.05.2021</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FD02453C-58FC-4DA5-8265-66DB42D3E6C0}" type="slidenum">
              <a:rPr lang="ro-RO" smtClean="0"/>
              <a:t>‹#›</a:t>
            </a:fld>
            <a:endParaRPr lang="ro-RO"/>
          </a:p>
        </p:txBody>
      </p:sp>
    </p:spTree>
    <p:extLst>
      <p:ext uri="{BB962C8B-B14F-4D97-AF65-F5344CB8AC3E}">
        <p14:creationId xmlns:p14="http://schemas.microsoft.com/office/powerpoint/2010/main" val="1370990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Date Placeholder 4"/>
          <p:cNvSpPr>
            <a:spLocks noGrp="1"/>
          </p:cNvSpPr>
          <p:nvPr>
            <p:ph type="dt" sz="half" idx="10"/>
          </p:nvPr>
        </p:nvSpPr>
        <p:spPr/>
        <p:txBody>
          <a:bodyPr/>
          <a:lstStyle/>
          <a:p>
            <a:fld id="{AA57139A-5D22-4178-ACEB-3C499EC46BAA}" type="datetimeFigureOut">
              <a:rPr lang="ro-RO" smtClean="0"/>
              <a:t>04.05.2021</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FD02453C-58FC-4DA5-8265-66DB42D3E6C0}" type="slidenum">
              <a:rPr lang="ro-RO" smtClean="0"/>
              <a:t>‹#›</a:t>
            </a:fld>
            <a:endParaRPr lang="ro-RO"/>
          </a:p>
        </p:txBody>
      </p:sp>
    </p:spTree>
    <p:extLst>
      <p:ext uri="{BB962C8B-B14F-4D97-AF65-F5344CB8AC3E}">
        <p14:creationId xmlns:p14="http://schemas.microsoft.com/office/powerpoint/2010/main" val="4245533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u-HU" smtClean="0"/>
              <a:t>Mintacím szerkesztése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7" name="Date Placeholder 6"/>
          <p:cNvSpPr>
            <a:spLocks noGrp="1"/>
          </p:cNvSpPr>
          <p:nvPr>
            <p:ph type="dt" sz="half" idx="10"/>
          </p:nvPr>
        </p:nvSpPr>
        <p:spPr/>
        <p:txBody>
          <a:bodyPr/>
          <a:lstStyle/>
          <a:p>
            <a:fld id="{AA57139A-5D22-4178-ACEB-3C499EC46BAA}" type="datetimeFigureOut">
              <a:rPr lang="ro-RO" smtClean="0"/>
              <a:t>04.05.2021</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FD02453C-58FC-4DA5-8265-66DB42D3E6C0}" type="slidenum">
              <a:rPr lang="ro-RO" smtClean="0"/>
              <a:t>‹#›</a:t>
            </a:fld>
            <a:endParaRPr lang="ro-RO"/>
          </a:p>
        </p:txBody>
      </p:sp>
    </p:spTree>
    <p:extLst>
      <p:ext uri="{BB962C8B-B14F-4D97-AF65-F5344CB8AC3E}">
        <p14:creationId xmlns:p14="http://schemas.microsoft.com/office/powerpoint/2010/main" val="1557788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hu-HU" smtClean="0"/>
              <a:t>Mintacím szerkesztése</a:t>
            </a:r>
            <a:endParaRPr lang="en-US" dirty="0"/>
          </a:p>
        </p:txBody>
      </p:sp>
      <p:sp>
        <p:nvSpPr>
          <p:cNvPr id="3" name="Date Placeholder 2"/>
          <p:cNvSpPr>
            <a:spLocks noGrp="1"/>
          </p:cNvSpPr>
          <p:nvPr>
            <p:ph type="dt" sz="half" idx="10"/>
          </p:nvPr>
        </p:nvSpPr>
        <p:spPr/>
        <p:txBody>
          <a:bodyPr/>
          <a:lstStyle/>
          <a:p>
            <a:fld id="{AA57139A-5D22-4178-ACEB-3C499EC46BAA}" type="datetimeFigureOut">
              <a:rPr lang="ro-RO" smtClean="0"/>
              <a:t>04.05.2021</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FD02453C-58FC-4DA5-8265-66DB42D3E6C0}" type="slidenum">
              <a:rPr lang="ro-RO" smtClean="0"/>
              <a:t>‹#›</a:t>
            </a:fld>
            <a:endParaRPr lang="ro-RO"/>
          </a:p>
        </p:txBody>
      </p:sp>
    </p:spTree>
    <p:extLst>
      <p:ext uri="{BB962C8B-B14F-4D97-AF65-F5344CB8AC3E}">
        <p14:creationId xmlns:p14="http://schemas.microsoft.com/office/powerpoint/2010/main" val="1611215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57139A-5D22-4178-ACEB-3C499EC46BAA}" type="datetimeFigureOut">
              <a:rPr lang="ro-RO" smtClean="0"/>
              <a:t>04.05.2021</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FD02453C-58FC-4DA5-8265-66DB42D3E6C0}" type="slidenum">
              <a:rPr lang="ro-RO" smtClean="0"/>
              <a:t>‹#›</a:t>
            </a:fld>
            <a:endParaRPr lang="ro-RO"/>
          </a:p>
        </p:txBody>
      </p:sp>
    </p:spTree>
    <p:extLst>
      <p:ext uri="{BB962C8B-B14F-4D97-AF65-F5344CB8AC3E}">
        <p14:creationId xmlns:p14="http://schemas.microsoft.com/office/powerpoint/2010/main" val="3918410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hu-HU" smtClean="0"/>
              <a:t>Mintacím szerkesztése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hu-HU" smtClean="0"/>
              <a:t>Mintaszöveg szerkesztése</a:t>
            </a:r>
          </a:p>
        </p:txBody>
      </p:sp>
      <p:sp>
        <p:nvSpPr>
          <p:cNvPr id="5" name="Date Placeholder 4"/>
          <p:cNvSpPr>
            <a:spLocks noGrp="1"/>
          </p:cNvSpPr>
          <p:nvPr>
            <p:ph type="dt" sz="half" idx="10"/>
          </p:nvPr>
        </p:nvSpPr>
        <p:spPr/>
        <p:txBody>
          <a:bodyPr/>
          <a:lstStyle/>
          <a:p>
            <a:fld id="{AA57139A-5D22-4178-ACEB-3C499EC46BAA}" type="datetimeFigureOut">
              <a:rPr lang="ro-RO" smtClean="0"/>
              <a:t>04.05.2021</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FD02453C-58FC-4DA5-8265-66DB42D3E6C0}" type="slidenum">
              <a:rPr lang="ro-RO" smtClean="0"/>
              <a:t>‹#›</a:t>
            </a:fld>
            <a:endParaRPr lang="ro-RO"/>
          </a:p>
        </p:txBody>
      </p:sp>
    </p:spTree>
    <p:extLst>
      <p:ext uri="{BB962C8B-B14F-4D97-AF65-F5344CB8AC3E}">
        <p14:creationId xmlns:p14="http://schemas.microsoft.com/office/powerpoint/2010/main" val="3630709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hu-HU" smtClean="0"/>
              <a:t>Mintacím szerkesztése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smtClean="0"/>
              <a:t>Kép beszúrásához kattintson az ikonra</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FD02453C-58FC-4DA5-8265-66DB42D3E6C0}" type="slidenum">
              <a:rPr lang="ro-RO" smtClean="0"/>
              <a:t>‹#›</a:t>
            </a:fld>
            <a:endParaRPr lang="ro-RO"/>
          </a:p>
        </p:txBody>
      </p:sp>
      <p:sp>
        <p:nvSpPr>
          <p:cNvPr id="5" name="Date Placeholder 4"/>
          <p:cNvSpPr>
            <a:spLocks noGrp="1"/>
          </p:cNvSpPr>
          <p:nvPr>
            <p:ph type="dt" sz="half" idx="10"/>
          </p:nvPr>
        </p:nvSpPr>
        <p:spPr/>
        <p:txBody>
          <a:bodyPr/>
          <a:lstStyle/>
          <a:p>
            <a:fld id="{AA57139A-5D22-4178-ACEB-3C499EC46BAA}" type="datetimeFigureOut">
              <a:rPr lang="ro-RO" smtClean="0"/>
              <a:t>04.05.2021</a:t>
            </a:fld>
            <a:endParaRPr lang="ro-RO"/>
          </a:p>
        </p:txBody>
      </p:sp>
    </p:spTree>
    <p:extLst>
      <p:ext uri="{BB962C8B-B14F-4D97-AF65-F5344CB8AC3E}">
        <p14:creationId xmlns:p14="http://schemas.microsoft.com/office/powerpoint/2010/main" val="3879552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hu-HU" smtClean="0"/>
              <a:t>Mintacím szerkesztése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A57139A-5D22-4178-ACEB-3C499EC46BAA}" type="datetimeFigureOut">
              <a:rPr lang="ro-RO" smtClean="0"/>
              <a:t>04.05.2021</a:t>
            </a:fld>
            <a:endParaRPr lang="ro-RO"/>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o-RO"/>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D02453C-58FC-4DA5-8265-66DB42D3E6C0}" type="slidenum">
              <a:rPr lang="ro-RO" smtClean="0"/>
              <a:t>‹#›</a:t>
            </a:fld>
            <a:endParaRPr lang="ro-RO"/>
          </a:p>
        </p:txBody>
      </p:sp>
    </p:spTree>
    <p:extLst>
      <p:ext uri="{BB962C8B-B14F-4D97-AF65-F5344CB8AC3E}">
        <p14:creationId xmlns:p14="http://schemas.microsoft.com/office/powerpoint/2010/main" val="29845435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google.com/url?sa=i&amp;url=https://azonnali.hu/cikk/20210117_ismet-romania-szetesesetol-tartanak-a-roman-partok-miutan-kelemen-hunor-a-szekelyfoldi-autonomiarol-beszelt-&amp;psig=AOvVaw2U_Kxoo1WHSRDLaCpEaDtM&amp;ust=1620212473876000&amp;source=images&amp;cd=vfe&amp;ved=0CAIQjRxqFwoTCLiGnqHwr_ACFQAAAAAdAAAAABAE"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8" Type="http://schemas.openxmlformats.org/officeDocument/2006/relationships/image" Target="../media/image22.jpeg"/><Relationship Id="rId3" Type="http://schemas.openxmlformats.org/officeDocument/2006/relationships/image" Target="../media/image17.jpeg"/><Relationship Id="rId7" Type="http://schemas.openxmlformats.org/officeDocument/2006/relationships/image" Target="../media/image21.jpeg"/><Relationship Id="rId2"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20.jpeg"/><Relationship Id="rId5" Type="http://schemas.openxmlformats.org/officeDocument/2006/relationships/image" Target="../media/image19.jpeg"/><Relationship Id="rId4" Type="http://schemas.openxmlformats.org/officeDocument/2006/relationships/image" Target="../media/image18.jpeg"/><Relationship Id="rId9" Type="http://schemas.openxmlformats.org/officeDocument/2006/relationships/image" Target="../media/image23.jpeg"/></Relationships>
</file>

<file path=ppt/slides/_rels/slide11.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1507067" y="2404534"/>
            <a:ext cx="6790772" cy="1646302"/>
          </a:xfrm>
        </p:spPr>
        <p:txBody>
          <a:bodyPr>
            <a:normAutofit fontScale="90000"/>
          </a:bodyPr>
          <a:lstStyle/>
          <a:p>
            <a:r>
              <a:rPr lang="nl-NL" dirty="0" smtClean="0"/>
              <a:t>Szeklerland</a:t>
            </a:r>
            <a:r>
              <a:rPr lang="nl-NL" dirty="0"/>
              <a:t/>
            </a:r>
            <a:br>
              <a:rPr lang="nl-NL" dirty="0"/>
            </a:br>
            <a:endParaRPr lang="ro-RO" dirty="0"/>
          </a:p>
        </p:txBody>
      </p:sp>
      <p:sp>
        <p:nvSpPr>
          <p:cNvPr id="3" name="Alcím 2"/>
          <p:cNvSpPr>
            <a:spLocks noGrp="1"/>
          </p:cNvSpPr>
          <p:nvPr>
            <p:ph type="subTitle" idx="1"/>
          </p:nvPr>
        </p:nvSpPr>
        <p:spPr/>
        <p:txBody>
          <a:bodyPr/>
          <a:lstStyle/>
          <a:p>
            <a:r>
              <a:rPr lang="ro-RO" b="1" dirty="0"/>
              <a:t>Timea </a:t>
            </a:r>
            <a:r>
              <a:rPr lang="ro-RO" b="1" dirty="0" smtClean="0"/>
              <a:t>Sárosi end Roland Sárosi .</a:t>
            </a:r>
            <a:endParaRPr lang="nl-NL" dirty="0"/>
          </a:p>
        </p:txBody>
      </p:sp>
      <p:pic>
        <p:nvPicPr>
          <p:cNvPr id="2050" name="Picture 2" descr="https://lh3.googleusercontent.com/iYlgxe3lBzcltVJutwxQbiN81aLRs1bgssfqSPc_N6tHR4X2Jej--2a0v4EtfwzsZafr-Q=s1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07400" y="334963"/>
            <a:ext cx="3784600" cy="2941637"/>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4" descr="Ismét Románia szétesésétől tartanak a román pártok, miután Kelemen Hunor  autonómiáról beszélt"/>
          <p:cNvSpPr>
            <a:spLocks noChangeAspect="1" noChangeArrowheads="1"/>
          </p:cNvSpPr>
          <p:nvPr/>
        </p:nvSpPr>
        <p:spPr bwMode="auto">
          <a:xfrm>
            <a:off x="155575" y="-769938"/>
            <a:ext cx="2857500" cy="16097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o-RO"/>
          </a:p>
        </p:txBody>
      </p:sp>
      <p:sp>
        <p:nvSpPr>
          <p:cNvPr id="6" name="AutoShape 8" descr="Ismét Románia szétesésétől tartanak a román pártok, miután Kelemen Hunor  autonómiáról beszélt"/>
          <p:cNvSpPr>
            <a:spLocks noChangeAspect="1" noChangeArrowheads="1"/>
          </p:cNvSpPr>
          <p:nvPr/>
        </p:nvSpPr>
        <p:spPr bwMode="auto">
          <a:xfrm>
            <a:off x="460375" y="-465138"/>
            <a:ext cx="2857500" cy="16097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o-RO" dirty="0"/>
          </a:p>
        </p:txBody>
      </p:sp>
      <p:pic>
        <p:nvPicPr>
          <p:cNvPr id="2058" name="Picture 10" descr="Ismét Románia szétesésétől tartanak a román pártok, miután Kelemen Hunor  autonómiáról beszélt">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0375" y="4114800"/>
            <a:ext cx="4213225"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414464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058"/>
                                        </p:tgtEl>
                                        <p:attrNameLst>
                                          <p:attrName>style.visibility</p:attrName>
                                        </p:attrNameLst>
                                      </p:cBhvr>
                                      <p:to>
                                        <p:strVal val="visible"/>
                                      </p:to>
                                    </p:set>
                                    <p:animEffect transition="in" filter="fade">
                                      <p:cBhvr>
                                        <p:cTn id="14" dur="1000"/>
                                        <p:tgtEl>
                                          <p:spTgt spid="2058"/>
                                        </p:tgtEl>
                                      </p:cBhvr>
                                    </p:animEffect>
                                    <p:anim calcmode="lin" valueType="num">
                                      <p:cBhvr>
                                        <p:cTn id="15" dur="1000" fill="hold"/>
                                        <p:tgtEl>
                                          <p:spTgt spid="2058"/>
                                        </p:tgtEl>
                                        <p:attrNameLst>
                                          <p:attrName>ppt_x</p:attrName>
                                        </p:attrNameLst>
                                      </p:cBhvr>
                                      <p:tavLst>
                                        <p:tav tm="0">
                                          <p:val>
                                            <p:strVal val="#ppt_x"/>
                                          </p:val>
                                        </p:tav>
                                        <p:tav tm="100000">
                                          <p:val>
                                            <p:strVal val="#ppt_x"/>
                                          </p:val>
                                        </p:tav>
                                      </p:tavLst>
                                    </p:anim>
                                    <p:anim calcmode="lin" valueType="num">
                                      <p:cBhvr>
                                        <p:cTn id="16" dur="1000" fill="hold"/>
                                        <p:tgtEl>
                                          <p:spTgt spid="205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2050"/>
                                        </p:tgtEl>
                                        <p:attrNameLst>
                                          <p:attrName>style.visibility</p:attrName>
                                        </p:attrNameLst>
                                      </p:cBhvr>
                                      <p:to>
                                        <p:strVal val="visible"/>
                                      </p:to>
                                    </p:set>
                                    <p:animEffect transition="in" filter="fade">
                                      <p:cBhvr>
                                        <p:cTn id="21" dur="1000"/>
                                        <p:tgtEl>
                                          <p:spTgt spid="2050"/>
                                        </p:tgtEl>
                                      </p:cBhvr>
                                    </p:animEffect>
                                    <p:anim calcmode="lin" valueType="num">
                                      <p:cBhvr>
                                        <p:cTn id="22" dur="1000" fill="hold"/>
                                        <p:tgtEl>
                                          <p:spTgt spid="2050"/>
                                        </p:tgtEl>
                                        <p:attrNameLst>
                                          <p:attrName>ppt_x</p:attrName>
                                        </p:attrNameLst>
                                      </p:cBhvr>
                                      <p:tavLst>
                                        <p:tav tm="0">
                                          <p:val>
                                            <p:strVal val="#ppt_x"/>
                                          </p:val>
                                        </p:tav>
                                        <p:tav tm="100000">
                                          <p:val>
                                            <p:strVal val="#ppt_x"/>
                                          </p:val>
                                        </p:tav>
                                      </p:tavLst>
                                    </p:anim>
                                    <p:anim calcmode="lin" valueType="num">
                                      <p:cBhvr>
                                        <p:cTn id="23"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 calcmode="lin" valueType="num">
                                      <p:cBhvr additive="base">
                                        <p:cTn id="2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95325" y="341312"/>
            <a:ext cx="10515600" cy="1325563"/>
          </a:xfrm>
        </p:spPr>
        <p:txBody>
          <a:bodyPr/>
          <a:lstStyle/>
          <a:p>
            <a:r>
              <a:rPr lang="ro-RO" dirty="0"/>
              <a:t>Sports </a:t>
            </a:r>
          </a:p>
        </p:txBody>
      </p:sp>
      <p:sp>
        <p:nvSpPr>
          <p:cNvPr id="3" name="Tartalom helye 2"/>
          <p:cNvSpPr>
            <a:spLocks noGrp="1"/>
          </p:cNvSpPr>
          <p:nvPr>
            <p:ph idx="1"/>
          </p:nvPr>
        </p:nvSpPr>
        <p:spPr>
          <a:xfrm>
            <a:off x="838200" y="1825625"/>
            <a:ext cx="3429000" cy="4351338"/>
          </a:xfrm>
        </p:spPr>
        <p:txBody>
          <a:bodyPr/>
          <a:lstStyle/>
          <a:p>
            <a:r>
              <a:rPr lang="en-US" dirty="0"/>
              <a:t>Ice hockey, basketball, handball, football team, dance, athletics, ballet, hip hop, horse riding, swimming and folk dance</a:t>
            </a:r>
            <a:endParaRPr lang="ro-RO" dirty="0"/>
          </a:p>
        </p:txBody>
      </p:sp>
      <p:sp>
        <p:nvSpPr>
          <p:cNvPr id="4" name="AutoShape 2" descr="Jégkorongblog » Nem szabad elengedni a hokis gyerekek kezét"/>
          <p:cNvSpPr>
            <a:spLocks noChangeAspect="1" noChangeArrowheads="1"/>
          </p:cNvSpPr>
          <p:nvPr/>
        </p:nvSpPr>
        <p:spPr bwMode="auto">
          <a:xfrm>
            <a:off x="155575" y="-708025"/>
            <a:ext cx="3114675" cy="14763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o-RO"/>
          </a:p>
        </p:txBody>
      </p:sp>
      <p:sp>
        <p:nvSpPr>
          <p:cNvPr id="5" name="AutoShape 4" descr="Jégkorongblog » Nem szabad elengedni a hokis gyerekek kezét"/>
          <p:cNvSpPr>
            <a:spLocks noChangeAspect="1" noChangeArrowheads="1"/>
          </p:cNvSpPr>
          <p:nvPr/>
        </p:nvSpPr>
        <p:spPr bwMode="auto">
          <a:xfrm>
            <a:off x="307975" y="-555625"/>
            <a:ext cx="3114675" cy="14763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o-RO"/>
          </a:p>
        </p:txBody>
      </p:sp>
      <p:sp>
        <p:nvSpPr>
          <p:cNvPr id="6" name="AutoShape 6" descr="Jégkorong – Wikipédia"/>
          <p:cNvSpPr>
            <a:spLocks noChangeAspect="1" noChangeArrowheads="1"/>
          </p:cNvSpPr>
          <p:nvPr/>
        </p:nvSpPr>
        <p:spPr bwMode="auto">
          <a:xfrm>
            <a:off x="155575" y="-846138"/>
            <a:ext cx="2438400" cy="17716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o-RO"/>
          </a:p>
        </p:txBody>
      </p:sp>
      <p:pic>
        <p:nvPicPr>
          <p:cNvPr id="11272" name="Picture 8" descr="https://lh3.googleusercontent.com/ajy8HvY7y6pc4olfTL8ZwrYme2shfGFqwcT6yS9QLN5E6q7uCXBsAas9oei0smg5w0xODUs=s1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2650" y="96837"/>
            <a:ext cx="2571750" cy="1730375"/>
          </a:xfrm>
          <a:prstGeom prst="rect">
            <a:avLst/>
          </a:prstGeom>
          <a:noFill/>
          <a:extLst>
            <a:ext uri="{909E8E84-426E-40DD-AFC4-6F175D3DCCD1}">
              <a14:hiddenFill xmlns:a14="http://schemas.microsoft.com/office/drawing/2010/main">
                <a:solidFill>
                  <a:srgbClr val="FFFFFF"/>
                </a:solidFill>
              </a14:hiddenFill>
            </a:ext>
          </a:extLst>
        </p:spPr>
      </p:pic>
      <p:sp>
        <p:nvSpPr>
          <p:cNvPr id="7" name="AutoShape 10" descr="Néptáncantológia: több mint ezer népzenész és néptáncos – kultúra.hu"/>
          <p:cNvSpPr>
            <a:spLocks noChangeAspect="1" noChangeArrowheads="1"/>
          </p:cNvSpPr>
          <p:nvPr/>
        </p:nvSpPr>
        <p:spPr bwMode="auto">
          <a:xfrm>
            <a:off x="155575" y="-914400"/>
            <a:ext cx="2362200" cy="1905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o-RO"/>
          </a:p>
        </p:txBody>
      </p:sp>
      <p:sp>
        <p:nvSpPr>
          <p:cNvPr id="8" name="AutoShape 12" descr="Néptáncantológia: több mint ezer népzenész és néptáncos – kultúra.hu"/>
          <p:cNvSpPr>
            <a:spLocks noChangeAspect="1" noChangeArrowheads="1"/>
          </p:cNvSpPr>
          <p:nvPr/>
        </p:nvSpPr>
        <p:spPr bwMode="auto">
          <a:xfrm>
            <a:off x="307975" y="-762000"/>
            <a:ext cx="2362200" cy="1905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o-RO"/>
          </a:p>
        </p:txBody>
      </p:sp>
      <p:sp>
        <p:nvSpPr>
          <p:cNvPr id="9" name="AutoShape 14" descr="Magyar néptánc – Wikipédia"/>
          <p:cNvSpPr>
            <a:spLocks noChangeAspect="1" noChangeArrowheads="1"/>
          </p:cNvSpPr>
          <p:nvPr/>
        </p:nvSpPr>
        <p:spPr bwMode="auto">
          <a:xfrm>
            <a:off x="4711321" y="5013063"/>
            <a:ext cx="5569324" cy="297492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o-RO"/>
          </a:p>
        </p:txBody>
      </p:sp>
      <p:pic>
        <p:nvPicPr>
          <p:cNvPr id="11280" name="Picture 16" descr="https://lh3.googleusercontent.com/zRtrT5WK32OUcHau-CxJps7CibKe1yzGNS1JDMvpiYeAtOKRlGkB_Gixy6KBdxsy1ce_=s1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67606" y="4724138"/>
            <a:ext cx="3190875" cy="2163762"/>
          </a:xfrm>
          <a:prstGeom prst="rect">
            <a:avLst/>
          </a:prstGeom>
          <a:noFill/>
          <a:extLst>
            <a:ext uri="{909E8E84-426E-40DD-AFC4-6F175D3DCCD1}">
              <a14:hiddenFill xmlns:a14="http://schemas.microsoft.com/office/drawing/2010/main">
                <a:solidFill>
                  <a:srgbClr val="FFFFFF"/>
                </a:solidFill>
              </a14:hiddenFill>
            </a:ext>
          </a:extLst>
        </p:spPr>
      </p:pic>
      <p:pic>
        <p:nvPicPr>
          <p:cNvPr id="11282" name="Picture 18" descr="Balett Hattyúk Tava Ballerina - Ingyenes fotó a Pixabay-e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8575" y="2967038"/>
            <a:ext cx="2571750" cy="1714500"/>
          </a:xfrm>
          <a:prstGeom prst="rect">
            <a:avLst/>
          </a:prstGeom>
          <a:noFill/>
          <a:extLst>
            <a:ext uri="{909E8E84-426E-40DD-AFC4-6F175D3DCCD1}">
              <a14:hiddenFill xmlns:a14="http://schemas.microsoft.com/office/drawing/2010/main">
                <a:solidFill>
                  <a:srgbClr val="FFFFFF"/>
                </a:solidFill>
              </a14:hiddenFill>
            </a:ext>
          </a:extLst>
        </p:spPr>
      </p:pic>
      <p:sp>
        <p:nvSpPr>
          <p:cNvPr id="10" name="AutoShape 20" descr="Kosárlabda – Wikipédia"/>
          <p:cNvSpPr>
            <a:spLocks noChangeAspect="1" noChangeArrowheads="1"/>
          </p:cNvSpPr>
          <p:nvPr/>
        </p:nvSpPr>
        <p:spPr bwMode="auto">
          <a:xfrm>
            <a:off x="406400" y="-254794"/>
            <a:ext cx="1381125" cy="18954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o-RO"/>
          </a:p>
        </p:txBody>
      </p:sp>
      <p:pic>
        <p:nvPicPr>
          <p:cNvPr id="11286" name="Picture 22" descr="https://lh3.googleusercontent.com/AvPGAsosz7BM9qlXbCSbNHC3G8EoW4BQ4YpZ4rWfMeY86ACStfkUw4e7CBzyfospOBaY=s8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56325" y="508408"/>
            <a:ext cx="1676400" cy="2298293"/>
          </a:xfrm>
          <a:prstGeom prst="rect">
            <a:avLst/>
          </a:prstGeom>
          <a:noFill/>
          <a:extLst>
            <a:ext uri="{909E8E84-426E-40DD-AFC4-6F175D3DCCD1}">
              <a14:hiddenFill xmlns:a14="http://schemas.microsoft.com/office/drawing/2010/main">
                <a:solidFill>
                  <a:srgbClr val="FFFFFF"/>
                </a:solidFill>
              </a14:hiddenFill>
            </a:ext>
          </a:extLst>
        </p:spPr>
      </p:pic>
      <p:pic>
        <p:nvPicPr>
          <p:cNvPr id="11288" name="Picture 24" descr="https://lh3.googleusercontent.com/mp9ESnJRp_7maFoeT85I6zLToXuy4qUAmAvMpbTzR0rG6XOuBzPlzX05qNp27um_JoQAfw=s15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24198" y="436665"/>
            <a:ext cx="3443939" cy="2038351"/>
          </a:xfrm>
          <a:prstGeom prst="rect">
            <a:avLst/>
          </a:prstGeom>
          <a:noFill/>
          <a:extLst>
            <a:ext uri="{909E8E84-426E-40DD-AFC4-6F175D3DCCD1}">
              <a14:hiddenFill xmlns:a14="http://schemas.microsoft.com/office/drawing/2010/main">
                <a:solidFill>
                  <a:srgbClr val="FFFFFF"/>
                </a:solidFill>
              </a14:hiddenFill>
            </a:ext>
          </a:extLst>
        </p:spPr>
      </p:pic>
      <p:pic>
        <p:nvPicPr>
          <p:cNvPr id="11290" name="Picture 26" descr="https://lh3.googleusercontent.com/Sk47HbSxLWIqtbCQQI24wUim5mVl4MpmgqdBeviBdtC1rimUAfGCYuVofDNMrzrYEAsW=s12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35995" y="2776539"/>
            <a:ext cx="2820344" cy="2635781"/>
          </a:xfrm>
          <a:prstGeom prst="rect">
            <a:avLst/>
          </a:prstGeom>
          <a:noFill/>
          <a:extLst>
            <a:ext uri="{909E8E84-426E-40DD-AFC4-6F175D3DCCD1}">
              <a14:hiddenFill xmlns:a14="http://schemas.microsoft.com/office/drawing/2010/main">
                <a:solidFill>
                  <a:srgbClr val="FFFFFF"/>
                </a:solidFill>
              </a14:hiddenFill>
            </a:ext>
          </a:extLst>
        </p:spPr>
      </p:pic>
      <p:sp>
        <p:nvSpPr>
          <p:cNvPr id="11" name="AutoShape 28" descr="Úszás – Len-Budapest 2020"/>
          <p:cNvSpPr>
            <a:spLocks noChangeAspect="1" noChangeArrowheads="1"/>
          </p:cNvSpPr>
          <p:nvPr/>
        </p:nvSpPr>
        <p:spPr bwMode="auto">
          <a:xfrm>
            <a:off x="460375" y="-403225"/>
            <a:ext cx="3114675" cy="14763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o-RO"/>
          </a:p>
        </p:txBody>
      </p:sp>
      <p:pic>
        <p:nvPicPr>
          <p:cNvPr id="11294" name="Picture 30" descr="https://lh3.googleusercontent.com/nMVB6xIp_tvJ7tTGur-X2xaCI-p3pzBQbb7pwn0qTcvzr4qqo7R5PPde5pX7ySqe1LQC-nY=s17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080967" y="5412320"/>
            <a:ext cx="3381375" cy="1478224"/>
          </a:xfrm>
          <a:prstGeom prst="rect">
            <a:avLst/>
          </a:prstGeom>
          <a:noFill/>
          <a:extLst>
            <a:ext uri="{909E8E84-426E-40DD-AFC4-6F175D3DCCD1}">
              <a14:hiddenFill xmlns:a14="http://schemas.microsoft.com/office/drawing/2010/main">
                <a:solidFill>
                  <a:srgbClr val="FFFFFF"/>
                </a:solidFill>
              </a14:hiddenFill>
            </a:ext>
          </a:extLst>
        </p:spPr>
      </p:pic>
      <p:pic>
        <p:nvPicPr>
          <p:cNvPr id="11296" name="Picture 32" descr="https://lh3.googleusercontent.com/C1C1Gij3dHlFQeEJjwDvCwvnn97r5ZIDxTbwJYviQWq_kWE7s5uEtDjzWa3VVKKXaqXC=s15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88671" y="4852726"/>
            <a:ext cx="2581799" cy="18330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995508"/>
      </p:ext>
    </p:extLst>
  </p:cSld>
  <p:clrMapOvr>
    <a:masterClrMapping/>
  </p:clrMapOvr>
  <mc:AlternateContent xmlns:mc="http://schemas.openxmlformats.org/markup-compatibility/2006">
    <mc:Choice xmlns:p14="http://schemas.microsoft.com/office/powerpoint/2010/main" Requires="p14">
      <p:transition spd="slow" p14:dur="3000">
        <p14:shred dir="ou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11272"/>
                                        </p:tgtEl>
                                        <p:attrNameLst>
                                          <p:attrName>style.visibility</p:attrName>
                                        </p:attrNameLst>
                                      </p:cBhvr>
                                      <p:to>
                                        <p:strVal val="visible"/>
                                      </p:to>
                                    </p:set>
                                    <p:animEffect transition="in" filter="barn(inVertical)">
                                      <p:cBhvr>
                                        <p:cTn id="19" dur="500"/>
                                        <p:tgtEl>
                                          <p:spTgt spid="11272"/>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11286"/>
                                        </p:tgtEl>
                                        <p:attrNameLst>
                                          <p:attrName>style.visibility</p:attrName>
                                        </p:attrNameLst>
                                      </p:cBhvr>
                                      <p:to>
                                        <p:strVal val="visible"/>
                                      </p:to>
                                    </p:set>
                                    <p:animEffect transition="in" filter="fade">
                                      <p:cBhvr>
                                        <p:cTn id="24" dur="1000"/>
                                        <p:tgtEl>
                                          <p:spTgt spid="11286"/>
                                        </p:tgtEl>
                                      </p:cBhvr>
                                    </p:animEffect>
                                    <p:anim calcmode="lin" valueType="num">
                                      <p:cBhvr>
                                        <p:cTn id="25" dur="1000" fill="hold"/>
                                        <p:tgtEl>
                                          <p:spTgt spid="11286"/>
                                        </p:tgtEl>
                                        <p:attrNameLst>
                                          <p:attrName>ppt_x</p:attrName>
                                        </p:attrNameLst>
                                      </p:cBhvr>
                                      <p:tavLst>
                                        <p:tav tm="0">
                                          <p:val>
                                            <p:strVal val="#ppt_x"/>
                                          </p:val>
                                        </p:tav>
                                        <p:tav tm="100000">
                                          <p:val>
                                            <p:strVal val="#ppt_x"/>
                                          </p:val>
                                        </p:tav>
                                      </p:tavLst>
                                    </p:anim>
                                    <p:anim calcmode="lin" valueType="num">
                                      <p:cBhvr>
                                        <p:cTn id="26" dur="1000" fill="hold"/>
                                        <p:tgtEl>
                                          <p:spTgt spid="11286"/>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1290"/>
                                        </p:tgtEl>
                                        <p:attrNameLst>
                                          <p:attrName>style.visibility</p:attrName>
                                        </p:attrNameLst>
                                      </p:cBhvr>
                                      <p:to>
                                        <p:strVal val="visible"/>
                                      </p:to>
                                    </p:set>
                                    <p:anim calcmode="lin" valueType="num">
                                      <p:cBhvr additive="base">
                                        <p:cTn id="31" dur="500" fill="hold"/>
                                        <p:tgtEl>
                                          <p:spTgt spid="11290"/>
                                        </p:tgtEl>
                                        <p:attrNameLst>
                                          <p:attrName>ppt_x</p:attrName>
                                        </p:attrNameLst>
                                      </p:cBhvr>
                                      <p:tavLst>
                                        <p:tav tm="0">
                                          <p:val>
                                            <p:strVal val="#ppt_x"/>
                                          </p:val>
                                        </p:tav>
                                        <p:tav tm="100000">
                                          <p:val>
                                            <p:strVal val="#ppt_x"/>
                                          </p:val>
                                        </p:tav>
                                      </p:tavLst>
                                    </p:anim>
                                    <p:anim calcmode="lin" valueType="num">
                                      <p:cBhvr additive="base">
                                        <p:cTn id="32" dur="500" fill="hold"/>
                                        <p:tgtEl>
                                          <p:spTgt spid="1129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11294"/>
                                        </p:tgtEl>
                                        <p:attrNameLst>
                                          <p:attrName>style.visibility</p:attrName>
                                        </p:attrNameLst>
                                      </p:cBhvr>
                                      <p:to>
                                        <p:strVal val="visible"/>
                                      </p:to>
                                    </p:set>
                                    <p:animEffect transition="in" filter="wipe(down)">
                                      <p:cBhvr>
                                        <p:cTn id="37" dur="500"/>
                                        <p:tgtEl>
                                          <p:spTgt spid="1129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1288"/>
                                        </p:tgtEl>
                                        <p:attrNameLst>
                                          <p:attrName>style.visibility</p:attrName>
                                        </p:attrNameLst>
                                      </p:cBhvr>
                                      <p:to>
                                        <p:strVal val="visible"/>
                                      </p:to>
                                    </p:set>
                                    <p:animEffect transition="in" filter="fade">
                                      <p:cBhvr>
                                        <p:cTn id="42" dur="500"/>
                                        <p:tgtEl>
                                          <p:spTgt spid="11288"/>
                                        </p:tgtEl>
                                      </p:cBhvr>
                                    </p:animEffect>
                                  </p:childTnLst>
                                </p:cTn>
                              </p:par>
                            </p:childTnLst>
                          </p:cTn>
                        </p:par>
                      </p:childTnLst>
                    </p:cTn>
                  </p:par>
                  <p:par>
                    <p:cTn id="43" fill="hold">
                      <p:stCondLst>
                        <p:cond delay="indefinite"/>
                      </p:stCondLst>
                      <p:childTnLst>
                        <p:par>
                          <p:cTn id="44" fill="hold">
                            <p:stCondLst>
                              <p:cond delay="0"/>
                            </p:stCondLst>
                            <p:childTnLst>
                              <p:par>
                                <p:cTn id="45" presetID="45" presetClass="entr" presetSubtype="0" fill="hold" nodeType="clickEffect">
                                  <p:stCondLst>
                                    <p:cond delay="0"/>
                                  </p:stCondLst>
                                  <p:childTnLst>
                                    <p:set>
                                      <p:cBhvr>
                                        <p:cTn id="46" dur="1" fill="hold">
                                          <p:stCondLst>
                                            <p:cond delay="0"/>
                                          </p:stCondLst>
                                        </p:cTn>
                                        <p:tgtEl>
                                          <p:spTgt spid="11296"/>
                                        </p:tgtEl>
                                        <p:attrNameLst>
                                          <p:attrName>style.visibility</p:attrName>
                                        </p:attrNameLst>
                                      </p:cBhvr>
                                      <p:to>
                                        <p:strVal val="visible"/>
                                      </p:to>
                                    </p:set>
                                    <p:animEffect transition="in" filter="fade">
                                      <p:cBhvr>
                                        <p:cTn id="47" dur="2000"/>
                                        <p:tgtEl>
                                          <p:spTgt spid="11296"/>
                                        </p:tgtEl>
                                      </p:cBhvr>
                                    </p:animEffect>
                                    <p:anim calcmode="lin" valueType="num">
                                      <p:cBhvr>
                                        <p:cTn id="48" dur="2000" fill="hold"/>
                                        <p:tgtEl>
                                          <p:spTgt spid="11296"/>
                                        </p:tgtEl>
                                        <p:attrNameLst>
                                          <p:attrName>ppt_w</p:attrName>
                                        </p:attrNameLst>
                                      </p:cBhvr>
                                      <p:tavLst>
                                        <p:tav tm="0" fmla="#ppt_w*sin(2.5*pi*$)">
                                          <p:val>
                                            <p:fltVal val="0"/>
                                          </p:val>
                                        </p:tav>
                                        <p:tav tm="100000">
                                          <p:val>
                                            <p:fltVal val="1"/>
                                          </p:val>
                                        </p:tav>
                                      </p:tavLst>
                                    </p:anim>
                                    <p:anim calcmode="lin" valueType="num">
                                      <p:cBhvr>
                                        <p:cTn id="49" dur="2000" fill="hold"/>
                                        <p:tgtEl>
                                          <p:spTgt spid="11296"/>
                                        </p:tgtEl>
                                        <p:attrNameLst>
                                          <p:attrName>ppt_h</p:attrName>
                                        </p:attrNameLst>
                                      </p:cBhvr>
                                      <p:tavLst>
                                        <p:tav tm="0">
                                          <p:val>
                                            <p:strVal val="#ppt_h"/>
                                          </p:val>
                                        </p:tav>
                                        <p:tav tm="100000">
                                          <p:val>
                                            <p:strVal val="#ppt_h"/>
                                          </p:val>
                                        </p:tav>
                                      </p:tavLst>
                                    </p:anim>
                                  </p:childTnLst>
                                </p:cTn>
                              </p:par>
                            </p:childTnLst>
                          </p:cTn>
                        </p:par>
                      </p:childTnLst>
                    </p:cTn>
                  </p:par>
                  <p:par>
                    <p:cTn id="50" fill="hold">
                      <p:stCondLst>
                        <p:cond delay="indefinite"/>
                      </p:stCondLst>
                      <p:childTnLst>
                        <p:par>
                          <p:cTn id="51" fill="hold">
                            <p:stCondLst>
                              <p:cond delay="0"/>
                            </p:stCondLst>
                            <p:childTnLst>
                              <p:par>
                                <p:cTn id="52" presetID="26" presetClass="entr" presetSubtype="0" fill="hold" nodeType="clickEffect">
                                  <p:stCondLst>
                                    <p:cond delay="0"/>
                                  </p:stCondLst>
                                  <p:childTnLst>
                                    <p:set>
                                      <p:cBhvr>
                                        <p:cTn id="53" dur="1" fill="hold">
                                          <p:stCondLst>
                                            <p:cond delay="0"/>
                                          </p:stCondLst>
                                        </p:cTn>
                                        <p:tgtEl>
                                          <p:spTgt spid="11280"/>
                                        </p:tgtEl>
                                        <p:attrNameLst>
                                          <p:attrName>style.visibility</p:attrName>
                                        </p:attrNameLst>
                                      </p:cBhvr>
                                      <p:to>
                                        <p:strVal val="visible"/>
                                      </p:to>
                                    </p:set>
                                    <p:animEffect transition="in" filter="wipe(down)">
                                      <p:cBhvr>
                                        <p:cTn id="54" dur="580">
                                          <p:stCondLst>
                                            <p:cond delay="0"/>
                                          </p:stCondLst>
                                        </p:cTn>
                                        <p:tgtEl>
                                          <p:spTgt spid="11280"/>
                                        </p:tgtEl>
                                      </p:cBhvr>
                                    </p:animEffect>
                                    <p:anim calcmode="lin" valueType="num">
                                      <p:cBhvr>
                                        <p:cTn id="55" dur="1822" tmFilter="0,0; 0.14,0.36; 0.43,0.73; 0.71,0.91; 1.0,1.0">
                                          <p:stCondLst>
                                            <p:cond delay="0"/>
                                          </p:stCondLst>
                                        </p:cTn>
                                        <p:tgtEl>
                                          <p:spTgt spid="11280"/>
                                        </p:tgtEl>
                                        <p:attrNameLst>
                                          <p:attrName>ppt_x</p:attrName>
                                        </p:attrNameLst>
                                      </p:cBhvr>
                                      <p:tavLst>
                                        <p:tav tm="0">
                                          <p:val>
                                            <p:strVal val="#ppt_x-0.25"/>
                                          </p:val>
                                        </p:tav>
                                        <p:tav tm="100000">
                                          <p:val>
                                            <p:strVal val="#ppt_x"/>
                                          </p:val>
                                        </p:tav>
                                      </p:tavLst>
                                    </p:anim>
                                    <p:anim calcmode="lin" valueType="num">
                                      <p:cBhvr>
                                        <p:cTn id="56" dur="664" tmFilter="0.0,0.0; 0.25,0.07; 0.50,0.2; 0.75,0.467; 1.0,1.0">
                                          <p:stCondLst>
                                            <p:cond delay="0"/>
                                          </p:stCondLst>
                                        </p:cTn>
                                        <p:tgtEl>
                                          <p:spTgt spid="11280"/>
                                        </p:tgtEl>
                                        <p:attrNameLst>
                                          <p:attrName>ppt_y</p:attrName>
                                        </p:attrNameLst>
                                      </p:cBhvr>
                                      <p:tavLst>
                                        <p:tav tm="0" fmla="#ppt_y-sin(pi*$)/3">
                                          <p:val>
                                            <p:fltVal val="0.5"/>
                                          </p:val>
                                        </p:tav>
                                        <p:tav tm="100000">
                                          <p:val>
                                            <p:fltVal val="1"/>
                                          </p:val>
                                        </p:tav>
                                      </p:tavLst>
                                    </p:anim>
                                    <p:anim calcmode="lin" valueType="num">
                                      <p:cBhvr>
                                        <p:cTn id="57" dur="664" tmFilter="0, 0; 0.125,0.2665; 0.25,0.4; 0.375,0.465; 0.5,0.5;  0.625,0.535; 0.75,0.6; 0.875,0.7335; 1,1">
                                          <p:stCondLst>
                                            <p:cond delay="664"/>
                                          </p:stCondLst>
                                        </p:cTn>
                                        <p:tgtEl>
                                          <p:spTgt spid="11280"/>
                                        </p:tgtEl>
                                        <p:attrNameLst>
                                          <p:attrName>ppt_y</p:attrName>
                                        </p:attrNameLst>
                                      </p:cBhvr>
                                      <p:tavLst>
                                        <p:tav tm="0" fmla="#ppt_y-sin(pi*$)/9">
                                          <p:val>
                                            <p:fltVal val="0"/>
                                          </p:val>
                                        </p:tav>
                                        <p:tav tm="100000">
                                          <p:val>
                                            <p:fltVal val="1"/>
                                          </p:val>
                                        </p:tav>
                                      </p:tavLst>
                                    </p:anim>
                                    <p:anim calcmode="lin" valueType="num">
                                      <p:cBhvr>
                                        <p:cTn id="58" dur="332" tmFilter="0, 0; 0.125,0.2665; 0.25,0.4; 0.375,0.465; 0.5,0.5;  0.625,0.535; 0.75,0.6; 0.875,0.7335; 1,1">
                                          <p:stCondLst>
                                            <p:cond delay="1324"/>
                                          </p:stCondLst>
                                        </p:cTn>
                                        <p:tgtEl>
                                          <p:spTgt spid="11280"/>
                                        </p:tgtEl>
                                        <p:attrNameLst>
                                          <p:attrName>ppt_y</p:attrName>
                                        </p:attrNameLst>
                                      </p:cBhvr>
                                      <p:tavLst>
                                        <p:tav tm="0" fmla="#ppt_y-sin(pi*$)/27">
                                          <p:val>
                                            <p:fltVal val="0"/>
                                          </p:val>
                                        </p:tav>
                                        <p:tav tm="100000">
                                          <p:val>
                                            <p:fltVal val="1"/>
                                          </p:val>
                                        </p:tav>
                                      </p:tavLst>
                                    </p:anim>
                                    <p:anim calcmode="lin" valueType="num">
                                      <p:cBhvr>
                                        <p:cTn id="59" dur="164" tmFilter="0, 0; 0.125,0.2665; 0.25,0.4; 0.375,0.465; 0.5,0.5;  0.625,0.535; 0.75,0.6; 0.875,0.7335; 1,1">
                                          <p:stCondLst>
                                            <p:cond delay="1656"/>
                                          </p:stCondLst>
                                        </p:cTn>
                                        <p:tgtEl>
                                          <p:spTgt spid="11280"/>
                                        </p:tgtEl>
                                        <p:attrNameLst>
                                          <p:attrName>ppt_y</p:attrName>
                                        </p:attrNameLst>
                                      </p:cBhvr>
                                      <p:tavLst>
                                        <p:tav tm="0" fmla="#ppt_y-sin(pi*$)/81">
                                          <p:val>
                                            <p:fltVal val="0"/>
                                          </p:val>
                                        </p:tav>
                                        <p:tav tm="100000">
                                          <p:val>
                                            <p:fltVal val="1"/>
                                          </p:val>
                                        </p:tav>
                                      </p:tavLst>
                                    </p:anim>
                                    <p:animScale>
                                      <p:cBhvr>
                                        <p:cTn id="60" dur="26">
                                          <p:stCondLst>
                                            <p:cond delay="650"/>
                                          </p:stCondLst>
                                        </p:cTn>
                                        <p:tgtEl>
                                          <p:spTgt spid="11280"/>
                                        </p:tgtEl>
                                      </p:cBhvr>
                                      <p:to x="100000" y="60000"/>
                                    </p:animScale>
                                    <p:animScale>
                                      <p:cBhvr>
                                        <p:cTn id="61" dur="166" decel="50000">
                                          <p:stCondLst>
                                            <p:cond delay="676"/>
                                          </p:stCondLst>
                                        </p:cTn>
                                        <p:tgtEl>
                                          <p:spTgt spid="11280"/>
                                        </p:tgtEl>
                                      </p:cBhvr>
                                      <p:to x="100000" y="100000"/>
                                    </p:animScale>
                                    <p:animScale>
                                      <p:cBhvr>
                                        <p:cTn id="62" dur="26">
                                          <p:stCondLst>
                                            <p:cond delay="1312"/>
                                          </p:stCondLst>
                                        </p:cTn>
                                        <p:tgtEl>
                                          <p:spTgt spid="11280"/>
                                        </p:tgtEl>
                                      </p:cBhvr>
                                      <p:to x="100000" y="80000"/>
                                    </p:animScale>
                                    <p:animScale>
                                      <p:cBhvr>
                                        <p:cTn id="63" dur="166" decel="50000">
                                          <p:stCondLst>
                                            <p:cond delay="1338"/>
                                          </p:stCondLst>
                                        </p:cTn>
                                        <p:tgtEl>
                                          <p:spTgt spid="11280"/>
                                        </p:tgtEl>
                                      </p:cBhvr>
                                      <p:to x="100000" y="100000"/>
                                    </p:animScale>
                                    <p:animScale>
                                      <p:cBhvr>
                                        <p:cTn id="64" dur="26">
                                          <p:stCondLst>
                                            <p:cond delay="1642"/>
                                          </p:stCondLst>
                                        </p:cTn>
                                        <p:tgtEl>
                                          <p:spTgt spid="11280"/>
                                        </p:tgtEl>
                                      </p:cBhvr>
                                      <p:to x="100000" y="90000"/>
                                    </p:animScale>
                                    <p:animScale>
                                      <p:cBhvr>
                                        <p:cTn id="65" dur="166" decel="50000">
                                          <p:stCondLst>
                                            <p:cond delay="1668"/>
                                          </p:stCondLst>
                                        </p:cTn>
                                        <p:tgtEl>
                                          <p:spTgt spid="11280"/>
                                        </p:tgtEl>
                                      </p:cBhvr>
                                      <p:to x="100000" y="100000"/>
                                    </p:animScale>
                                    <p:animScale>
                                      <p:cBhvr>
                                        <p:cTn id="66" dur="26">
                                          <p:stCondLst>
                                            <p:cond delay="1808"/>
                                          </p:stCondLst>
                                        </p:cTn>
                                        <p:tgtEl>
                                          <p:spTgt spid="11280"/>
                                        </p:tgtEl>
                                      </p:cBhvr>
                                      <p:to x="100000" y="95000"/>
                                    </p:animScale>
                                    <p:animScale>
                                      <p:cBhvr>
                                        <p:cTn id="67" dur="166" decel="50000">
                                          <p:stCondLst>
                                            <p:cond delay="1834"/>
                                          </p:stCondLst>
                                        </p:cTn>
                                        <p:tgtEl>
                                          <p:spTgt spid="11280"/>
                                        </p:tgtEl>
                                      </p:cBhvr>
                                      <p:to x="100000" y="100000"/>
                                    </p:animScale>
                                  </p:childTnLst>
                                </p:cTn>
                              </p:par>
                            </p:childTnLst>
                          </p:cTn>
                        </p:par>
                      </p:childTnLst>
                    </p:cTn>
                  </p:par>
                  <p:par>
                    <p:cTn id="68" fill="hold">
                      <p:stCondLst>
                        <p:cond delay="indefinite"/>
                      </p:stCondLst>
                      <p:childTnLst>
                        <p:par>
                          <p:cTn id="69" fill="hold">
                            <p:stCondLst>
                              <p:cond delay="0"/>
                            </p:stCondLst>
                            <p:childTnLst>
                              <p:par>
                                <p:cTn id="70" presetID="21" presetClass="entr" presetSubtype="8" fill="hold" nodeType="clickEffect">
                                  <p:stCondLst>
                                    <p:cond delay="0"/>
                                  </p:stCondLst>
                                  <p:childTnLst>
                                    <p:set>
                                      <p:cBhvr>
                                        <p:cTn id="71" dur="1" fill="hold">
                                          <p:stCondLst>
                                            <p:cond delay="0"/>
                                          </p:stCondLst>
                                        </p:cTn>
                                        <p:tgtEl>
                                          <p:spTgt spid="11282"/>
                                        </p:tgtEl>
                                        <p:attrNameLst>
                                          <p:attrName>style.visibility</p:attrName>
                                        </p:attrNameLst>
                                      </p:cBhvr>
                                      <p:to>
                                        <p:strVal val="visible"/>
                                      </p:to>
                                    </p:set>
                                    <p:animEffect transition="in" filter="wheel(8)">
                                      <p:cBhvr>
                                        <p:cTn id="72" dur="2000"/>
                                        <p:tgtEl>
                                          <p:spTgt spid="112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82625" y="274637"/>
            <a:ext cx="10515600" cy="1325563"/>
          </a:xfrm>
        </p:spPr>
        <p:txBody>
          <a:bodyPr/>
          <a:lstStyle/>
          <a:p>
            <a:r>
              <a:rPr lang="ro-RO" dirty="0" smtClean="0"/>
              <a:t>Attractions</a:t>
            </a:r>
            <a:endParaRPr lang="ro-RO" dirty="0"/>
          </a:p>
        </p:txBody>
      </p:sp>
      <p:sp>
        <p:nvSpPr>
          <p:cNvPr id="3" name="Tartalom helye 2"/>
          <p:cNvSpPr>
            <a:spLocks noGrp="1"/>
          </p:cNvSpPr>
          <p:nvPr>
            <p:ph idx="1"/>
          </p:nvPr>
        </p:nvSpPr>
        <p:spPr>
          <a:xfrm>
            <a:off x="838200" y="1473200"/>
            <a:ext cx="6070600" cy="4703763"/>
          </a:xfrm>
        </p:spPr>
        <p:txBody>
          <a:bodyPr>
            <a:noAutofit/>
          </a:bodyPr>
          <a:lstStyle/>
          <a:p>
            <a:pPr marL="0" indent="0">
              <a:buNone/>
            </a:pPr>
            <a:r>
              <a:rPr lang="en-US" sz="2400" dirty="0"/>
              <a:t>If you would like to visit </a:t>
            </a:r>
            <a:r>
              <a:rPr lang="en-US" sz="2400" dirty="0" err="1"/>
              <a:t>Szeklerland</a:t>
            </a:r>
            <a:r>
              <a:rPr lang="en-US" sz="2400" dirty="0"/>
              <a:t> or are only in the country it is worth visiting these beautiful places : Bear Lake, Killer Lake, </a:t>
            </a:r>
            <a:r>
              <a:rPr lang="en-US" sz="2400" dirty="0" err="1"/>
              <a:t>Békási</a:t>
            </a:r>
            <a:r>
              <a:rPr lang="en-US" sz="2400" dirty="0"/>
              <a:t> - Strait, </a:t>
            </a:r>
            <a:r>
              <a:rPr lang="en-US" sz="2400" dirty="0" err="1"/>
              <a:t>Mohos</a:t>
            </a:r>
            <a:r>
              <a:rPr lang="en-US" sz="2400" dirty="0"/>
              <a:t> Peat Foot, St. Anne's Lake, Saddle roof, Armenian Church of </a:t>
            </a:r>
            <a:r>
              <a:rPr lang="en-US" sz="2400" dirty="0" err="1"/>
              <a:t>Gheorgheni</a:t>
            </a:r>
            <a:r>
              <a:rPr lang="en-US" sz="2400" dirty="0"/>
              <a:t>, The Site of the Farewell to </a:t>
            </a:r>
            <a:r>
              <a:rPr lang="en-US" sz="2400" dirty="0" err="1"/>
              <a:t>Csiksomjo</a:t>
            </a:r>
            <a:r>
              <a:rPr lang="en-US" sz="2400" dirty="0"/>
              <a:t>, </a:t>
            </a:r>
            <a:r>
              <a:rPr lang="en-US" sz="2400" dirty="0" err="1"/>
              <a:t>Gyimesi</a:t>
            </a:r>
            <a:r>
              <a:rPr lang="en-US" sz="2400" dirty="0"/>
              <a:t> Strait, Ruins of </a:t>
            </a:r>
            <a:r>
              <a:rPr lang="en-US" sz="2400" dirty="0" err="1"/>
              <a:t>Gyimesbükki</a:t>
            </a:r>
            <a:r>
              <a:rPr lang="en-US" sz="2400" dirty="0"/>
              <a:t> </a:t>
            </a:r>
            <a:r>
              <a:rPr lang="en-US" sz="2400" dirty="0" err="1"/>
              <a:t>Rákóczi</a:t>
            </a:r>
            <a:r>
              <a:rPr lang="en-US" sz="2400" dirty="0"/>
              <a:t> Castle</a:t>
            </a:r>
            <a:r>
              <a:rPr lang="en-US" sz="2400" dirty="0" smtClean="0"/>
              <a:t>,</a:t>
            </a:r>
            <a:r>
              <a:rPr lang="ro-RO" sz="2400" dirty="0"/>
              <a:t> </a:t>
            </a:r>
            <a:r>
              <a:rPr lang="ro-RO" sz="2400" dirty="0" smtClean="0"/>
              <a:t>Csíkszeredai </a:t>
            </a:r>
            <a:r>
              <a:rPr lang="ro-RO" sz="2400" dirty="0"/>
              <a:t>Castle in </a:t>
            </a:r>
            <a:r>
              <a:rPr lang="ro-RO" sz="2400" dirty="0" smtClean="0"/>
              <a:t>Mikó.</a:t>
            </a:r>
            <a:r>
              <a:rPr lang="ro-RO" sz="2400" dirty="0"/>
              <a:t/>
            </a:r>
            <a:br>
              <a:rPr lang="ro-RO" sz="2400" dirty="0"/>
            </a:br>
            <a:endParaRPr lang="ro-RO" sz="2400" dirty="0"/>
          </a:p>
        </p:txBody>
      </p:sp>
      <p:pic>
        <p:nvPicPr>
          <p:cNvPr id="12290" name="Picture 2" descr="https://lh3.googleusercontent.com/J2PdQuA_tL7VLazGO9JPpn0H2wp4GnR9hOY8Xw-Fg_DVyqVbpdLmvFIqXPD6GtNTizSl=s8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19156" y="258762"/>
            <a:ext cx="2281237" cy="2968626"/>
          </a:xfrm>
          <a:prstGeom prst="rect">
            <a:avLst/>
          </a:prstGeom>
          <a:noFill/>
          <a:extLst>
            <a:ext uri="{909E8E84-426E-40DD-AFC4-6F175D3DCCD1}">
              <a14:hiddenFill xmlns:a14="http://schemas.microsoft.com/office/drawing/2010/main">
                <a:solidFill>
                  <a:srgbClr val="FFFFFF"/>
                </a:solidFill>
              </a14:hiddenFill>
            </a:ext>
          </a:extLst>
        </p:spPr>
      </p:pic>
      <p:pic>
        <p:nvPicPr>
          <p:cNvPr id="12292" name="Picture 4" descr="https://lh3.googleusercontent.com/qZpERg1o1xzGoaRolnV3i0HfmC-qScYcLz02GK2YdVzznAMRYFsWh3A2JMZVL-5ovmyV=s1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13649" y="3694112"/>
            <a:ext cx="3257551" cy="18216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8305553"/>
      </p:ext>
    </p:extLst>
  </p:cSld>
  <p:clrMapOvr>
    <a:masterClrMapping/>
  </p:clrMapOvr>
  <mc:AlternateContent xmlns:mc="http://schemas.openxmlformats.org/markup-compatibility/2006">
    <mc:Choice xmlns:p14="http://schemas.microsoft.com/office/powerpoint/2010/main" Requires="p14">
      <p:transition spd="slow" p14:dur="3000">
        <p14:shred pattern="rectangle" dir="ou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2290"/>
                                        </p:tgtEl>
                                        <p:attrNameLst>
                                          <p:attrName>style.visibility</p:attrName>
                                        </p:attrNameLst>
                                      </p:cBhvr>
                                      <p:to>
                                        <p:strVal val="visible"/>
                                      </p:to>
                                    </p:set>
                                    <p:animEffect transition="in" filter="wipe(down)">
                                      <p:cBhvr>
                                        <p:cTn id="17" dur="500"/>
                                        <p:tgtEl>
                                          <p:spTgt spid="12290"/>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12292"/>
                                        </p:tgtEl>
                                        <p:attrNameLst>
                                          <p:attrName>style.visibility</p:attrName>
                                        </p:attrNameLst>
                                      </p:cBhvr>
                                      <p:to>
                                        <p:strVal val="visible"/>
                                      </p:to>
                                    </p:set>
                                    <p:animEffect transition="in" filter="fade">
                                      <p:cBhvr>
                                        <p:cTn id="22" dur="1000"/>
                                        <p:tgtEl>
                                          <p:spTgt spid="12292"/>
                                        </p:tgtEl>
                                      </p:cBhvr>
                                    </p:animEffect>
                                    <p:anim calcmode="lin" valueType="num">
                                      <p:cBhvr>
                                        <p:cTn id="23" dur="1000" fill="hold"/>
                                        <p:tgtEl>
                                          <p:spTgt spid="12292"/>
                                        </p:tgtEl>
                                        <p:attrNameLst>
                                          <p:attrName>ppt_x</p:attrName>
                                        </p:attrNameLst>
                                      </p:cBhvr>
                                      <p:tavLst>
                                        <p:tav tm="0">
                                          <p:val>
                                            <p:strVal val="#ppt_x"/>
                                          </p:val>
                                        </p:tav>
                                        <p:tav tm="100000">
                                          <p:val>
                                            <p:strVal val="#ppt_x"/>
                                          </p:val>
                                        </p:tav>
                                      </p:tavLst>
                                    </p:anim>
                                    <p:anim calcmode="lin" valueType="num">
                                      <p:cBhvr>
                                        <p:cTn id="24" dur="1000" fill="hold"/>
                                        <p:tgtEl>
                                          <p:spTgt spid="1229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923498" y="1176953"/>
            <a:ext cx="9144000" cy="4008438"/>
          </a:xfrm>
        </p:spPr>
        <p:txBody>
          <a:bodyPr>
            <a:noAutofit/>
          </a:bodyPr>
          <a:lstStyle/>
          <a:p>
            <a:r>
              <a:rPr lang="en-US" sz="6600" dirty="0"/>
              <a:t>Thank you so much for watching our live performance, we hope you enjoyed it.</a:t>
            </a:r>
            <a:endParaRPr lang="ro-RO" sz="6600" dirty="0"/>
          </a:p>
        </p:txBody>
      </p:sp>
      <p:sp>
        <p:nvSpPr>
          <p:cNvPr id="3" name="Alcím 2"/>
          <p:cNvSpPr>
            <a:spLocks noGrp="1"/>
          </p:cNvSpPr>
          <p:nvPr>
            <p:ph type="subTitle" idx="1"/>
          </p:nvPr>
        </p:nvSpPr>
        <p:spPr>
          <a:xfrm>
            <a:off x="2311400" y="5435600"/>
            <a:ext cx="9144000" cy="609600"/>
          </a:xfrm>
        </p:spPr>
        <p:txBody>
          <a:bodyPr/>
          <a:lstStyle/>
          <a:p>
            <a:endParaRPr lang="ro-RO" dirty="0"/>
          </a:p>
        </p:txBody>
      </p:sp>
    </p:spTree>
    <p:extLst>
      <p:ext uri="{BB962C8B-B14F-4D97-AF65-F5344CB8AC3E}">
        <p14:creationId xmlns:p14="http://schemas.microsoft.com/office/powerpoint/2010/main" val="255584475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ro-RO" dirty="0"/>
              <a:t>Installation</a:t>
            </a:r>
          </a:p>
        </p:txBody>
      </p:sp>
      <p:sp>
        <p:nvSpPr>
          <p:cNvPr id="3" name="Tartalom helye 2"/>
          <p:cNvSpPr>
            <a:spLocks noGrp="1"/>
          </p:cNvSpPr>
          <p:nvPr>
            <p:ph sz="half" idx="1"/>
          </p:nvPr>
        </p:nvSpPr>
        <p:spPr>
          <a:xfrm>
            <a:off x="177800" y="1320800"/>
            <a:ext cx="7797800" cy="6654800"/>
          </a:xfrm>
        </p:spPr>
        <p:txBody>
          <a:bodyPr>
            <a:normAutofit/>
          </a:bodyPr>
          <a:lstStyle/>
          <a:p>
            <a:pPr marL="0" indent="0">
              <a:buNone/>
            </a:pPr>
            <a:r>
              <a:rPr lang="en-US" sz="3200" dirty="0" smtClean="0"/>
              <a:t>After the Defeat of Hungary in The First World War and the </a:t>
            </a:r>
            <a:r>
              <a:rPr lang="en-US" sz="3200" dirty="0" err="1" smtClean="0"/>
              <a:t>Trianon</a:t>
            </a:r>
            <a:r>
              <a:rPr lang="en-US" sz="3200" dirty="0" smtClean="0"/>
              <a:t> Peace Treaty of 1920, </a:t>
            </a:r>
            <a:r>
              <a:rPr lang="en-US" sz="3200" dirty="0" err="1" smtClean="0"/>
              <a:t>Szekelyföld</a:t>
            </a:r>
            <a:r>
              <a:rPr lang="en-US" sz="3200" dirty="0" smtClean="0"/>
              <a:t> became part of Romania.</a:t>
            </a:r>
            <a:endParaRPr lang="hu-HU" sz="3200" dirty="0" smtClean="0"/>
          </a:p>
          <a:p>
            <a:pPr marL="0" indent="0">
              <a:buNone/>
            </a:pPr>
            <a:r>
              <a:rPr lang="en-US" sz="3200" dirty="0"/>
              <a:t>With </a:t>
            </a:r>
            <a:r>
              <a:rPr lang="en-US" sz="3200" dirty="0" smtClean="0"/>
              <a:t>the </a:t>
            </a:r>
            <a:r>
              <a:rPr lang="en-US" sz="3200" dirty="0"/>
              <a:t>second Vienna decision of 1940, </a:t>
            </a:r>
            <a:r>
              <a:rPr lang="en-US" sz="3200" dirty="0" err="1"/>
              <a:t>Szeklerland</a:t>
            </a:r>
            <a:r>
              <a:rPr lang="en-US" sz="3200" dirty="0"/>
              <a:t> was returned to Hungary in the present sense, in 1944 it was occupied by Soviet and Romanian troops, and with the 1947 Paris Peace Treaty, </a:t>
            </a:r>
            <a:r>
              <a:rPr lang="en-US" sz="3200" dirty="0" err="1"/>
              <a:t>Szeklerland</a:t>
            </a:r>
            <a:r>
              <a:rPr lang="en-US" sz="3200" dirty="0"/>
              <a:t> was again under the control of Romania. </a:t>
            </a:r>
            <a:endParaRPr lang="ro-RO" sz="3200" dirty="0"/>
          </a:p>
        </p:txBody>
      </p:sp>
      <p:sp>
        <p:nvSpPr>
          <p:cNvPr id="4" name="Tartalom helye 3"/>
          <p:cNvSpPr>
            <a:spLocks noGrp="1"/>
          </p:cNvSpPr>
          <p:nvPr>
            <p:ph sz="half" idx="2"/>
          </p:nvPr>
        </p:nvSpPr>
        <p:spPr>
          <a:xfrm>
            <a:off x="15795625" y="4257675"/>
            <a:ext cx="4191000" cy="4673600"/>
          </a:xfrm>
        </p:spPr>
        <p:txBody>
          <a:bodyPr>
            <a:normAutofit/>
          </a:bodyPr>
          <a:lstStyle/>
          <a:p>
            <a:pPr marL="0" indent="0">
              <a:buNone/>
            </a:pPr>
            <a:endParaRPr lang="ro-RO" dirty="0"/>
          </a:p>
        </p:txBody>
      </p:sp>
      <p:pic>
        <p:nvPicPr>
          <p:cNvPr id="3074" name="Picture 2" descr="Erdély.ma | A román képviselőház kisebbségügyi bizottsága sem támogatja  Székelyföld területi autonómiájá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9772" y="2016124"/>
            <a:ext cx="4220308" cy="3876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683684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074"/>
                                        </p:tgtEl>
                                        <p:attrNameLst>
                                          <p:attrName>style.visibility</p:attrName>
                                        </p:attrNameLst>
                                      </p:cBhvr>
                                      <p:to>
                                        <p:strVal val="visible"/>
                                      </p:to>
                                    </p:set>
                                    <p:animEffect transition="in" filter="circle(in)">
                                      <p:cBhvr>
                                        <p:cTn id="22"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82625" y="204785"/>
            <a:ext cx="10515600" cy="1325563"/>
          </a:xfrm>
        </p:spPr>
        <p:txBody>
          <a:bodyPr/>
          <a:lstStyle/>
          <a:p>
            <a:r>
              <a:rPr lang="ro-RO" dirty="0" smtClean="0"/>
              <a:t>Installation 2.</a:t>
            </a:r>
            <a:endParaRPr lang="ro-RO" dirty="0"/>
          </a:p>
        </p:txBody>
      </p:sp>
      <p:sp>
        <p:nvSpPr>
          <p:cNvPr id="3" name="Tartalom helye 2"/>
          <p:cNvSpPr>
            <a:spLocks noGrp="1"/>
          </p:cNvSpPr>
          <p:nvPr>
            <p:ph idx="1"/>
          </p:nvPr>
        </p:nvSpPr>
        <p:spPr>
          <a:xfrm>
            <a:off x="838200" y="1825624"/>
            <a:ext cx="10515600" cy="4473575"/>
          </a:xfrm>
        </p:spPr>
        <p:txBody>
          <a:bodyPr/>
          <a:lstStyle/>
          <a:p>
            <a:pPr marL="0" indent="0">
              <a:buNone/>
            </a:pPr>
            <a:r>
              <a:rPr lang="en-US" dirty="0" smtClean="0"/>
              <a:t>During the regionalization of Romania in the 1950s, the outskirts of some settlements and villages belonging to the county of </a:t>
            </a:r>
            <a:r>
              <a:rPr lang="en-US" dirty="0" err="1" smtClean="0"/>
              <a:t>Szeklerland</a:t>
            </a:r>
            <a:r>
              <a:rPr lang="en-US" dirty="0" smtClean="0"/>
              <a:t> were taken from </a:t>
            </a:r>
            <a:r>
              <a:rPr lang="en-US" dirty="0" err="1" smtClean="0"/>
              <a:t>Ciuc</a:t>
            </a:r>
            <a:r>
              <a:rPr lang="en-US" dirty="0" smtClean="0"/>
              <a:t> to The </a:t>
            </a:r>
            <a:r>
              <a:rPr lang="en-US" dirty="0" err="1" smtClean="0"/>
              <a:t>Beákó</a:t>
            </a:r>
            <a:r>
              <a:rPr lang="en-US" dirty="0" smtClean="0"/>
              <a:t> county. Leaving the historical-ethnographic regions of Transylvania out of the attention of </a:t>
            </a:r>
            <a:r>
              <a:rPr lang="en-US" dirty="0" err="1" smtClean="0"/>
              <a:t>Aranyosszék</a:t>
            </a:r>
            <a:r>
              <a:rPr lang="en-US" dirty="0" smtClean="0"/>
              <a:t>, which is largely spoiled at present, only the majority of Hungarian speakers are here. Their share was 71.4% in 2002, 71.72% in 2011.</a:t>
            </a:r>
            <a:endParaRPr lang="ro-RO" dirty="0" smtClean="0"/>
          </a:p>
          <a:p>
            <a:pPr marL="0" indent="0">
              <a:buNone/>
            </a:pPr>
            <a:endParaRPr lang="ro-RO" dirty="0"/>
          </a:p>
        </p:txBody>
      </p:sp>
      <p:pic>
        <p:nvPicPr>
          <p:cNvPr id="4098" name="Picture 2" descr="Székely szabadság napja: a törvények betartására figyelmeztettek - Cikk -  Szabadság hírportá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2000" y="4456110"/>
            <a:ext cx="2828925" cy="2138365"/>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sepsiszentgyorgy.info - Székelyföld autonómiájának napja – 2020. október  25., Sepsiszentgyörg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9875" y="0"/>
            <a:ext cx="2879723" cy="1776020"/>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Autonómiaharc és polgári kezdeményezés (Székely szabadság napja) - 2020.  február 24., hétfő - Háromszék, független napilap Sepsiszentgyörg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37387" y="4401341"/>
            <a:ext cx="3562350" cy="2435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427293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5" presetClass="entr" presetSubtype="0" fill="hold" nodeType="clickEffect">
                                  <p:stCondLst>
                                    <p:cond delay="0"/>
                                  </p:stCondLst>
                                  <p:childTnLst>
                                    <p:set>
                                      <p:cBhvr>
                                        <p:cTn id="16" dur="1" fill="hold">
                                          <p:stCondLst>
                                            <p:cond delay="0"/>
                                          </p:stCondLst>
                                        </p:cTn>
                                        <p:tgtEl>
                                          <p:spTgt spid="4100"/>
                                        </p:tgtEl>
                                        <p:attrNameLst>
                                          <p:attrName>style.visibility</p:attrName>
                                        </p:attrNameLst>
                                      </p:cBhvr>
                                      <p:to>
                                        <p:strVal val="visible"/>
                                      </p:to>
                                    </p:set>
                                    <p:animEffect transition="in" filter="fade">
                                      <p:cBhvr>
                                        <p:cTn id="17" dur="2000"/>
                                        <p:tgtEl>
                                          <p:spTgt spid="4100"/>
                                        </p:tgtEl>
                                      </p:cBhvr>
                                    </p:animEffect>
                                    <p:anim calcmode="lin" valueType="num">
                                      <p:cBhvr>
                                        <p:cTn id="18" dur="2000" fill="hold"/>
                                        <p:tgtEl>
                                          <p:spTgt spid="4100"/>
                                        </p:tgtEl>
                                        <p:attrNameLst>
                                          <p:attrName>ppt_w</p:attrName>
                                        </p:attrNameLst>
                                      </p:cBhvr>
                                      <p:tavLst>
                                        <p:tav tm="0" fmla="#ppt_w*sin(2.5*pi*$)">
                                          <p:val>
                                            <p:fltVal val="0"/>
                                          </p:val>
                                        </p:tav>
                                        <p:tav tm="100000">
                                          <p:val>
                                            <p:fltVal val="1"/>
                                          </p:val>
                                        </p:tav>
                                      </p:tavLst>
                                    </p:anim>
                                    <p:anim calcmode="lin" valueType="num">
                                      <p:cBhvr>
                                        <p:cTn id="19" dur="2000" fill="hold"/>
                                        <p:tgtEl>
                                          <p:spTgt spid="4100"/>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6" presetClass="entr" presetSubtype="0" fill="hold" nodeType="clickEffect">
                                  <p:stCondLst>
                                    <p:cond delay="0"/>
                                  </p:stCondLst>
                                  <p:childTnLst>
                                    <p:set>
                                      <p:cBhvr>
                                        <p:cTn id="23" dur="1" fill="hold">
                                          <p:stCondLst>
                                            <p:cond delay="0"/>
                                          </p:stCondLst>
                                        </p:cTn>
                                        <p:tgtEl>
                                          <p:spTgt spid="4098"/>
                                        </p:tgtEl>
                                        <p:attrNameLst>
                                          <p:attrName>style.visibility</p:attrName>
                                        </p:attrNameLst>
                                      </p:cBhvr>
                                      <p:to>
                                        <p:strVal val="visible"/>
                                      </p:to>
                                    </p:set>
                                    <p:animEffect transition="in" filter="wipe(down)">
                                      <p:cBhvr>
                                        <p:cTn id="24" dur="580">
                                          <p:stCondLst>
                                            <p:cond delay="0"/>
                                          </p:stCondLst>
                                        </p:cTn>
                                        <p:tgtEl>
                                          <p:spTgt spid="4098"/>
                                        </p:tgtEl>
                                      </p:cBhvr>
                                    </p:animEffect>
                                    <p:anim calcmode="lin" valueType="num">
                                      <p:cBhvr>
                                        <p:cTn id="25" dur="1822" tmFilter="0,0; 0.14,0.36; 0.43,0.73; 0.71,0.91; 1.0,1.0">
                                          <p:stCondLst>
                                            <p:cond delay="0"/>
                                          </p:stCondLst>
                                        </p:cTn>
                                        <p:tgtEl>
                                          <p:spTgt spid="4098"/>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4098"/>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4098"/>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4098"/>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4098"/>
                                        </p:tgtEl>
                                        <p:attrNameLst>
                                          <p:attrName>ppt_y</p:attrName>
                                        </p:attrNameLst>
                                      </p:cBhvr>
                                      <p:tavLst>
                                        <p:tav tm="0" fmla="#ppt_y-sin(pi*$)/81">
                                          <p:val>
                                            <p:fltVal val="0"/>
                                          </p:val>
                                        </p:tav>
                                        <p:tav tm="100000">
                                          <p:val>
                                            <p:fltVal val="1"/>
                                          </p:val>
                                        </p:tav>
                                      </p:tavLst>
                                    </p:anim>
                                    <p:animScale>
                                      <p:cBhvr>
                                        <p:cTn id="30" dur="26">
                                          <p:stCondLst>
                                            <p:cond delay="650"/>
                                          </p:stCondLst>
                                        </p:cTn>
                                        <p:tgtEl>
                                          <p:spTgt spid="4098"/>
                                        </p:tgtEl>
                                      </p:cBhvr>
                                      <p:to x="100000" y="60000"/>
                                    </p:animScale>
                                    <p:animScale>
                                      <p:cBhvr>
                                        <p:cTn id="31" dur="166" decel="50000">
                                          <p:stCondLst>
                                            <p:cond delay="676"/>
                                          </p:stCondLst>
                                        </p:cTn>
                                        <p:tgtEl>
                                          <p:spTgt spid="4098"/>
                                        </p:tgtEl>
                                      </p:cBhvr>
                                      <p:to x="100000" y="100000"/>
                                    </p:animScale>
                                    <p:animScale>
                                      <p:cBhvr>
                                        <p:cTn id="32" dur="26">
                                          <p:stCondLst>
                                            <p:cond delay="1312"/>
                                          </p:stCondLst>
                                        </p:cTn>
                                        <p:tgtEl>
                                          <p:spTgt spid="4098"/>
                                        </p:tgtEl>
                                      </p:cBhvr>
                                      <p:to x="100000" y="80000"/>
                                    </p:animScale>
                                    <p:animScale>
                                      <p:cBhvr>
                                        <p:cTn id="33" dur="166" decel="50000">
                                          <p:stCondLst>
                                            <p:cond delay="1338"/>
                                          </p:stCondLst>
                                        </p:cTn>
                                        <p:tgtEl>
                                          <p:spTgt spid="4098"/>
                                        </p:tgtEl>
                                      </p:cBhvr>
                                      <p:to x="100000" y="100000"/>
                                    </p:animScale>
                                    <p:animScale>
                                      <p:cBhvr>
                                        <p:cTn id="34" dur="26">
                                          <p:stCondLst>
                                            <p:cond delay="1642"/>
                                          </p:stCondLst>
                                        </p:cTn>
                                        <p:tgtEl>
                                          <p:spTgt spid="4098"/>
                                        </p:tgtEl>
                                      </p:cBhvr>
                                      <p:to x="100000" y="90000"/>
                                    </p:animScale>
                                    <p:animScale>
                                      <p:cBhvr>
                                        <p:cTn id="35" dur="166" decel="50000">
                                          <p:stCondLst>
                                            <p:cond delay="1668"/>
                                          </p:stCondLst>
                                        </p:cTn>
                                        <p:tgtEl>
                                          <p:spTgt spid="4098"/>
                                        </p:tgtEl>
                                      </p:cBhvr>
                                      <p:to x="100000" y="100000"/>
                                    </p:animScale>
                                    <p:animScale>
                                      <p:cBhvr>
                                        <p:cTn id="36" dur="26">
                                          <p:stCondLst>
                                            <p:cond delay="1808"/>
                                          </p:stCondLst>
                                        </p:cTn>
                                        <p:tgtEl>
                                          <p:spTgt spid="4098"/>
                                        </p:tgtEl>
                                      </p:cBhvr>
                                      <p:to x="100000" y="95000"/>
                                    </p:animScale>
                                    <p:animScale>
                                      <p:cBhvr>
                                        <p:cTn id="37" dur="166" decel="50000">
                                          <p:stCondLst>
                                            <p:cond delay="1834"/>
                                          </p:stCondLst>
                                        </p:cTn>
                                        <p:tgtEl>
                                          <p:spTgt spid="4098"/>
                                        </p:tgtEl>
                                      </p:cBhvr>
                                      <p:to x="100000" y="100000"/>
                                    </p:animScale>
                                  </p:childTnLst>
                                </p:cTn>
                              </p:par>
                            </p:childTnLst>
                          </p:cTn>
                        </p:par>
                      </p:childTnLst>
                    </p:cTn>
                  </p:par>
                  <p:par>
                    <p:cTn id="38" fill="hold">
                      <p:stCondLst>
                        <p:cond delay="indefinite"/>
                      </p:stCondLst>
                      <p:childTnLst>
                        <p:par>
                          <p:cTn id="39" fill="hold">
                            <p:stCondLst>
                              <p:cond delay="0"/>
                            </p:stCondLst>
                            <p:childTnLst>
                              <p:par>
                                <p:cTn id="40" presetID="26" presetClass="entr" presetSubtype="0" fill="hold" nodeType="clickEffect">
                                  <p:stCondLst>
                                    <p:cond delay="0"/>
                                  </p:stCondLst>
                                  <p:childTnLst>
                                    <p:set>
                                      <p:cBhvr>
                                        <p:cTn id="41" dur="1" fill="hold">
                                          <p:stCondLst>
                                            <p:cond delay="0"/>
                                          </p:stCondLst>
                                        </p:cTn>
                                        <p:tgtEl>
                                          <p:spTgt spid="4104"/>
                                        </p:tgtEl>
                                        <p:attrNameLst>
                                          <p:attrName>style.visibility</p:attrName>
                                        </p:attrNameLst>
                                      </p:cBhvr>
                                      <p:to>
                                        <p:strVal val="visible"/>
                                      </p:to>
                                    </p:set>
                                    <p:animEffect transition="in" filter="wipe(down)">
                                      <p:cBhvr>
                                        <p:cTn id="42" dur="580">
                                          <p:stCondLst>
                                            <p:cond delay="0"/>
                                          </p:stCondLst>
                                        </p:cTn>
                                        <p:tgtEl>
                                          <p:spTgt spid="4104"/>
                                        </p:tgtEl>
                                      </p:cBhvr>
                                    </p:animEffect>
                                    <p:anim calcmode="lin" valueType="num">
                                      <p:cBhvr>
                                        <p:cTn id="43" dur="1822" tmFilter="0,0; 0.14,0.36; 0.43,0.73; 0.71,0.91; 1.0,1.0">
                                          <p:stCondLst>
                                            <p:cond delay="0"/>
                                          </p:stCondLst>
                                        </p:cTn>
                                        <p:tgtEl>
                                          <p:spTgt spid="4104"/>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4104"/>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4104"/>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4104"/>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4104"/>
                                        </p:tgtEl>
                                        <p:attrNameLst>
                                          <p:attrName>ppt_y</p:attrName>
                                        </p:attrNameLst>
                                      </p:cBhvr>
                                      <p:tavLst>
                                        <p:tav tm="0" fmla="#ppt_y-sin(pi*$)/81">
                                          <p:val>
                                            <p:fltVal val="0"/>
                                          </p:val>
                                        </p:tav>
                                        <p:tav tm="100000">
                                          <p:val>
                                            <p:fltVal val="1"/>
                                          </p:val>
                                        </p:tav>
                                      </p:tavLst>
                                    </p:anim>
                                    <p:animScale>
                                      <p:cBhvr>
                                        <p:cTn id="48" dur="26">
                                          <p:stCondLst>
                                            <p:cond delay="650"/>
                                          </p:stCondLst>
                                        </p:cTn>
                                        <p:tgtEl>
                                          <p:spTgt spid="4104"/>
                                        </p:tgtEl>
                                      </p:cBhvr>
                                      <p:to x="100000" y="60000"/>
                                    </p:animScale>
                                    <p:animScale>
                                      <p:cBhvr>
                                        <p:cTn id="49" dur="166" decel="50000">
                                          <p:stCondLst>
                                            <p:cond delay="676"/>
                                          </p:stCondLst>
                                        </p:cTn>
                                        <p:tgtEl>
                                          <p:spTgt spid="4104"/>
                                        </p:tgtEl>
                                      </p:cBhvr>
                                      <p:to x="100000" y="100000"/>
                                    </p:animScale>
                                    <p:animScale>
                                      <p:cBhvr>
                                        <p:cTn id="50" dur="26">
                                          <p:stCondLst>
                                            <p:cond delay="1312"/>
                                          </p:stCondLst>
                                        </p:cTn>
                                        <p:tgtEl>
                                          <p:spTgt spid="4104"/>
                                        </p:tgtEl>
                                      </p:cBhvr>
                                      <p:to x="100000" y="80000"/>
                                    </p:animScale>
                                    <p:animScale>
                                      <p:cBhvr>
                                        <p:cTn id="51" dur="166" decel="50000">
                                          <p:stCondLst>
                                            <p:cond delay="1338"/>
                                          </p:stCondLst>
                                        </p:cTn>
                                        <p:tgtEl>
                                          <p:spTgt spid="4104"/>
                                        </p:tgtEl>
                                      </p:cBhvr>
                                      <p:to x="100000" y="100000"/>
                                    </p:animScale>
                                    <p:animScale>
                                      <p:cBhvr>
                                        <p:cTn id="52" dur="26">
                                          <p:stCondLst>
                                            <p:cond delay="1642"/>
                                          </p:stCondLst>
                                        </p:cTn>
                                        <p:tgtEl>
                                          <p:spTgt spid="4104"/>
                                        </p:tgtEl>
                                      </p:cBhvr>
                                      <p:to x="100000" y="90000"/>
                                    </p:animScale>
                                    <p:animScale>
                                      <p:cBhvr>
                                        <p:cTn id="53" dur="166" decel="50000">
                                          <p:stCondLst>
                                            <p:cond delay="1668"/>
                                          </p:stCondLst>
                                        </p:cTn>
                                        <p:tgtEl>
                                          <p:spTgt spid="4104"/>
                                        </p:tgtEl>
                                      </p:cBhvr>
                                      <p:to x="100000" y="100000"/>
                                    </p:animScale>
                                    <p:animScale>
                                      <p:cBhvr>
                                        <p:cTn id="54" dur="26">
                                          <p:stCondLst>
                                            <p:cond delay="1808"/>
                                          </p:stCondLst>
                                        </p:cTn>
                                        <p:tgtEl>
                                          <p:spTgt spid="4104"/>
                                        </p:tgtEl>
                                      </p:cBhvr>
                                      <p:to x="100000" y="95000"/>
                                    </p:animScale>
                                    <p:animScale>
                                      <p:cBhvr>
                                        <p:cTn id="55" dur="166" decel="50000">
                                          <p:stCondLst>
                                            <p:cond delay="1834"/>
                                          </p:stCondLst>
                                        </p:cTn>
                                        <p:tgtEl>
                                          <p:spTgt spid="410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ro-RO" dirty="0"/>
              <a:t>History</a:t>
            </a:r>
          </a:p>
        </p:txBody>
      </p:sp>
      <p:sp>
        <p:nvSpPr>
          <p:cNvPr id="3" name="Tartalom helye 2"/>
          <p:cNvSpPr>
            <a:spLocks noGrp="1"/>
          </p:cNvSpPr>
          <p:nvPr>
            <p:ph idx="1"/>
          </p:nvPr>
        </p:nvSpPr>
        <p:spPr>
          <a:xfrm>
            <a:off x="1501255" y="1501254"/>
            <a:ext cx="7389046" cy="429146"/>
          </a:xfrm>
        </p:spPr>
        <p:txBody>
          <a:bodyPr>
            <a:noAutofit/>
          </a:bodyPr>
          <a:lstStyle/>
          <a:p>
            <a:pPr marL="0" indent="0">
              <a:buNone/>
            </a:pPr>
            <a:r>
              <a:rPr lang="en-US" sz="2400" dirty="0"/>
              <a:t>Among the letters of the Bishopric of </a:t>
            </a:r>
            <a:r>
              <a:rPr lang="en-US" sz="2400" dirty="0" err="1"/>
              <a:t>Milkyvia</a:t>
            </a:r>
            <a:r>
              <a:rPr lang="en-US" sz="2400" dirty="0"/>
              <a:t>, written between 1096 and 1228, there is a diploma that says that the </a:t>
            </a:r>
            <a:r>
              <a:rPr lang="en-US" sz="2400" dirty="0" err="1"/>
              <a:t>Szeklers</a:t>
            </a:r>
            <a:r>
              <a:rPr lang="en-US" sz="2400" dirty="0"/>
              <a:t> already lived in the present </a:t>
            </a:r>
            <a:r>
              <a:rPr lang="en-US" sz="2400" dirty="0" err="1"/>
              <a:t>Szekler</a:t>
            </a:r>
            <a:r>
              <a:rPr lang="en-US" sz="2400" dirty="0"/>
              <a:t> land in 1089. The date of the diploma is disputed. The first uncontested mention of the </a:t>
            </a:r>
            <a:r>
              <a:rPr lang="en-US" sz="2400" dirty="0" err="1"/>
              <a:t>Szeklers</a:t>
            </a:r>
            <a:r>
              <a:rPr lang="en-US" sz="2400" dirty="0"/>
              <a:t> after the conquest of The </a:t>
            </a:r>
            <a:r>
              <a:rPr lang="en-US" sz="2400" dirty="0" err="1"/>
              <a:t>Szeklers</a:t>
            </a:r>
            <a:r>
              <a:rPr lang="en-US" sz="2400" dirty="0"/>
              <a:t> was It falls during the reign of Stephen and is related to the battle of 1116 years near the </a:t>
            </a:r>
            <a:r>
              <a:rPr lang="en-US" sz="2400" dirty="0" err="1"/>
              <a:t>Olsava</a:t>
            </a:r>
            <a:r>
              <a:rPr lang="en-US" sz="2400" dirty="0"/>
              <a:t> River. During </a:t>
            </a:r>
            <a:r>
              <a:rPr lang="en-US" sz="2400" dirty="0" err="1"/>
              <a:t>Géza</a:t>
            </a:r>
            <a:r>
              <a:rPr lang="en-US" sz="2400" dirty="0"/>
              <a:t> LL, in 1146, in the Battle of the </a:t>
            </a:r>
            <a:r>
              <a:rPr lang="en-US" sz="2400" dirty="0" err="1"/>
              <a:t>Lajta</a:t>
            </a:r>
            <a:r>
              <a:rPr lang="en-US" sz="2400" dirty="0"/>
              <a:t> River, the Hungarian army also stood with the Hungarian army from </a:t>
            </a:r>
            <a:r>
              <a:rPr lang="en-US" sz="2400" dirty="0" err="1"/>
              <a:t>szeklers</a:t>
            </a:r>
            <a:r>
              <a:rPr lang="en-US" sz="2400" dirty="0"/>
              <a:t> and </a:t>
            </a:r>
            <a:r>
              <a:rPr lang="en-US" sz="2400" dirty="0" err="1"/>
              <a:t>besenyekő</a:t>
            </a:r>
            <a:r>
              <a:rPr lang="en-US" sz="2400" dirty="0"/>
              <a:t>.</a:t>
            </a:r>
            <a:endParaRPr lang="ro-RO" sz="2400" dirty="0"/>
          </a:p>
        </p:txBody>
      </p:sp>
      <p:pic>
        <p:nvPicPr>
          <p:cNvPr id="5122" name="Picture 2" descr="Újabb csatát vesztett a székely autonómia ügye - Infostart.h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39199" y="4816475"/>
            <a:ext cx="3197225" cy="1863725"/>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sepsiszentgyorgy.info - Székelyföld autonómiájának napja – 2020. október  25., Sepsiszentgyörg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82038" y="1295400"/>
            <a:ext cx="3354387"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034249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5124"/>
                                        </p:tgtEl>
                                        <p:attrNameLst>
                                          <p:attrName>style.visibility</p:attrName>
                                        </p:attrNameLst>
                                      </p:cBhvr>
                                      <p:to>
                                        <p:strVal val="visible"/>
                                      </p:to>
                                    </p:set>
                                    <p:animEffect transition="in" filter="wipe(down)">
                                      <p:cBhvr>
                                        <p:cTn id="12" dur="580">
                                          <p:stCondLst>
                                            <p:cond delay="0"/>
                                          </p:stCondLst>
                                        </p:cTn>
                                        <p:tgtEl>
                                          <p:spTgt spid="5124"/>
                                        </p:tgtEl>
                                      </p:cBhvr>
                                    </p:animEffect>
                                    <p:anim calcmode="lin" valueType="num">
                                      <p:cBhvr>
                                        <p:cTn id="13" dur="1822" tmFilter="0,0; 0.14,0.36; 0.43,0.73; 0.71,0.91; 1.0,1.0">
                                          <p:stCondLst>
                                            <p:cond delay="0"/>
                                          </p:stCondLst>
                                        </p:cTn>
                                        <p:tgtEl>
                                          <p:spTgt spid="5124"/>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5124"/>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5124"/>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5124"/>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5124"/>
                                        </p:tgtEl>
                                        <p:attrNameLst>
                                          <p:attrName>ppt_y</p:attrName>
                                        </p:attrNameLst>
                                      </p:cBhvr>
                                      <p:tavLst>
                                        <p:tav tm="0" fmla="#ppt_y-sin(pi*$)/81">
                                          <p:val>
                                            <p:fltVal val="0"/>
                                          </p:val>
                                        </p:tav>
                                        <p:tav tm="100000">
                                          <p:val>
                                            <p:fltVal val="1"/>
                                          </p:val>
                                        </p:tav>
                                      </p:tavLst>
                                    </p:anim>
                                    <p:animScale>
                                      <p:cBhvr>
                                        <p:cTn id="18" dur="26">
                                          <p:stCondLst>
                                            <p:cond delay="650"/>
                                          </p:stCondLst>
                                        </p:cTn>
                                        <p:tgtEl>
                                          <p:spTgt spid="5124"/>
                                        </p:tgtEl>
                                      </p:cBhvr>
                                      <p:to x="100000" y="60000"/>
                                    </p:animScale>
                                    <p:animScale>
                                      <p:cBhvr>
                                        <p:cTn id="19" dur="166" decel="50000">
                                          <p:stCondLst>
                                            <p:cond delay="676"/>
                                          </p:stCondLst>
                                        </p:cTn>
                                        <p:tgtEl>
                                          <p:spTgt spid="5124"/>
                                        </p:tgtEl>
                                      </p:cBhvr>
                                      <p:to x="100000" y="100000"/>
                                    </p:animScale>
                                    <p:animScale>
                                      <p:cBhvr>
                                        <p:cTn id="20" dur="26">
                                          <p:stCondLst>
                                            <p:cond delay="1312"/>
                                          </p:stCondLst>
                                        </p:cTn>
                                        <p:tgtEl>
                                          <p:spTgt spid="5124"/>
                                        </p:tgtEl>
                                      </p:cBhvr>
                                      <p:to x="100000" y="80000"/>
                                    </p:animScale>
                                    <p:animScale>
                                      <p:cBhvr>
                                        <p:cTn id="21" dur="166" decel="50000">
                                          <p:stCondLst>
                                            <p:cond delay="1338"/>
                                          </p:stCondLst>
                                        </p:cTn>
                                        <p:tgtEl>
                                          <p:spTgt spid="5124"/>
                                        </p:tgtEl>
                                      </p:cBhvr>
                                      <p:to x="100000" y="100000"/>
                                    </p:animScale>
                                    <p:animScale>
                                      <p:cBhvr>
                                        <p:cTn id="22" dur="26">
                                          <p:stCondLst>
                                            <p:cond delay="1642"/>
                                          </p:stCondLst>
                                        </p:cTn>
                                        <p:tgtEl>
                                          <p:spTgt spid="5124"/>
                                        </p:tgtEl>
                                      </p:cBhvr>
                                      <p:to x="100000" y="90000"/>
                                    </p:animScale>
                                    <p:animScale>
                                      <p:cBhvr>
                                        <p:cTn id="23" dur="166" decel="50000">
                                          <p:stCondLst>
                                            <p:cond delay="1668"/>
                                          </p:stCondLst>
                                        </p:cTn>
                                        <p:tgtEl>
                                          <p:spTgt spid="5124"/>
                                        </p:tgtEl>
                                      </p:cBhvr>
                                      <p:to x="100000" y="100000"/>
                                    </p:animScale>
                                    <p:animScale>
                                      <p:cBhvr>
                                        <p:cTn id="24" dur="26">
                                          <p:stCondLst>
                                            <p:cond delay="1808"/>
                                          </p:stCondLst>
                                        </p:cTn>
                                        <p:tgtEl>
                                          <p:spTgt spid="5124"/>
                                        </p:tgtEl>
                                      </p:cBhvr>
                                      <p:to x="100000" y="95000"/>
                                    </p:animScale>
                                    <p:animScale>
                                      <p:cBhvr>
                                        <p:cTn id="25" dur="166" decel="50000">
                                          <p:stCondLst>
                                            <p:cond delay="1834"/>
                                          </p:stCondLst>
                                        </p:cTn>
                                        <p:tgtEl>
                                          <p:spTgt spid="5124"/>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Effect transition="in" filter="wipe(down)">
                                      <p:cBhvr>
                                        <p:cTn id="30" dur="580">
                                          <p:stCondLst>
                                            <p:cond delay="0"/>
                                          </p:stCondLst>
                                        </p:cTn>
                                        <p:tgtEl>
                                          <p:spTgt spid="3">
                                            <p:txEl>
                                              <p:pRg st="0" end="0"/>
                                            </p:txEl>
                                          </p:spTgt>
                                        </p:tgtEl>
                                      </p:cBhvr>
                                    </p:animEffect>
                                    <p:anim calcmode="lin" valueType="num">
                                      <p:cBhvr>
                                        <p:cTn id="31"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0" end="0"/>
                                            </p:txEl>
                                          </p:spTgt>
                                        </p:tgtEl>
                                      </p:cBhvr>
                                      <p:to x="100000" y="60000"/>
                                    </p:animScale>
                                    <p:animScale>
                                      <p:cBhvr>
                                        <p:cTn id="37" dur="166" decel="50000">
                                          <p:stCondLst>
                                            <p:cond delay="676"/>
                                          </p:stCondLst>
                                        </p:cTn>
                                        <p:tgtEl>
                                          <p:spTgt spid="3">
                                            <p:txEl>
                                              <p:pRg st="0" end="0"/>
                                            </p:txEl>
                                          </p:spTgt>
                                        </p:tgtEl>
                                      </p:cBhvr>
                                      <p:to x="100000" y="100000"/>
                                    </p:animScale>
                                    <p:animScale>
                                      <p:cBhvr>
                                        <p:cTn id="38" dur="26">
                                          <p:stCondLst>
                                            <p:cond delay="1312"/>
                                          </p:stCondLst>
                                        </p:cTn>
                                        <p:tgtEl>
                                          <p:spTgt spid="3">
                                            <p:txEl>
                                              <p:pRg st="0" end="0"/>
                                            </p:txEl>
                                          </p:spTgt>
                                        </p:tgtEl>
                                      </p:cBhvr>
                                      <p:to x="100000" y="80000"/>
                                    </p:animScale>
                                    <p:animScale>
                                      <p:cBhvr>
                                        <p:cTn id="39" dur="166" decel="50000">
                                          <p:stCondLst>
                                            <p:cond delay="1338"/>
                                          </p:stCondLst>
                                        </p:cTn>
                                        <p:tgtEl>
                                          <p:spTgt spid="3">
                                            <p:txEl>
                                              <p:pRg st="0" end="0"/>
                                            </p:txEl>
                                          </p:spTgt>
                                        </p:tgtEl>
                                      </p:cBhvr>
                                      <p:to x="100000" y="100000"/>
                                    </p:animScale>
                                    <p:animScale>
                                      <p:cBhvr>
                                        <p:cTn id="40" dur="26">
                                          <p:stCondLst>
                                            <p:cond delay="1642"/>
                                          </p:stCondLst>
                                        </p:cTn>
                                        <p:tgtEl>
                                          <p:spTgt spid="3">
                                            <p:txEl>
                                              <p:pRg st="0" end="0"/>
                                            </p:txEl>
                                          </p:spTgt>
                                        </p:tgtEl>
                                      </p:cBhvr>
                                      <p:to x="100000" y="90000"/>
                                    </p:animScale>
                                    <p:animScale>
                                      <p:cBhvr>
                                        <p:cTn id="41" dur="166" decel="50000">
                                          <p:stCondLst>
                                            <p:cond delay="1668"/>
                                          </p:stCondLst>
                                        </p:cTn>
                                        <p:tgtEl>
                                          <p:spTgt spid="3">
                                            <p:txEl>
                                              <p:pRg st="0" end="0"/>
                                            </p:txEl>
                                          </p:spTgt>
                                        </p:tgtEl>
                                      </p:cBhvr>
                                      <p:to x="100000" y="100000"/>
                                    </p:animScale>
                                    <p:animScale>
                                      <p:cBhvr>
                                        <p:cTn id="42" dur="26">
                                          <p:stCondLst>
                                            <p:cond delay="1808"/>
                                          </p:stCondLst>
                                        </p:cTn>
                                        <p:tgtEl>
                                          <p:spTgt spid="3">
                                            <p:txEl>
                                              <p:pRg st="0" end="0"/>
                                            </p:txEl>
                                          </p:spTgt>
                                        </p:tgtEl>
                                      </p:cBhvr>
                                      <p:to x="100000" y="95000"/>
                                    </p:animScale>
                                    <p:animScale>
                                      <p:cBhvr>
                                        <p:cTn id="43" dur="166" decel="50000">
                                          <p:stCondLst>
                                            <p:cond delay="1834"/>
                                          </p:stCondLst>
                                        </p:cTn>
                                        <p:tgtEl>
                                          <p:spTgt spid="3">
                                            <p:txEl>
                                              <p:pRg st="0" end="0"/>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nodeType="clickEffect">
                                  <p:stCondLst>
                                    <p:cond delay="0"/>
                                  </p:stCondLst>
                                  <p:childTnLst>
                                    <p:set>
                                      <p:cBhvr>
                                        <p:cTn id="47" dur="1" fill="hold">
                                          <p:stCondLst>
                                            <p:cond delay="0"/>
                                          </p:stCondLst>
                                        </p:cTn>
                                        <p:tgtEl>
                                          <p:spTgt spid="5122"/>
                                        </p:tgtEl>
                                        <p:attrNameLst>
                                          <p:attrName>style.visibility</p:attrName>
                                        </p:attrNameLst>
                                      </p:cBhvr>
                                      <p:to>
                                        <p:strVal val="visible"/>
                                      </p:to>
                                    </p:set>
                                    <p:animEffect transition="in" filter="wipe(down)">
                                      <p:cBhvr>
                                        <p:cTn id="48" dur="580">
                                          <p:stCondLst>
                                            <p:cond delay="0"/>
                                          </p:stCondLst>
                                        </p:cTn>
                                        <p:tgtEl>
                                          <p:spTgt spid="5122"/>
                                        </p:tgtEl>
                                      </p:cBhvr>
                                    </p:animEffect>
                                    <p:anim calcmode="lin" valueType="num">
                                      <p:cBhvr>
                                        <p:cTn id="49" dur="1822" tmFilter="0,0; 0.14,0.36; 0.43,0.73; 0.71,0.91; 1.0,1.0">
                                          <p:stCondLst>
                                            <p:cond delay="0"/>
                                          </p:stCondLst>
                                        </p:cTn>
                                        <p:tgtEl>
                                          <p:spTgt spid="5122"/>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5122"/>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5122"/>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5122"/>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5122"/>
                                        </p:tgtEl>
                                        <p:attrNameLst>
                                          <p:attrName>ppt_y</p:attrName>
                                        </p:attrNameLst>
                                      </p:cBhvr>
                                      <p:tavLst>
                                        <p:tav tm="0" fmla="#ppt_y-sin(pi*$)/81">
                                          <p:val>
                                            <p:fltVal val="0"/>
                                          </p:val>
                                        </p:tav>
                                        <p:tav tm="100000">
                                          <p:val>
                                            <p:fltVal val="1"/>
                                          </p:val>
                                        </p:tav>
                                      </p:tavLst>
                                    </p:anim>
                                    <p:animScale>
                                      <p:cBhvr>
                                        <p:cTn id="54" dur="26">
                                          <p:stCondLst>
                                            <p:cond delay="650"/>
                                          </p:stCondLst>
                                        </p:cTn>
                                        <p:tgtEl>
                                          <p:spTgt spid="5122"/>
                                        </p:tgtEl>
                                      </p:cBhvr>
                                      <p:to x="100000" y="60000"/>
                                    </p:animScale>
                                    <p:animScale>
                                      <p:cBhvr>
                                        <p:cTn id="55" dur="166" decel="50000">
                                          <p:stCondLst>
                                            <p:cond delay="676"/>
                                          </p:stCondLst>
                                        </p:cTn>
                                        <p:tgtEl>
                                          <p:spTgt spid="5122"/>
                                        </p:tgtEl>
                                      </p:cBhvr>
                                      <p:to x="100000" y="100000"/>
                                    </p:animScale>
                                    <p:animScale>
                                      <p:cBhvr>
                                        <p:cTn id="56" dur="26">
                                          <p:stCondLst>
                                            <p:cond delay="1312"/>
                                          </p:stCondLst>
                                        </p:cTn>
                                        <p:tgtEl>
                                          <p:spTgt spid="5122"/>
                                        </p:tgtEl>
                                      </p:cBhvr>
                                      <p:to x="100000" y="80000"/>
                                    </p:animScale>
                                    <p:animScale>
                                      <p:cBhvr>
                                        <p:cTn id="57" dur="166" decel="50000">
                                          <p:stCondLst>
                                            <p:cond delay="1338"/>
                                          </p:stCondLst>
                                        </p:cTn>
                                        <p:tgtEl>
                                          <p:spTgt spid="5122"/>
                                        </p:tgtEl>
                                      </p:cBhvr>
                                      <p:to x="100000" y="100000"/>
                                    </p:animScale>
                                    <p:animScale>
                                      <p:cBhvr>
                                        <p:cTn id="58" dur="26">
                                          <p:stCondLst>
                                            <p:cond delay="1642"/>
                                          </p:stCondLst>
                                        </p:cTn>
                                        <p:tgtEl>
                                          <p:spTgt spid="5122"/>
                                        </p:tgtEl>
                                      </p:cBhvr>
                                      <p:to x="100000" y="90000"/>
                                    </p:animScale>
                                    <p:animScale>
                                      <p:cBhvr>
                                        <p:cTn id="59" dur="166" decel="50000">
                                          <p:stCondLst>
                                            <p:cond delay="1668"/>
                                          </p:stCondLst>
                                        </p:cTn>
                                        <p:tgtEl>
                                          <p:spTgt spid="5122"/>
                                        </p:tgtEl>
                                      </p:cBhvr>
                                      <p:to x="100000" y="100000"/>
                                    </p:animScale>
                                    <p:animScale>
                                      <p:cBhvr>
                                        <p:cTn id="60" dur="26">
                                          <p:stCondLst>
                                            <p:cond delay="1808"/>
                                          </p:stCondLst>
                                        </p:cTn>
                                        <p:tgtEl>
                                          <p:spTgt spid="5122"/>
                                        </p:tgtEl>
                                      </p:cBhvr>
                                      <p:to x="100000" y="95000"/>
                                    </p:animScale>
                                    <p:animScale>
                                      <p:cBhvr>
                                        <p:cTn id="61" dur="166" decel="50000">
                                          <p:stCondLst>
                                            <p:cond delay="1834"/>
                                          </p:stCondLst>
                                        </p:cTn>
                                        <p:tgtEl>
                                          <p:spTgt spid="512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ro-RO" dirty="0" smtClean="0"/>
              <a:t>History 2.</a:t>
            </a:r>
            <a:endParaRPr lang="ro-RO" dirty="0"/>
          </a:p>
        </p:txBody>
      </p:sp>
      <p:sp>
        <p:nvSpPr>
          <p:cNvPr id="3" name="Tartalom helye 2"/>
          <p:cNvSpPr>
            <a:spLocks noGrp="1"/>
          </p:cNvSpPr>
          <p:nvPr>
            <p:ph idx="1"/>
          </p:nvPr>
        </p:nvSpPr>
        <p:spPr/>
        <p:txBody>
          <a:bodyPr/>
          <a:lstStyle/>
          <a:p>
            <a:pPr marL="0" indent="0">
              <a:buNone/>
            </a:pPr>
            <a:r>
              <a:rPr lang="en-US" dirty="0"/>
              <a:t>These reports probably only covered the </a:t>
            </a:r>
            <a:r>
              <a:rPr lang="en-US" dirty="0" err="1"/>
              <a:t>Szeklers</a:t>
            </a:r>
            <a:r>
              <a:rPr lang="en-US" dirty="0"/>
              <a:t> guarding the western </a:t>
            </a:r>
            <a:r>
              <a:rPr lang="en-US" dirty="0" smtClean="0"/>
              <a:t>border.</a:t>
            </a:r>
            <a:endParaRPr lang="hu-HU" dirty="0" smtClean="0"/>
          </a:p>
          <a:p>
            <a:pPr marL="0" indent="0">
              <a:buNone/>
            </a:pPr>
            <a:r>
              <a:rPr lang="en-US" dirty="0"/>
              <a:t>In 1210 it was related to the occupation of </a:t>
            </a:r>
            <a:r>
              <a:rPr lang="en-US" dirty="0" err="1"/>
              <a:t>Bodon</a:t>
            </a:r>
            <a:r>
              <a:rPr lang="en-US" dirty="0"/>
              <a:t>. The campaign was led by Saxons, </a:t>
            </a:r>
            <a:r>
              <a:rPr lang="en-US" dirty="0" err="1"/>
              <a:t>underhokes</a:t>
            </a:r>
            <a:r>
              <a:rPr lang="en-US" dirty="0"/>
              <a:t>, </a:t>
            </a:r>
            <a:r>
              <a:rPr lang="en-US" dirty="0" err="1"/>
              <a:t>Szeklers</a:t>
            </a:r>
            <a:r>
              <a:rPr lang="en-US" dirty="0"/>
              <a:t> and </a:t>
            </a:r>
            <a:r>
              <a:rPr lang="en-US" dirty="0" err="1"/>
              <a:t>besens</a:t>
            </a:r>
            <a:r>
              <a:rPr lang="en-US" dirty="0"/>
              <a:t> in the battle against Joachim of the </a:t>
            </a:r>
            <a:r>
              <a:rPr lang="en-US" dirty="0" err="1"/>
              <a:t>Türje</a:t>
            </a:r>
            <a:r>
              <a:rPr lang="en-US" dirty="0"/>
              <a:t> clan</a:t>
            </a:r>
            <a:r>
              <a:rPr lang="en-US" dirty="0" smtClean="0"/>
              <a:t>.</a:t>
            </a:r>
            <a:endParaRPr lang="hu-HU" dirty="0" smtClean="0"/>
          </a:p>
          <a:p>
            <a:pPr marL="0" indent="0">
              <a:buNone/>
            </a:pPr>
            <a:r>
              <a:rPr lang="en-US" dirty="0"/>
              <a:t>Description of the campaign </a:t>
            </a:r>
            <a:r>
              <a:rPr lang="en-US" dirty="0" err="1"/>
              <a:t>lV.</a:t>
            </a:r>
            <a:r>
              <a:rPr lang="en-US" dirty="0"/>
              <a:t> Bela survived in a 1250-year-old diploma, which was a 1250-year-old. It also contains a transcript of an older diploma of Andrew. At the beginning of the 13th century, the </a:t>
            </a:r>
            <a:r>
              <a:rPr lang="en-US" dirty="0" err="1"/>
              <a:t>Szeklers</a:t>
            </a:r>
            <a:r>
              <a:rPr lang="en-US" dirty="0"/>
              <a:t> had populous settlements in the regions of </a:t>
            </a:r>
            <a:r>
              <a:rPr lang="en-US" dirty="0" err="1"/>
              <a:t>Sebes</a:t>
            </a:r>
            <a:r>
              <a:rPr lang="en-US" dirty="0"/>
              <a:t>, </a:t>
            </a:r>
            <a:r>
              <a:rPr lang="en-US" dirty="0" err="1"/>
              <a:t>Handd</a:t>
            </a:r>
            <a:r>
              <a:rPr lang="en-US" dirty="0"/>
              <a:t>, </a:t>
            </a:r>
            <a:r>
              <a:rPr lang="en-US" dirty="0" err="1"/>
              <a:t>Orbo</a:t>
            </a:r>
            <a:r>
              <a:rPr lang="en-US" dirty="0"/>
              <a:t> and </a:t>
            </a:r>
            <a:r>
              <a:rPr lang="en-US" dirty="0" err="1"/>
              <a:t>Daróv</a:t>
            </a:r>
            <a:r>
              <a:rPr lang="en-US" dirty="0"/>
              <a:t> in southern Transylvania.</a:t>
            </a:r>
            <a:endParaRPr lang="ro-RO" dirty="0"/>
          </a:p>
        </p:txBody>
      </p:sp>
    </p:spTree>
    <p:extLst>
      <p:ext uri="{BB962C8B-B14F-4D97-AF65-F5344CB8AC3E}">
        <p14:creationId xmlns:p14="http://schemas.microsoft.com/office/powerpoint/2010/main" val="298670610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out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out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out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ro-RO" dirty="0" smtClean="0"/>
              <a:t>History 3.</a:t>
            </a:r>
            <a:endParaRPr lang="ro-RO" dirty="0"/>
          </a:p>
        </p:txBody>
      </p:sp>
      <p:sp>
        <p:nvSpPr>
          <p:cNvPr id="3" name="Tartalom helye 2"/>
          <p:cNvSpPr>
            <a:spLocks noGrp="1"/>
          </p:cNvSpPr>
          <p:nvPr>
            <p:ph idx="1"/>
          </p:nvPr>
        </p:nvSpPr>
        <p:spPr>
          <a:xfrm>
            <a:off x="508000" y="1927225"/>
            <a:ext cx="4673600" cy="4351338"/>
          </a:xfrm>
        </p:spPr>
        <p:txBody>
          <a:bodyPr>
            <a:normAutofit fontScale="77500" lnSpcReduction="20000"/>
          </a:bodyPr>
          <a:lstStyle/>
          <a:p>
            <a:pPr marL="0" indent="0">
              <a:buNone/>
            </a:pPr>
            <a:r>
              <a:rPr lang="en-US" sz="3500" dirty="0"/>
              <a:t>The first </a:t>
            </a:r>
            <a:r>
              <a:rPr lang="en-US" sz="3500" dirty="0" err="1"/>
              <a:t>szeklers</a:t>
            </a:r>
            <a:r>
              <a:rPr lang="en-US" sz="3500" dirty="0"/>
              <a:t> in the mass settlement of </a:t>
            </a:r>
            <a:r>
              <a:rPr lang="en-US" sz="3500" dirty="0" err="1"/>
              <a:t>Szeklerland</a:t>
            </a:r>
            <a:r>
              <a:rPr lang="en-US" sz="3500" dirty="0"/>
              <a:t> were provoked by the settlement of the privileges of the Saxons of southern Transylvania. In 1224, </a:t>
            </a:r>
            <a:r>
              <a:rPr lang="en-US" sz="3500" dirty="0" err="1"/>
              <a:t>András</a:t>
            </a:r>
            <a:r>
              <a:rPr lang="en-US" sz="3500" dirty="0"/>
              <a:t> </a:t>
            </a:r>
            <a:r>
              <a:rPr lang="en-US" sz="3500" dirty="0" err="1"/>
              <a:t>Ll</a:t>
            </a:r>
            <a:r>
              <a:rPr lang="en-US" sz="3500" dirty="0"/>
              <a:t> placed the Saxon </a:t>
            </a:r>
            <a:r>
              <a:rPr lang="en-US" sz="3500" dirty="0" err="1"/>
              <a:t>hospes</a:t>
            </a:r>
            <a:r>
              <a:rPr lang="en-US" sz="3500" dirty="0"/>
              <a:t> of Transylvania under the control of the </a:t>
            </a:r>
            <a:r>
              <a:rPr lang="en-US" sz="3500" dirty="0" err="1"/>
              <a:t>Ispan</a:t>
            </a:r>
            <a:r>
              <a:rPr lang="en-US" sz="3500" dirty="0"/>
              <a:t> of </a:t>
            </a:r>
            <a:r>
              <a:rPr lang="en-US" sz="3500" dirty="0" err="1"/>
              <a:t>Sibia</a:t>
            </a:r>
            <a:r>
              <a:rPr lang="en-US" sz="3500" dirty="0"/>
              <a:t>.</a:t>
            </a:r>
          </a:p>
          <a:p>
            <a:pPr marL="0" indent="0">
              <a:buNone/>
            </a:pPr>
            <a:r>
              <a:rPr lang="en-US" dirty="0"/>
              <a:t/>
            </a:r>
            <a:br>
              <a:rPr lang="en-US" dirty="0"/>
            </a:br>
            <a:endParaRPr lang="ro-RO" dirty="0"/>
          </a:p>
        </p:txBody>
      </p:sp>
      <p:pic>
        <p:nvPicPr>
          <p:cNvPr id="7170" name="Picture 2" descr="Erdély.ma | A képviselőház elfogadta Székelyföld autonómia-statútumá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3850" y="379810"/>
            <a:ext cx="4524375" cy="2501900"/>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A PNL elutasítja a székelyföldi autonómiát előirányzó törvénykezdeményezé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29425" y="3459163"/>
            <a:ext cx="4524375" cy="281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9546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170"/>
                                        </p:tgtEl>
                                        <p:attrNameLst>
                                          <p:attrName>style.visibility</p:attrName>
                                        </p:attrNameLst>
                                      </p:cBhvr>
                                      <p:to>
                                        <p:strVal val="visible"/>
                                      </p:to>
                                    </p:set>
                                    <p:animEffect transition="in" filter="wipe(left)">
                                      <p:cBhvr>
                                        <p:cTn id="22" dur="500"/>
                                        <p:tgtEl>
                                          <p:spTgt spid="7170"/>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7172"/>
                                        </p:tgtEl>
                                        <p:attrNameLst>
                                          <p:attrName>style.visibility</p:attrName>
                                        </p:attrNameLst>
                                      </p:cBhvr>
                                      <p:to>
                                        <p:strVal val="visible"/>
                                      </p:to>
                                    </p:set>
                                    <p:animEffect transition="in" filter="randombar(horizontal)">
                                      <p:cBhvr>
                                        <p:cTn id="27" dur="500"/>
                                        <p:tgtEl>
                                          <p:spTgt spid="7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ro-RO" dirty="0"/>
              <a:t>Administration</a:t>
            </a:r>
          </a:p>
        </p:txBody>
      </p:sp>
      <p:sp>
        <p:nvSpPr>
          <p:cNvPr id="3" name="Tartalom helye 2"/>
          <p:cNvSpPr>
            <a:spLocks noGrp="1"/>
          </p:cNvSpPr>
          <p:nvPr>
            <p:ph sz="half" idx="1"/>
          </p:nvPr>
        </p:nvSpPr>
        <p:spPr/>
        <p:txBody>
          <a:bodyPr>
            <a:normAutofit/>
          </a:bodyPr>
          <a:lstStyle/>
          <a:p>
            <a:pPr marL="0" indent="0">
              <a:buNone/>
            </a:pPr>
            <a:r>
              <a:rPr lang="en-US" dirty="0"/>
              <a:t>In today's sense, </a:t>
            </a:r>
            <a:r>
              <a:rPr lang="en-US" dirty="0" err="1"/>
              <a:t>Szeklerland</a:t>
            </a:r>
            <a:r>
              <a:rPr lang="en-US" dirty="0"/>
              <a:t> is located in </a:t>
            </a:r>
            <a:r>
              <a:rPr lang="en-US" dirty="0" err="1"/>
              <a:t>Harghita</a:t>
            </a:r>
            <a:r>
              <a:rPr lang="en-US" dirty="0"/>
              <a:t>, Covasna and </a:t>
            </a:r>
            <a:r>
              <a:rPr lang="en-US" dirty="0" err="1"/>
              <a:t>Mures</a:t>
            </a:r>
            <a:r>
              <a:rPr lang="en-US" dirty="0"/>
              <a:t>, and in a small part in </a:t>
            </a:r>
            <a:r>
              <a:rPr lang="en-US" dirty="0" err="1"/>
              <a:t>bako</a:t>
            </a:r>
            <a:r>
              <a:rPr lang="en-US" dirty="0"/>
              <a:t>, Brasov and </a:t>
            </a:r>
            <a:r>
              <a:rPr lang="en-US" dirty="0" err="1"/>
              <a:t>Neamt</a:t>
            </a:r>
            <a:r>
              <a:rPr lang="en-US" dirty="0"/>
              <a:t> counties. It is located in the historical </a:t>
            </a:r>
            <a:r>
              <a:rPr lang="en-US" dirty="0" err="1"/>
              <a:t>Szeklerland</a:t>
            </a:r>
            <a:r>
              <a:rPr lang="en-US" dirty="0"/>
              <a:t> region of </a:t>
            </a:r>
            <a:r>
              <a:rPr lang="en-US" dirty="0" err="1"/>
              <a:t>Cluj</a:t>
            </a:r>
            <a:r>
              <a:rPr lang="en-US" dirty="0"/>
              <a:t> and White Counties.</a:t>
            </a:r>
            <a:endParaRPr lang="ro-RO" dirty="0"/>
          </a:p>
        </p:txBody>
      </p:sp>
      <p:sp>
        <p:nvSpPr>
          <p:cNvPr id="4" name="Tartalom helye 3"/>
          <p:cNvSpPr>
            <a:spLocks noGrp="1"/>
          </p:cNvSpPr>
          <p:nvPr>
            <p:ph sz="half" idx="2"/>
          </p:nvPr>
        </p:nvSpPr>
        <p:spPr>
          <a:xfrm>
            <a:off x="6172200" y="4241799"/>
            <a:ext cx="5181600" cy="1935163"/>
          </a:xfrm>
        </p:spPr>
        <p:txBody>
          <a:bodyPr>
            <a:normAutofit/>
          </a:bodyPr>
          <a:lstStyle/>
          <a:p>
            <a:pPr marL="0" indent="0">
              <a:buNone/>
            </a:pPr>
            <a:r>
              <a:rPr lang="en-US" dirty="0"/>
              <a:t>In today's sense, </a:t>
            </a:r>
            <a:r>
              <a:rPr lang="en-US" dirty="0" err="1" smtClean="0"/>
              <a:t>Szek</a:t>
            </a:r>
            <a:r>
              <a:rPr lang="hu-HU" dirty="0" err="1" smtClean="0"/>
              <a:t>lerland</a:t>
            </a:r>
            <a:r>
              <a:rPr lang="en-US" dirty="0" smtClean="0"/>
              <a:t> </a:t>
            </a:r>
            <a:r>
              <a:rPr lang="en-US" dirty="0"/>
              <a:t>is 18 cities, of which there are seven </a:t>
            </a:r>
            <a:r>
              <a:rPr lang="en-US" dirty="0" err="1"/>
              <a:t>municipiums</a:t>
            </a:r>
            <a:r>
              <a:rPr lang="en-US" dirty="0"/>
              <a:t> and 134 municipalities, as well as parts of them.</a:t>
            </a:r>
            <a:endParaRPr lang="ro-RO" dirty="0"/>
          </a:p>
        </p:txBody>
      </p:sp>
      <p:pic>
        <p:nvPicPr>
          <p:cNvPr id="8194" name="Picture 2" descr="Autonómiát Székelyföldnek! – tüntetés Erdélyben | Kurultáj Kurultáj"/>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6900" y="0"/>
            <a:ext cx="3632200" cy="4132265"/>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Székely Nemzeti Tanács - Híre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2213" y="4484690"/>
            <a:ext cx="3527425" cy="23733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078166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ipe(down)">
                                      <p:cBhvr>
                                        <p:cTn id="18" dur="5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8196"/>
                                        </p:tgtEl>
                                        <p:attrNameLst>
                                          <p:attrName>style.visibility</p:attrName>
                                        </p:attrNameLst>
                                      </p:cBhvr>
                                      <p:to>
                                        <p:strVal val="visible"/>
                                      </p:to>
                                    </p:set>
                                    <p:animEffect transition="in" filter="fade">
                                      <p:cBhvr>
                                        <p:cTn id="23" dur="1000"/>
                                        <p:tgtEl>
                                          <p:spTgt spid="8196"/>
                                        </p:tgtEl>
                                      </p:cBhvr>
                                    </p:animEffect>
                                    <p:anim calcmode="lin" valueType="num">
                                      <p:cBhvr>
                                        <p:cTn id="24" dur="1000" fill="hold"/>
                                        <p:tgtEl>
                                          <p:spTgt spid="8196"/>
                                        </p:tgtEl>
                                        <p:attrNameLst>
                                          <p:attrName>ppt_x</p:attrName>
                                        </p:attrNameLst>
                                      </p:cBhvr>
                                      <p:tavLst>
                                        <p:tav tm="0">
                                          <p:val>
                                            <p:strVal val="#ppt_x"/>
                                          </p:val>
                                        </p:tav>
                                        <p:tav tm="100000">
                                          <p:val>
                                            <p:strVal val="#ppt_x"/>
                                          </p:val>
                                        </p:tav>
                                      </p:tavLst>
                                    </p:anim>
                                    <p:anim calcmode="lin" valueType="num">
                                      <p:cBhvr>
                                        <p:cTn id="25" dur="1000" fill="hold"/>
                                        <p:tgtEl>
                                          <p:spTgt spid="8196"/>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8194"/>
                                        </p:tgtEl>
                                        <p:attrNameLst>
                                          <p:attrName>style.visibility</p:attrName>
                                        </p:attrNameLst>
                                      </p:cBhvr>
                                      <p:to>
                                        <p:strVal val="visible"/>
                                      </p:to>
                                    </p:set>
                                    <p:animEffect transition="in" filter="wipe(down)">
                                      <p:cBhvr>
                                        <p:cTn id="30" dur="5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54000" y="488949"/>
            <a:ext cx="10515600" cy="1325563"/>
          </a:xfrm>
        </p:spPr>
        <p:txBody>
          <a:bodyPr/>
          <a:lstStyle/>
          <a:p>
            <a:r>
              <a:rPr lang="ro-RO" dirty="0"/>
              <a:t>Religions</a:t>
            </a:r>
          </a:p>
        </p:txBody>
      </p:sp>
      <p:sp>
        <p:nvSpPr>
          <p:cNvPr id="3" name="Tartalom helye 2"/>
          <p:cNvSpPr>
            <a:spLocks noGrp="1"/>
          </p:cNvSpPr>
          <p:nvPr>
            <p:ph idx="1"/>
          </p:nvPr>
        </p:nvSpPr>
        <p:spPr>
          <a:xfrm>
            <a:off x="254000" y="1825624"/>
            <a:ext cx="8534400" cy="5032375"/>
          </a:xfrm>
        </p:spPr>
        <p:txBody>
          <a:bodyPr>
            <a:normAutofit/>
          </a:bodyPr>
          <a:lstStyle/>
          <a:p>
            <a:pPr marL="0" indent="0">
              <a:buNone/>
            </a:pPr>
            <a:r>
              <a:rPr lang="en-US" dirty="0"/>
              <a:t>Most of them belong to the Roman Catholic denomination in </a:t>
            </a:r>
            <a:r>
              <a:rPr lang="en-US" dirty="0" err="1"/>
              <a:t>Szeklerland</a:t>
            </a:r>
            <a:r>
              <a:rPr lang="en-US" dirty="0"/>
              <a:t>, but they also have a large number of Reformed and Unitarian </a:t>
            </a:r>
            <a:r>
              <a:rPr lang="en-US" dirty="0" err="1"/>
              <a:t>Szekler</a:t>
            </a:r>
            <a:r>
              <a:rPr lang="en-US" dirty="0"/>
              <a:t> populations</a:t>
            </a:r>
            <a:r>
              <a:rPr lang="en-US" dirty="0" smtClean="0"/>
              <a:t>.</a:t>
            </a:r>
            <a:r>
              <a:rPr lang="en-US" dirty="0"/>
              <a:t> The Romanians were mainly Greek Catholics, but in 1948 the Communist power banned the Greek Catholic Church and the faithful were declared Orthodox as Greek Easterners. Most of them were bosomed by the Romanian Orthodox Church, but few remained in their faith. At the same time, the number of Orthodox people in The Holy Land was increased by Romanians from Moldavia and </a:t>
            </a:r>
            <a:r>
              <a:rPr lang="en-US" dirty="0" err="1"/>
              <a:t>Wallalava</a:t>
            </a:r>
            <a:r>
              <a:rPr lang="en-US" dirty="0"/>
              <a:t> during communist times.</a:t>
            </a:r>
            <a:endParaRPr lang="ro-RO" dirty="0"/>
          </a:p>
        </p:txBody>
      </p:sp>
      <p:pic>
        <p:nvPicPr>
          <p:cNvPr id="9218" name="Picture 2" descr="Székely Nemzeti Tanács - Home | Facebo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88400" y="488949"/>
            <a:ext cx="3038475" cy="24431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359855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9218"/>
                                        </p:tgtEl>
                                        <p:attrNameLst>
                                          <p:attrName>style.visibility</p:attrName>
                                        </p:attrNameLst>
                                      </p:cBhvr>
                                      <p:to>
                                        <p:strVal val="visible"/>
                                      </p:to>
                                    </p:set>
                                    <p:anim calcmode="lin" valueType="num">
                                      <p:cBhvr>
                                        <p:cTn id="19" dur="1000" fill="hold"/>
                                        <p:tgtEl>
                                          <p:spTgt spid="9218"/>
                                        </p:tgtEl>
                                        <p:attrNameLst>
                                          <p:attrName>ppt_w</p:attrName>
                                        </p:attrNameLst>
                                      </p:cBhvr>
                                      <p:tavLst>
                                        <p:tav tm="0">
                                          <p:val>
                                            <p:fltVal val="0"/>
                                          </p:val>
                                        </p:tav>
                                        <p:tav tm="100000">
                                          <p:val>
                                            <p:strVal val="#ppt_w"/>
                                          </p:val>
                                        </p:tav>
                                      </p:tavLst>
                                    </p:anim>
                                    <p:anim calcmode="lin" valueType="num">
                                      <p:cBhvr>
                                        <p:cTn id="20" dur="1000" fill="hold"/>
                                        <p:tgtEl>
                                          <p:spTgt spid="9218"/>
                                        </p:tgtEl>
                                        <p:attrNameLst>
                                          <p:attrName>ppt_h</p:attrName>
                                        </p:attrNameLst>
                                      </p:cBhvr>
                                      <p:tavLst>
                                        <p:tav tm="0">
                                          <p:val>
                                            <p:fltVal val="0"/>
                                          </p:val>
                                        </p:tav>
                                        <p:tav tm="100000">
                                          <p:val>
                                            <p:strVal val="#ppt_h"/>
                                          </p:val>
                                        </p:tav>
                                      </p:tavLst>
                                    </p:anim>
                                    <p:anim calcmode="lin" valueType="num">
                                      <p:cBhvr>
                                        <p:cTn id="21" dur="1000" fill="hold"/>
                                        <p:tgtEl>
                                          <p:spTgt spid="9218"/>
                                        </p:tgtEl>
                                        <p:attrNameLst>
                                          <p:attrName>style.rotation</p:attrName>
                                        </p:attrNameLst>
                                      </p:cBhvr>
                                      <p:tavLst>
                                        <p:tav tm="0">
                                          <p:val>
                                            <p:fltVal val="90"/>
                                          </p:val>
                                        </p:tav>
                                        <p:tav tm="100000">
                                          <p:val>
                                            <p:fltVal val="0"/>
                                          </p:val>
                                        </p:tav>
                                      </p:tavLst>
                                    </p:anim>
                                    <p:animEffect transition="in" filter="fade">
                                      <p:cBhvr>
                                        <p:cTn id="22" dur="10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ro-RO" dirty="0"/>
              <a:t>Population</a:t>
            </a:r>
          </a:p>
        </p:txBody>
      </p:sp>
      <p:sp>
        <p:nvSpPr>
          <p:cNvPr id="3" name="Tartalom helye 2"/>
          <p:cNvSpPr>
            <a:spLocks noGrp="1"/>
          </p:cNvSpPr>
          <p:nvPr>
            <p:ph sz="half" idx="1"/>
          </p:nvPr>
        </p:nvSpPr>
        <p:spPr>
          <a:xfrm>
            <a:off x="330200" y="1825624"/>
            <a:ext cx="5210790" cy="5032375"/>
          </a:xfrm>
        </p:spPr>
        <p:txBody>
          <a:bodyPr>
            <a:normAutofit fontScale="85000" lnSpcReduction="20000"/>
          </a:bodyPr>
          <a:lstStyle/>
          <a:p>
            <a:pPr marL="0" indent="0">
              <a:buNone/>
            </a:pPr>
            <a:r>
              <a:rPr lang="en-US" sz="3200" dirty="0"/>
              <a:t>According to the 2011 census data, the population of </a:t>
            </a:r>
            <a:r>
              <a:rPr lang="en-US" sz="3200" dirty="0" err="1"/>
              <a:t>Szekelyföld</a:t>
            </a:r>
            <a:r>
              <a:rPr lang="en-US" sz="3200" dirty="0"/>
              <a:t> is 810367 people in the area limited by the SZNT. The ethnic composition of the population is as follows :581159 (71.72%), Hungarian, 32809(4.04%)Romanian and 12888 (1.59%), other nationalities</a:t>
            </a:r>
            <a:r>
              <a:rPr lang="en-US" dirty="0"/>
              <a:t>.</a:t>
            </a:r>
            <a:endParaRPr lang="ro-RO" dirty="0"/>
          </a:p>
        </p:txBody>
      </p:sp>
      <p:sp>
        <p:nvSpPr>
          <p:cNvPr id="4" name="Tartalom helye 3"/>
          <p:cNvSpPr>
            <a:spLocks noGrp="1"/>
          </p:cNvSpPr>
          <p:nvPr>
            <p:ph sz="half" idx="2"/>
          </p:nvPr>
        </p:nvSpPr>
        <p:spPr>
          <a:xfrm>
            <a:off x="5540990" y="2160589"/>
            <a:ext cx="3733013" cy="3880773"/>
          </a:xfrm>
        </p:spPr>
        <p:txBody>
          <a:bodyPr>
            <a:normAutofit fontScale="85000" lnSpcReduction="20000"/>
          </a:bodyPr>
          <a:lstStyle/>
          <a:p>
            <a:pPr marL="0" indent="0">
              <a:buNone/>
            </a:pPr>
            <a:r>
              <a:rPr lang="ro-RO" sz="4000" dirty="0"/>
              <a:t>Of these : </a:t>
            </a:r>
            <a:endParaRPr lang="ro-RO" sz="4000" dirty="0" smtClean="0"/>
          </a:p>
          <a:p>
            <a:pPr marL="0" indent="0">
              <a:buNone/>
            </a:pPr>
            <a:r>
              <a:rPr lang="ro-RO" sz="3600" dirty="0"/>
              <a:t>urban population :388041 (47.74%) Rural population :422326 (52.26%) Men :406640 (50.26%) Female :403727 persons (49.82%)</a:t>
            </a:r>
            <a:endParaRPr lang="ro-RO" sz="3600" b="1" dirty="0"/>
          </a:p>
        </p:txBody>
      </p:sp>
      <p:pic>
        <p:nvPicPr>
          <p:cNvPr id="10242" name="Picture 2" descr="Székely autonómia - 2020 - YouTub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30881" y="358917"/>
            <a:ext cx="3149599" cy="2349501"/>
          </a:xfrm>
          <a:prstGeom prst="rect">
            <a:avLst/>
          </a:prstGeom>
          <a:noFill/>
          <a:extLst>
            <a:ext uri="{909E8E84-426E-40DD-AFC4-6F175D3DCCD1}">
              <a14:hiddenFill xmlns:a14="http://schemas.microsoft.com/office/drawing/2010/main">
                <a:solidFill>
                  <a:srgbClr val="FFFFFF"/>
                </a:solidFill>
              </a14:hiddenFill>
            </a:ext>
          </a:extLst>
        </p:spPr>
      </p:pic>
      <p:pic>
        <p:nvPicPr>
          <p:cNvPr id="10244" name="Picture 4" descr="Autonómiatervezet: az SZNT a székely közösség véleményére is számí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30881" y="4790364"/>
            <a:ext cx="3281718" cy="17672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863929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out)">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circle(in)">
                                      <p:cBhvr>
                                        <p:cTn id="17" dur="2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circle(in)">
                                      <p:cBhvr>
                                        <p:cTn id="22" dur="20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0242"/>
                                        </p:tgtEl>
                                        <p:attrNameLst>
                                          <p:attrName>style.visibility</p:attrName>
                                        </p:attrNameLst>
                                      </p:cBhvr>
                                      <p:to>
                                        <p:strVal val="visible"/>
                                      </p:to>
                                    </p:set>
                                    <p:animEffect transition="in" filter="box(in)">
                                      <p:cBhvr>
                                        <p:cTn id="27" dur="2000"/>
                                        <p:tgtEl>
                                          <p:spTgt spid="10242"/>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10244"/>
                                        </p:tgtEl>
                                        <p:attrNameLst>
                                          <p:attrName>style.visibility</p:attrName>
                                        </p:attrNameLst>
                                      </p:cBhvr>
                                      <p:to>
                                        <p:strVal val="visible"/>
                                      </p:to>
                                    </p:set>
                                    <p:animEffect transition="in" filter="diamond(in)">
                                      <p:cBhvr>
                                        <p:cTn id="32" dur="2000"/>
                                        <p:tgtEl>
                                          <p:spTgt spid="10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theme/theme1.xml><?xml version="1.0" encoding="utf-8"?>
<a:theme xmlns:a="http://schemas.openxmlformats.org/drawingml/2006/main" name="Fazetta">
  <a:themeElements>
    <a:clrScheme name="Fazet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zet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zet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166</TotalTime>
  <Words>776</Words>
  <Application>Microsoft Office PowerPoint</Application>
  <PresentationFormat>Szélesvásznú</PresentationFormat>
  <Paragraphs>30</Paragraphs>
  <Slides>12</Slides>
  <Notes>0</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12</vt:i4>
      </vt:variant>
    </vt:vector>
  </HeadingPairs>
  <TitlesOfParts>
    <vt:vector size="16" baseType="lpstr">
      <vt:lpstr>Arial</vt:lpstr>
      <vt:lpstr>Trebuchet MS</vt:lpstr>
      <vt:lpstr>Wingdings 3</vt:lpstr>
      <vt:lpstr>Fazetta</vt:lpstr>
      <vt:lpstr>Szeklerland </vt:lpstr>
      <vt:lpstr>Installation</vt:lpstr>
      <vt:lpstr>Installation 2.</vt:lpstr>
      <vt:lpstr>History</vt:lpstr>
      <vt:lpstr>History 2.</vt:lpstr>
      <vt:lpstr>History 3.</vt:lpstr>
      <vt:lpstr>Administration</vt:lpstr>
      <vt:lpstr>Religions</vt:lpstr>
      <vt:lpstr>Population</vt:lpstr>
      <vt:lpstr>Sports </vt:lpstr>
      <vt:lpstr>Attractions</vt:lpstr>
      <vt:lpstr>Thank you so much for watching our live performance, we hope you enjoyed 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Szeklerland</dc:title>
  <dc:creator>Timike</dc:creator>
  <cp:lastModifiedBy>Timike</cp:lastModifiedBy>
  <cp:revision>16</cp:revision>
  <dcterms:created xsi:type="dcterms:W3CDTF">2021-05-04T09:33:47Z</dcterms:created>
  <dcterms:modified xsi:type="dcterms:W3CDTF">2021-05-04T12:40:09Z</dcterms:modified>
</cp:coreProperties>
</file>