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Triunghi drep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u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o-RO" smtClean="0"/>
              <a:t>Clic pentru editare stil titlu</a:t>
            </a:r>
            <a:endParaRPr kumimoji="0" lang="en-US"/>
          </a:p>
        </p:txBody>
      </p:sp>
      <p:sp>
        <p:nvSpPr>
          <p:cNvPr id="17" name="Subtitlu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Clic pentru a edita stilul de subtitlu</a:t>
            </a:r>
            <a:endParaRPr kumimoji="0" lang="en-US"/>
          </a:p>
        </p:txBody>
      </p:sp>
      <p:grpSp>
        <p:nvGrpSpPr>
          <p:cNvPr id="2" name="Grupare 1"/>
          <p:cNvGrpSpPr/>
          <p:nvPr/>
        </p:nvGrpSpPr>
        <p:grpSpPr>
          <a:xfrm>
            <a:off x="-3765" y="4953000"/>
            <a:ext cx="9147765" cy="1912088"/>
            <a:chOff x="-3765" y="4832896"/>
            <a:chExt cx="9147765" cy="2032192"/>
          </a:xfrm>
        </p:grpSpPr>
        <p:sp>
          <p:nvSpPr>
            <p:cNvPr id="7" name="Formă liberă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ă liberă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ă liberă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drep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ubstituent dată 29"/>
          <p:cNvSpPr>
            <a:spLocks noGrp="1"/>
          </p:cNvSpPr>
          <p:nvPr>
            <p:ph type="dt" sz="half" idx="10"/>
          </p:nvPr>
        </p:nvSpPr>
        <p:spPr/>
        <p:txBody>
          <a:bodyPr/>
          <a:lstStyle>
            <a:lvl1pPr>
              <a:defRPr>
                <a:solidFill>
                  <a:srgbClr val="FFFFFF"/>
                </a:solidFill>
              </a:defRPr>
            </a:lvl1pPr>
            <a:extLst/>
          </a:lstStyle>
          <a:p>
            <a:fld id="{2F600EEA-4864-4F7A-B623-3A0A91497032}" type="datetimeFigureOut">
              <a:rPr lang="ro-RO" smtClean="0"/>
              <a:pPr/>
              <a:t>20.02.2021</a:t>
            </a:fld>
            <a:endParaRPr lang="ro-RO"/>
          </a:p>
        </p:txBody>
      </p:sp>
      <p:sp>
        <p:nvSpPr>
          <p:cNvPr id="19" name="Substituent subsol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ubstituent număr diapozitiv 26"/>
          <p:cNvSpPr>
            <a:spLocks noGrp="1"/>
          </p:cNvSpPr>
          <p:nvPr>
            <p:ph type="sldNum" sz="quarter" idx="12"/>
          </p:nvPr>
        </p:nvSpPr>
        <p:spPr/>
        <p:txBody>
          <a:bodyPr/>
          <a:lstStyle>
            <a:lvl1pPr>
              <a:defRPr>
                <a:solidFill>
                  <a:srgbClr val="FFFFFF"/>
                </a:solidFill>
              </a:defRPr>
            </a:lvl1pPr>
            <a:extLst/>
          </a:lstStyle>
          <a:p>
            <a:fld id="{0F4815BC-7319-4BD7-B386-8C21108E3CCF}"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0F4815BC-7319-4BD7-B386-8C21108E3CCF}"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44013" y="274640"/>
            <a:ext cx="1777470" cy="5592761"/>
          </a:xfrm>
        </p:spPr>
        <p:txBody>
          <a:bodyPr vert="eaVert"/>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0F4815BC-7319-4BD7-B386-8C21108E3CCF}"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0F4815BC-7319-4BD7-B386-8C21108E3CCF}" type="slidenum">
              <a:rPr lang="ro-RO" smtClean="0"/>
              <a:pPr/>
              <a:t>‹#›</a:t>
            </a:fld>
            <a:endParaRPr lang="ro-RO"/>
          </a:p>
        </p:txBody>
      </p:sp>
      <p:sp>
        <p:nvSpPr>
          <p:cNvPr id="7" name="Titlu 6"/>
          <p:cNvSpPr>
            <a:spLocks noGrp="1"/>
          </p:cNvSpPr>
          <p:nvPr>
            <p:ph type="title"/>
          </p:nvPr>
        </p:nvSpPr>
        <p:spPr/>
        <p:txBody>
          <a:bodyPr rtlCol="0"/>
          <a:lstStyle>
            <a:extLst/>
          </a:lstStyle>
          <a:p>
            <a:r>
              <a:rPr kumimoji="0" lang="ro-RO" smtClean="0"/>
              <a:t>Clic pentru editare stil titlu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Clic pentru editare stiluri text Coordonator</a:t>
            </a:r>
          </a:p>
        </p:txBody>
      </p:sp>
      <p:sp>
        <p:nvSpPr>
          <p:cNvPr id="4" name="Substituent dată 3"/>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0F4815BC-7319-4BD7-B386-8C21108E3CCF}" type="slidenum">
              <a:rPr lang="ro-RO" smtClean="0"/>
              <a:pPr/>
              <a:t>‹#›</a:t>
            </a:fld>
            <a:endParaRPr lang="ro-RO"/>
          </a:p>
        </p:txBody>
      </p:sp>
      <p:sp>
        <p:nvSpPr>
          <p:cNvPr id="7" name="În zigzag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În zigzag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bg>
      <p:bgRef idx="1002">
        <a:schemeClr val="bg1"/>
      </p:bgRef>
    </p:bg>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0F4815BC-7319-4BD7-B386-8C21108E3CCF}" type="slidenum">
              <a:rPr lang="ro-RO" smtClean="0"/>
              <a:pPr/>
              <a:t>‹#›</a:t>
            </a:fld>
            <a:endParaRPr lang="ro-RO"/>
          </a:p>
        </p:txBody>
      </p:sp>
      <p:sp>
        <p:nvSpPr>
          <p:cNvPr id="8" name="Titlu 7"/>
          <p:cNvSpPr>
            <a:spLocks noGrp="1"/>
          </p:cNvSpPr>
          <p:nvPr>
            <p:ph type="title"/>
          </p:nvPr>
        </p:nvSpPr>
        <p:spPr/>
        <p:txBody>
          <a:bodyPr rtlCol="0"/>
          <a:lstStyle>
            <a:extLst/>
          </a:lstStyle>
          <a:p>
            <a:r>
              <a:rPr kumimoji="0" lang="ro-RO" smtClean="0"/>
              <a:t>Clic pentru editare stil titlu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4" name="Substituent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5" name="Substituent conținut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9" name="Substituent număr diapozitiv 8"/>
          <p:cNvSpPr>
            <a:spLocks noGrp="1"/>
          </p:cNvSpPr>
          <p:nvPr>
            <p:ph type="sldNum" sz="quarter" idx="12"/>
          </p:nvPr>
        </p:nvSpPr>
        <p:spPr/>
        <p:txBody>
          <a:bodyPr/>
          <a:lstStyle>
            <a:extLst/>
          </a:lstStyle>
          <a:p>
            <a:fld id="{0F4815BC-7319-4BD7-B386-8C21108E3CCF}"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bg>
      <p:bgRef idx="1002">
        <a:schemeClr val="bg1"/>
      </p:bgRef>
    </p:bg>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4" name="Substituent subsol 3"/>
          <p:cNvSpPr>
            <a:spLocks noGrp="1"/>
          </p:cNvSpPr>
          <p:nvPr>
            <p:ph type="ftr" sz="quarter" idx="11"/>
          </p:nvPr>
        </p:nvSpPr>
        <p:spPr/>
        <p:txBody>
          <a:bodyPr/>
          <a:lstStyle>
            <a:extLst/>
          </a:lstStyle>
          <a:p>
            <a:endParaRPr lang="ro-RO"/>
          </a:p>
        </p:txBody>
      </p:sp>
      <p:sp>
        <p:nvSpPr>
          <p:cNvPr id="5" name="Substituent număr diapozitiv 4"/>
          <p:cNvSpPr>
            <a:spLocks noGrp="1"/>
          </p:cNvSpPr>
          <p:nvPr>
            <p:ph type="sldNum" sz="quarter" idx="12"/>
          </p:nvPr>
        </p:nvSpPr>
        <p:spPr/>
        <p:txBody>
          <a:bodyPr/>
          <a:lstStyle>
            <a:extLst/>
          </a:lstStyle>
          <a:p>
            <a:fld id="{0F4815BC-7319-4BD7-B386-8C21108E3CCF}" type="slidenum">
              <a:rPr lang="ro-RO" smtClean="0"/>
              <a:pPr/>
              <a:t>‹#›</a:t>
            </a:fld>
            <a:endParaRPr lang="ro-RO"/>
          </a:p>
        </p:txBody>
      </p:sp>
      <p:sp>
        <p:nvSpPr>
          <p:cNvPr id="6" name="Titlu 5"/>
          <p:cNvSpPr>
            <a:spLocks noGrp="1"/>
          </p:cNvSpPr>
          <p:nvPr>
            <p:ph type="title"/>
          </p:nvPr>
        </p:nvSpPr>
        <p:spPr/>
        <p:txBody>
          <a:bodyPr rtlCol="0"/>
          <a:lstStyle>
            <a:extLst/>
          </a:lstStyle>
          <a:p>
            <a:r>
              <a:rPr kumimoji="0" lang="ro-RO" smtClean="0"/>
              <a:t>Clic pentru editare stil titlu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2F600EEA-4864-4F7A-B623-3A0A91497032}" type="datetimeFigureOut">
              <a:rPr lang="ro-RO" smtClean="0"/>
              <a:pPr/>
              <a:t>20.02.2021</a:t>
            </a:fld>
            <a:endParaRPr lang="ro-RO"/>
          </a:p>
        </p:txBody>
      </p:sp>
      <p:sp>
        <p:nvSpPr>
          <p:cNvPr id="3" name="Substituent subsol 2"/>
          <p:cNvSpPr>
            <a:spLocks noGrp="1"/>
          </p:cNvSpPr>
          <p:nvPr>
            <p:ph type="ftr" sz="quarter" idx="11"/>
          </p:nvPr>
        </p:nvSpPr>
        <p:spPr/>
        <p:txBody>
          <a:bodyPr/>
          <a:lstStyle>
            <a:extLst/>
          </a:lstStyle>
          <a:p>
            <a:endParaRPr lang="ro-RO"/>
          </a:p>
        </p:txBody>
      </p:sp>
      <p:sp>
        <p:nvSpPr>
          <p:cNvPr id="4" name="Substituent număr diapozitiv 3"/>
          <p:cNvSpPr>
            <a:spLocks noGrp="1"/>
          </p:cNvSpPr>
          <p:nvPr>
            <p:ph type="sldNum" sz="quarter" idx="12"/>
          </p:nvPr>
        </p:nvSpPr>
        <p:spPr/>
        <p:txBody>
          <a:bodyPr/>
          <a:lstStyle>
            <a:extLst/>
          </a:lstStyle>
          <a:p>
            <a:fld id="{0F4815BC-7319-4BD7-B386-8C21108E3CCF}"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o-RO" smtClean="0"/>
              <a:t>Clic pentru editare stil titlu</a:t>
            </a:r>
            <a:endParaRPr kumimoji="0" lang="en-US"/>
          </a:p>
        </p:txBody>
      </p:sp>
      <p:sp>
        <p:nvSpPr>
          <p:cNvPr id="3" name="Substituent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o-RO" smtClean="0"/>
              <a:t>Clic pentru editare stiluri text Coordonator</a:t>
            </a:r>
          </a:p>
        </p:txBody>
      </p:sp>
      <p:sp>
        <p:nvSpPr>
          <p:cNvPr id="4" name="Substituent conținut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6727032" y="6407944"/>
            <a:ext cx="1920240" cy="365760"/>
          </a:xfrm>
        </p:spPr>
        <p:txBody>
          <a:bodyPr/>
          <a:lstStyle>
            <a:extLst/>
          </a:lstStyle>
          <a:p>
            <a:fld id="{2F600EEA-4864-4F7A-B623-3A0A91497032}" type="datetimeFigureOut">
              <a:rPr lang="ro-RO" smtClean="0"/>
              <a:pPr/>
              <a:t>20.02.2021</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0F4815BC-7319-4BD7-B386-8C21108E3CCF}"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1"/>
      </p:bgRef>
    </p:bg>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o-RO" smtClean="0"/>
              <a:t>Clic pentru editare stiluri text Coordonator</a:t>
            </a:r>
          </a:p>
        </p:txBody>
      </p:sp>
      <p:sp>
        <p:nvSpPr>
          <p:cNvPr id="3" name="Substituent i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o-RO" smtClean="0"/>
              <a:t>Faceți clic pe pictogramă pentru a adăuga o imagine</a:t>
            </a:r>
            <a:endParaRPr kumimoji="0" lang="en-US" dirty="0"/>
          </a:p>
        </p:txBody>
      </p:sp>
      <p:sp>
        <p:nvSpPr>
          <p:cNvPr id="5" name="Substituent dată 4"/>
          <p:cNvSpPr>
            <a:spLocks noGrp="1"/>
          </p:cNvSpPr>
          <p:nvPr>
            <p:ph type="dt" sz="half" idx="10"/>
          </p:nvPr>
        </p:nvSpPr>
        <p:spPr/>
        <p:txBody>
          <a:bodyPr/>
          <a:lstStyle>
            <a:lvl1pPr>
              <a:defRPr>
                <a:solidFill>
                  <a:schemeClr val="tx1"/>
                </a:solidFill>
              </a:defRPr>
            </a:lvl1pPr>
            <a:extLst/>
          </a:lstStyle>
          <a:p>
            <a:fld id="{2F600EEA-4864-4F7A-B623-3A0A91497032}" type="datetimeFigureOut">
              <a:rPr lang="ro-RO" smtClean="0"/>
              <a:pPr/>
              <a:t>20.02.2021</a:t>
            </a:fld>
            <a:endParaRPr lang="ro-RO"/>
          </a:p>
        </p:txBody>
      </p:sp>
      <p:sp>
        <p:nvSpPr>
          <p:cNvPr id="6" name="Substituent subsol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ubstituent număr diapozitiv 6"/>
          <p:cNvSpPr>
            <a:spLocks noGrp="1"/>
          </p:cNvSpPr>
          <p:nvPr>
            <p:ph type="sldNum" sz="quarter" idx="12"/>
          </p:nvPr>
        </p:nvSpPr>
        <p:spPr/>
        <p:txBody>
          <a:bodyPr/>
          <a:lstStyle>
            <a:lvl1pPr>
              <a:defRPr>
                <a:solidFill>
                  <a:schemeClr val="tx1"/>
                </a:solidFill>
              </a:defRPr>
            </a:lvl1pPr>
            <a:extLst/>
          </a:lstStyle>
          <a:p>
            <a:fld id="{0F4815BC-7319-4BD7-B386-8C21108E3CCF}" type="slidenum">
              <a:rPr lang="ro-RO" smtClean="0"/>
              <a:pPr/>
              <a:t>‹#›</a:t>
            </a:fld>
            <a:endParaRPr lang="ro-RO"/>
          </a:p>
        </p:txBody>
      </p:sp>
      <p:sp>
        <p:nvSpPr>
          <p:cNvPr id="2" name="Titlu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o-RO" smtClean="0"/>
              <a:t>Clic pentru editare stil titlu</a:t>
            </a:r>
            <a:endParaRPr kumimoji="0" lang="en-US"/>
          </a:p>
        </p:txBody>
      </p:sp>
      <p:sp>
        <p:nvSpPr>
          <p:cNvPr id="8" name="Formă liberă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ă liberă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unghi drep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drep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În zigzag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În zigzag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ă liberă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ă liberă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unghi drep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drep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ubstituent titl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o-RO" smtClean="0"/>
              <a:t>Clic pentru editare stil titlu</a:t>
            </a:r>
            <a:endParaRPr kumimoji="0" lang="en-US"/>
          </a:p>
        </p:txBody>
      </p:sp>
      <p:sp>
        <p:nvSpPr>
          <p:cNvPr id="30" name="Substituent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o-RO" smtClean="0"/>
              <a:t>Clic pentru editare stiluri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600EEA-4864-4F7A-B623-3A0A91497032}" type="datetimeFigureOut">
              <a:rPr lang="ro-RO" smtClean="0"/>
              <a:pPr/>
              <a:t>20.02.2021</a:t>
            </a:fld>
            <a:endParaRPr lang="ro-RO"/>
          </a:p>
        </p:txBody>
      </p:sp>
      <p:sp>
        <p:nvSpPr>
          <p:cNvPr id="22" name="Substituent subsol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ubstituent număr diapozitiv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4815BC-7319-4BD7-B386-8C21108E3CCF}"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153008"/>
            <a:ext cx="4320480" cy="3084303"/>
          </a:xfrm>
          <a:prstGeom prst="rect">
            <a:avLst/>
          </a:prstGeom>
        </p:spPr>
      </p:pic>
      <p:sp>
        <p:nvSpPr>
          <p:cNvPr id="2" name="Titlu 1"/>
          <p:cNvSpPr>
            <a:spLocks noGrp="1"/>
          </p:cNvSpPr>
          <p:nvPr>
            <p:ph type="ctrTitle"/>
          </p:nvPr>
        </p:nvSpPr>
        <p:spPr>
          <a:xfrm>
            <a:off x="395536" y="260648"/>
            <a:ext cx="8062664" cy="316835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6600" b="1" i="1" dirty="0" smtClean="0">
                <a:solidFill>
                  <a:srgbClr val="FFFF00"/>
                </a:solidFill>
                <a:latin typeface="Times New Roman" pitchFamily="18" charset="0"/>
                <a:cs typeface="Times New Roman" pitchFamily="18" charset="0"/>
              </a:rPr>
              <a:t>Touristic </a:t>
            </a:r>
            <a:r>
              <a:rPr lang="en-US" sz="6600" b="1" i="1" dirty="0" smtClean="0">
                <a:solidFill>
                  <a:srgbClr val="FFFF00"/>
                </a:solidFill>
                <a:latin typeface="Times New Roman" pitchFamily="18" charset="0"/>
                <a:cs typeface="Times New Roman" pitchFamily="18" charset="0"/>
              </a:rPr>
              <a:t>Opportunitie</a:t>
            </a:r>
            <a:r>
              <a:rPr lang="en-US" sz="6600" b="1" i="1" dirty="0" smtClean="0">
                <a:solidFill>
                  <a:srgbClr val="FFFF00"/>
                </a:solidFill>
                <a:latin typeface="Times New Roman"/>
                <a:cs typeface="Times New Roman"/>
              </a:rPr>
              <a:t>s in Jiu Valley</a:t>
            </a:r>
            <a:endParaRPr lang="ro-RO" sz="66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35801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501222" cy="1417638"/>
          </a:xfrm>
        </p:spPr>
        <p:txBody>
          <a:bodyPr>
            <a:noAutofit/>
          </a:bodyPr>
          <a:lstStyle/>
          <a:p>
            <a:r>
              <a:rPr lang="en-US" sz="3600" dirty="0" smtClean="0">
                <a:solidFill>
                  <a:srgbClr val="FFC000"/>
                </a:solidFill>
              </a:rPr>
              <a:t/>
            </a:r>
            <a:br>
              <a:rPr lang="en-US" sz="3600" dirty="0" smtClean="0">
                <a:solidFill>
                  <a:srgbClr val="FFC000"/>
                </a:solidFill>
              </a:rPr>
            </a:br>
            <a:r>
              <a:rPr lang="en-US" sz="3600" dirty="0" smtClean="0">
                <a:solidFill>
                  <a:srgbClr val="FFC000"/>
                </a:solidFill>
              </a:rPr>
              <a:t> </a:t>
            </a:r>
            <a:r>
              <a:rPr lang="ro-RO" sz="3600" i="1" dirty="0" smtClean="0">
                <a:solidFill>
                  <a:srgbClr val="FFC000"/>
                </a:solidFill>
                <a:latin typeface="Times New Roman"/>
                <a:cs typeface="Times New Roman"/>
              </a:rPr>
              <a:t>W</a:t>
            </a:r>
            <a:r>
              <a:rPr lang="en-US" sz="3600" i="1" dirty="0" smtClean="0">
                <a:solidFill>
                  <a:srgbClr val="FFC000"/>
                </a:solidFill>
                <a:latin typeface="Times New Roman"/>
                <a:cs typeface="Times New Roman"/>
              </a:rPr>
              <a:t>e are waiting eagerly for you in </a:t>
            </a:r>
            <a:r>
              <a:rPr lang="en-US" sz="3600" i="1" dirty="0" err="1" smtClean="0">
                <a:solidFill>
                  <a:srgbClr val="FFC000"/>
                </a:solidFill>
                <a:latin typeface="Times New Roman"/>
                <a:cs typeface="Times New Roman"/>
              </a:rPr>
              <a:t>Jiu</a:t>
            </a:r>
            <a:r>
              <a:rPr lang="en-US" sz="3600" i="1" dirty="0" smtClean="0">
                <a:solidFill>
                  <a:srgbClr val="FFC000"/>
                </a:solidFill>
                <a:latin typeface="Times New Roman"/>
                <a:cs typeface="Times New Roman"/>
              </a:rPr>
              <a:t> Valley! </a:t>
            </a:r>
            <a:endParaRPr lang="ro-RO" sz="3600" i="1" dirty="0">
              <a:solidFill>
                <a:srgbClr val="FFC000"/>
              </a:solidFill>
            </a:endParaRPr>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077072"/>
            <a:ext cx="3240360" cy="2088232"/>
          </a:xfrm>
          <a:prstGeom prst="rect">
            <a:avLst/>
          </a:prstGeom>
        </p:spPr>
      </p:pic>
      <p:pic>
        <p:nvPicPr>
          <p:cNvPr id="4" name="I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12776"/>
            <a:ext cx="3600400" cy="2520280"/>
          </a:xfrm>
          <a:prstGeom prst="rect">
            <a:avLst/>
          </a:prstGeom>
        </p:spPr>
      </p:pic>
      <p:pic>
        <p:nvPicPr>
          <p:cNvPr id="5" name="I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20" y="3933056"/>
            <a:ext cx="4297660" cy="2232248"/>
          </a:xfrm>
          <a:prstGeom prst="rect">
            <a:avLst/>
          </a:prstGeom>
        </p:spPr>
      </p:pic>
      <p:pic>
        <p:nvPicPr>
          <p:cNvPr id="6" name="I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39" y="1412776"/>
            <a:ext cx="3898215" cy="2520280"/>
          </a:xfrm>
          <a:prstGeom prst="rect">
            <a:avLst/>
          </a:prstGeom>
        </p:spPr>
      </p:pic>
    </p:spTree>
    <p:extLst>
      <p:ext uri="{BB962C8B-B14F-4D97-AF65-F5344CB8AC3E}">
        <p14:creationId xmlns:p14="http://schemas.microsoft.com/office/powerpoint/2010/main" val="2737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3759236"/>
            <a:ext cx="3071802" cy="3098763"/>
          </a:xfrm>
        </p:spPr>
      </p:pic>
      <p:pic>
        <p:nvPicPr>
          <p:cNvPr id="6" name="Substituent conținut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71802" y="5013058"/>
            <a:ext cx="3324220" cy="1844942"/>
          </a:xfrm>
        </p:spPr>
      </p:pic>
      <p:sp>
        <p:nvSpPr>
          <p:cNvPr id="2" name="Titlu 1"/>
          <p:cNvSpPr>
            <a:spLocks noGrp="1"/>
          </p:cNvSpPr>
          <p:nvPr>
            <p:ph type="title"/>
          </p:nvPr>
        </p:nvSpPr>
        <p:spPr>
          <a:xfrm>
            <a:off x="0" y="-98393"/>
            <a:ext cx="9144000" cy="3857628"/>
          </a:xfrm>
        </p:spPr>
        <p:txBody>
          <a:bodyPr>
            <a:noAutofit/>
          </a:bodyPr>
          <a:lstStyle/>
          <a:p>
            <a:r>
              <a:rPr lang="en-US" sz="1400" dirty="0" smtClean="0">
                <a:solidFill>
                  <a:srgbClr val="FFFF00"/>
                </a:solidFill>
                <a:effectLst/>
              </a:rPr>
              <a:t/>
            </a:r>
            <a:br>
              <a:rPr lang="en-US" sz="1400" dirty="0" smtClean="0">
                <a:solidFill>
                  <a:srgbClr val="FFFF00"/>
                </a:solidFill>
                <a:effectLst/>
              </a:rPr>
            </a:br>
            <a:r>
              <a:rPr lang="en-US" sz="1400" dirty="0" smtClean="0">
                <a:solidFill>
                  <a:srgbClr val="FFFF00"/>
                </a:solidFill>
                <a:effectLst/>
              </a:rPr>
              <a:t>     </a:t>
            </a:r>
            <a:r>
              <a:rPr lang="en-US" sz="2000" i="1" dirty="0" smtClean="0">
                <a:solidFill>
                  <a:srgbClr val="FFFF00"/>
                </a:solidFill>
                <a:effectLst/>
                <a:latin typeface="Arial" panose="020B0604020202020204" pitchFamily="34" charset="0"/>
                <a:cs typeface="Arial" panose="020B0604020202020204" pitchFamily="34" charset="0"/>
              </a:rPr>
              <a:t>Jiu </a:t>
            </a:r>
            <a:r>
              <a:rPr lang="en-US" sz="2000" i="1" dirty="0" smtClean="0">
                <a:solidFill>
                  <a:srgbClr val="FFFF00"/>
                </a:solidFill>
                <a:effectLst/>
                <a:latin typeface="Arial" panose="020B0604020202020204" pitchFamily="34" charset="0"/>
                <a:cs typeface="Arial" panose="020B0604020202020204" pitchFamily="34" charset="0"/>
              </a:rPr>
              <a:t>Valley is a mountain depression that lies on the river Jiu. It is well known for its natural resources, which are exploited by the Romanian state,  from pit-coal mines. The mountain range, that  surrounds it, are the </a:t>
            </a:r>
            <a:r>
              <a:rPr lang="en-US" sz="2000" i="1" u="sng" dirty="0" err="1" smtClean="0">
                <a:solidFill>
                  <a:srgbClr val="FFFF00"/>
                </a:solidFill>
                <a:effectLst/>
                <a:latin typeface="Arial" panose="020B0604020202020204" pitchFamily="34" charset="0"/>
                <a:cs typeface="Arial" panose="020B0604020202020204" pitchFamily="34" charset="0"/>
              </a:rPr>
              <a:t>Retezat</a:t>
            </a:r>
            <a:r>
              <a:rPr lang="en-US" sz="2000" i="1" u="sng" dirty="0" smtClean="0">
                <a:solidFill>
                  <a:srgbClr val="FFFF00"/>
                </a:solidFill>
                <a:effectLst/>
                <a:latin typeface="Arial" panose="020B0604020202020204" pitchFamily="34" charset="0"/>
                <a:cs typeface="Arial" panose="020B0604020202020204" pitchFamily="34" charset="0"/>
              </a:rPr>
              <a:t> – </a:t>
            </a:r>
            <a:r>
              <a:rPr lang="en-US" sz="2000" i="1" u="sng" dirty="0" err="1" smtClean="0">
                <a:solidFill>
                  <a:srgbClr val="FFFF00"/>
                </a:solidFill>
                <a:effectLst/>
                <a:latin typeface="Arial" panose="020B0604020202020204" pitchFamily="34" charset="0"/>
                <a:cs typeface="Arial" panose="020B0604020202020204" pitchFamily="34" charset="0"/>
              </a:rPr>
              <a:t>Godeanu</a:t>
            </a:r>
            <a:r>
              <a:rPr lang="en-US" sz="2000" i="1" u="sng" dirty="0" smtClean="0">
                <a:solidFill>
                  <a:srgbClr val="FFFF00"/>
                </a:solidFill>
                <a:effectLst/>
                <a:latin typeface="Arial" panose="020B0604020202020204" pitchFamily="34" charset="0"/>
                <a:cs typeface="Arial" panose="020B0604020202020204" pitchFamily="34" charset="0"/>
              </a:rPr>
              <a:t> </a:t>
            </a:r>
            <a:r>
              <a:rPr lang="en-US" sz="2000" i="1" dirty="0" smtClean="0">
                <a:solidFill>
                  <a:srgbClr val="FFFF00"/>
                </a:solidFill>
                <a:effectLst/>
                <a:latin typeface="Arial" panose="020B0604020202020204" pitchFamily="34" charset="0"/>
                <a:cs typeface="Arial" panose="020B0604020202020204" pitchFamily="34" charset="0"/>
              </a:rPr>
              <a:t>Group of  the Carpathian Mountains.  </a:t>
            </a:r>
            <a:r>
              <a:rPr lang="en-US" sz="2000" i="1" dirty="0" smtClean="0">
                <a:solidFill>
                  <a:srgbClr val="FFFF00"/>
                </a:solidFill>
                <a:effectLst/>
                <a:latin typeface="Arial" panose="020B0604020202020204" pitchFamily="34" charset="0"/>
                <a:cs typeface="Arial" panose="020B0604020202020204" pitchFamily="34" charset="0"/>
              </a:rPr>
              <a:t/>
            </a:r>
            <a:br>
              <a:rPr lang="en-US" sz="2000" i="1" dirty="0" smtClean="0">
                <a:solidFill>
                  <a:srgbClr val="FFFF00"/>
                </a:solidFill>
                <a:effectLst/>
                <a:latin typeface="Arial" panose="020B0604020202020204" pitchFamily="34" charset="0"/>
                <a:cs typeface="Arial" panose="020B0604020202020204" pitchFamily="34" charset="0"/>
              </a:rPr>
            </a:br>
            <a:r>
              <a:rPr lang="en-US" sz="2000" i="1" dirty="0" smtClean="0">
                <a:solidFill>
                  <a:srgbClr val="FFFF00"/>
                </a:solidFill>
                <a:effectLst/>
                <a:latin typeface="Arial" panose="020B0604020202020204" pitchFamily="34" charset="0"/>
                <a:cs typeface="Arial" panose="020B0604020202020204" pitchFamily="34" charset="0"/>
              </a:rPr>
              <a:t>      The </a:t>
            </a:r>
            <a:r>
              <a:rPr lang="en-US" sz="2000" i="1" dirty="0" smtClean="0">
                <a:solidFill>
                  <a:srgbClr val="FFFF00"/>
                </a:solidFill>
                <a:effectLst/>
                <a:latin typeface="Arial" panose="020B0604020202020204" pitchFamily="34" charset="0"/>
                <a:cs typeface="Arial" panose="020B0604020202020204" pitchFamily="34" charset="0"/>
              </a:rPr>
              <a:t>main towns in this area </a:t>
            </a:r>
            <a:r>
              <a:rPr lang="en-US" sz="2000" i="1" dirty="0" smtClean="0">
                <a:solidFill>
                  <a:srgbClr val="FFFF00"/>
                </a:solidFill>
                <a:effectLst/>
                <a:latin typeface="Arial" panose="020B0604020202020204" pitchFamily="34" charset="0"/>
                <a:cs typeface="Arial" panose="020B0604020202020204" pitchFamily="34" charset="0"/>
              </a:rPr>
              <a:t>are: P</a:t>
            </a:r>
            <a:r>
              <a:rPr lang="vi-VN" sz="2000" i="1" dirty="0" smtClean="0">
                <a:solidFill>
                  <a:srgbClr val="FFFF00"/>
                </a:solidFill>
                <a:effectLst/>
                <a:latin typeface="Arial" panose="020B0604020202020204" pitchFamily="34" charset="0"/>
                <a:cs typeface="Arial" panose="020B0604020202020204" pitchFamily="34" charset="0"/>
              </a:rPr>
              <a:t>etroș</a:t>
            </a:r>
            <a:r>
              <a:rPr lang="ro-RO" sz="2000" i="1" dirty="0" smtClean="0">
                <a:solidFill>
                  <a:srgbClr val="FFFF00"/>
                </a:solidFill>
                <a:effectLst/>
                <a:latin typeface="Arial" panose="020B0604020202020204" pitchFamily="34" charset="0"/>
                <a:cs typeface="Arial" panose="020B0604020202020204" pitchFamily="34" charset="0"/>
              </a:rPr>
              <a:t>ani</a:t>
            </a:r>
            <a:r>
              <a:rPr lang="vi-VN" sz="2000" i="1" dirty="0" smtClean="0">
                <a:solidFill>
                  <a:srgbClr val="FFFF00"/>
                </a:solidFill>
                <a:effectLst/>
                <a:latin typeface="Arial" panose="020B0604020202020204" pitchFamily="34" charset="0"/>
                <a:cs typeface="Arial" panose="020B0604020202020204" pitchFamily="34" charset="0"/>
              </a:rPr>
              <a:t>, </a:t>
            </a:r>
            <a:r>
              <a:rPr lang="ro-RO" sz="2000" i="1" dirty="0" smtClean="0">
                <a:solidFill>
                  <a:srgbClr val="FFFF00"/>
                </a:solidFill>
                <a:effectLst/>
                <a:latin typeface="Arial" panose="020B0604020202020204" pitchFamily="34" charset="0"/>
                <a:cs typeface="Arial" panose="020B0604020202020204" pitchFamily="34" charset="0"/>
              </a:rPr>
              <a:t>Vulcan</a:t>
            </a:r>
            <a:r>
              <a:rPr lang="vi-VN" sz="2000" i="1" dirty="0" smtClean="0">
                <a:solidFill>
                  <a:srgbClr val="FFFF00"/>
                </a:solidFill>
                <a:effectLst/>
                <a:latin typeface="Arial" panose="020B0604020202020204" pitchFamily="34" charset="0"/>
                <a:cs typeface="Arial" panose="020B0604020202020204" pitchFamily="34" charset="0"/>
              </a:rPr>
              <a:t>, </a:t>
            </a:r>
            <a:r>
              <a:rPr lang="ro-RO" sz="2000" i="1" dirty="0" smtClean="0">
                <a:solidFill>
                  <a:srgbClr val="FFFF00"/>
                </a:solidFill>
                <a:effectLst/>
                <a:latin typeface="Arial" panose="020B0604020202020204" pitchFamily="34" charset="0"/>
                <a:cs typeface="Arial" panose="020B0604020202020204" pitchFamily="34" charset="0"/>
              </a:rPr>
              <a:t>Petrila</a:t>
            </a:r>
            <a:r>
              <a:rPr lang="vi-VN" sz="2000" i="1" dirty="0" smtClean="0">
                <a:solidFill>
                  <a:srgbClr val="FFFF00"/>
                </a:solidFill>
                <a:effectLst/>
                <a:latin typeface="Arial" panose="020B0604020202020204" pitchFamily="34" charset="0"/>
                <a:cs typeface="Arial" panose="020B0604020202020204" pitchFamily="34" charset="0"/>
              </a:rPr>
              <a:t>, </a:t>
            </a:r>
            <a:r>
              <a:rPr lang="ro-RO" sz="2000" i="1" dirty="0" smtClean="0">
                <a:solidFill>
                  <a:srgbClr val="FFFF00"/>
                </a:solidFill>
                <a:effectLst/>
                <a:latin typeface="Arial" panose="020B0604020202020204" pitchFamily="34" charset="0"/>
                <a:cs typeface="Arial" panose="020B0604020202020204" pitchFamily="34" charset="0"/>
              </a:rPr>
              <a:t>Aninoasa</a:t>
            </a:r>
            <a:r>
              <a:rPr lang="vi-VN" sz="2000" i="1" dirty="0" smtClean="0">
                <a:solidFill>
                  <a:srgbClr val="FFFF00"/>
                </a:solidFill>
                <a:effectLst/>
                <a:latin typeface="Arial" panose="020B0604020202020204" pitchFamily="34" charset="0"/>
                <a:cs typeface="Arial" panose="020B0604020202020204" pitchFamily="34" charset="0"/>
              </a:rPr>
              <a:t>, </a:t>
            </a:r>
            <a:r>
              <a:rPr lang="ro-RO" sz="2000" i="1" dirty="0" smtClean="0">
                <a:solidFill>
                  <a:srgbClr val="FFFF00"/>
                </a:solidFill>
                <a:effectLst/>
                <a:latin typeface="Arial" panose="020B0604020202020204" pitchFamily="34" charset="0"/>
                <a:cs typeface="Arial" panose="020B0604020202020204" pitchFamily="34" charset="0"/>
              </a:rPr>
              <a:t>Lupeni</a:t>
            </a:r>
            <a:r>
              <a:rPr lang="vi-VN" sz="2000" i="1" dirty="0" smtClean="0">
                <a:solidFill>
                  <a:srgbClr val="FFFF00"/>
                </a:solidFill>
                <a:effectLst/>
                <a:latin typeface="Arial" panose="020B0604020202020204" pitchFamily="34" charset="0"/>
                <a:cs typeface="Arial" panose="020B0604020202020204" pitchFamily="34" charset="0"/>
              </a:rPr>
              <a:t>, </a:t>
            </a:r>
            <a:r>
              <a:rPr lang="ro-RO" sz="2000" i="1" dirty="0" smtClean="0">
                <a:solidFill>
                  <a:srgbClr val="FFFF00"/>
                </a:solidFill>
                <a:effectLst/>
                <a:latin typeface="Arial" panose="020B0604020202020204" pitchFamily="34" charset="0"/>
                <a:cs typeface="Arial" panose="020B0604020202020204" pitchFamily="34" charset="0"/>
              </a:rPr>
              <a:t>Uricani.</a:t>
            </a:r>
            <a:r>
              <a:rPr lang="vi-VN" sz="2000" dirty="0">
                <a:solidFill>
                  <a:srgbClr val="FFFF00"/>
                </a:solidFill>
                <a:effectLst/>
                <a:latin typeface="Arial" panose="020B0604020202020204" pitchFamily="34" charset="0"/>
                <a:cs typeface="Arial" panose="020B0604020202020204" pitchFamily="34" charset="0"/>
              </a:rPr>
              <a:t/>
            </a:r>
            <a:br>
              <a:rPr lang="vi-VN" sz="2000" dirty="0">
                <a:solidFill>
                  <a:srgbClr val="FFFF00"/>
                </a:solidFill>
                <a:effectLst/>
                <a:latin typeface="Arial" panose="020B0604020202020204" pitchFamily="34" charset="0"/>
                <a:cs typeface="Arial" panose="020B0604020202020204" pitchFamily="34" charset="0"/>
              </a:rPr>
            </a:br>
            <a:r>
              <a:rPr lang="vi-VN" sz="2000" dirty="0">
                <a:solidFill>
                  <a:srgbClr val="FFFF00"/>
                </a:solidFill>
                <a:effectLst/>
                <a:latin typeface="Arial" panose="020B0604020202020204" pitchFamily="34" charset="0"/>
                <a:cs typeface="Arial" panose="020B0604020202020204" pitchFamily="34" charset="0"/>
              </a:rPr>
              <a:t/>
            </a:r>
            <a:br>
              <a:rPr lang="vi-VN" sz="2000" dirty="0">
                <a:solidFill>
                  <a:srgbClr val="FFFF00"/>
                </a:solidFill>
                <a:effectLst/>
                <a:latin typeface="Arial" panose="020B0604020202020204" pitchFamily="34" charset="0"/>
                <a:cs typeface="Arial" panose="020B0604020202020204" pitchFamily="34" charset="0"/>
              </a:rPr>
            </a:br>
            <a:r>
              <a:rPr lang="en-US" sz="2000" dirty="0" smtClean="0">
                <a:solidFill>
                  <a:srgbClr val="FFFF00"/>
                </a:solidFill>
                <a:effectLst/>
                <a:latin typeface="Arial" panose="020B0604020202020204" pitchFamily="34" charset="0"/>
                <a:cs typeface="Arial" panose="020B0604020202020204" pitchFamily="34" charset="0"/>
              </a:rPr>
              <a:t>      </a:t>
            </a:r>
            <a:r>
              <a:rPr lang="en-US" sz="2000" i="1" dirty="0" smtClean="0">
                <a:solidFill>
                  <a:srgbClr val="FFFF00"/>
                </a:solidFill>
                <a:effectLst/>
                <a:latin typeface="Arial" panose="020B0604020202020204" pitchFamily="34" charset="0"/>
                <a:cs typeface="Arial" panose="020B0604020202020204" pitchFamily="34" charset="0"/>
              </a:rPr>
              <a:t>In </a:t>
            </a:r>
            <a:r>
              <a:rPr lang="en-US" sz="2000" i="1" dirty="0" smtClean="0">
                <a:solidFill>
                  <a:srgbClr val="FFFF00"/>
                </a:solidFill>
                <a:effectLst/>
                <a:latin typeface="Arial" panose="020B0604020202020204" pitchFamily="34" charset="0"/>
                <a:cs typeface="Arial" panose="020B0604020202020204" pitchFamily="34" charset="0"/>
              </a:rPr>
              <a:t>folk speaking, Jiu Valley refers to  </a:t>
            </a:r>
            <a:r>
              <a:rPr lang="en-US" sz="2000" i="1" dirty="0" err="1" smtClean="0">
                <a:solidFill>
                  <a:srgbClr val="FFFF00"/>
                </a:solidFill>
                <a:effectLst/>
                <a:latin typeface="Arial" panose="020B0604020202020204" pitchFamily="34" charset="0"/>
                <a:cs typeface="Arial" panose="020B0604020202020204" pitchFamily="34" charset="0"/>
              </a:rPr>
              <a:t>Petroşani</a:t>
            </a:r>
            <a:r>
              <a:rPr lang="en-US" sz="2000" i="1" dirty="0" smtClean="0">
                <a:solidFill>
                  <a:srgbClr val="FFFF00"/>
                </a:solidFill>
                <a:effectLst/>
                <a:latin typeface="Arial" panose="020B0604020202020204" pitchFamily="34" charset="0"/>
                <a:cs typeface="Arial" panose="020B0604020202020204" pitchFamily="34" charset="0"/>
              </a:rPr>
              <a:t>  Depression in the southern  of </a:t>
            </a:r>
            <a:r>
              <a:rPr lang="en-US" sz="2000" i="1" dirty="0" err="1" smtClean="0">
                <a:solidFill>
                  <a:srgbClr val="FFFF00"/>
                </a:solidFill>
                <a:effectLst/>
                <a:latin typeface="Arial" panose="020B0604020202020204" pitchFamily="34" charset="0"/>
                <a:cs typeface="Arial" panose="020B0604020202020204" pitchFamily="34" charset="0"/>
              </a:rPr>
              <a:t>Hunedoara</a:t>
            </a:r>
            <a:r>
              <a:rPr lang="en-US" sz="2000" i="1" dirty="0" smtClean="0">
                <a:solidFill>
                  <a:srgbClr val="FFFF00"/>
                </a:solidFill>
                <a:effectLst/>
                <a:latin typeface="Arial" panose="020B0604020202020204" pitchFamily="34" charset="0"/>
                <a:cs typeface="Arial" panose="020B0604020202020204" pitchFamily="34" charset="0"/>
              </a:rPr>
              <a:t> County. The  autochthonous people of the area are known as </a:t>
            </a:r>
            <a:r>
              <a:rPr lang="ro-RO" sz="2000" i="1" u="sng" dirty="0" smtClean="0">
                <a:solidFill>
                  <a:srgbClr val="FFFF00"/>
                </a:solidFill>
                <a:effectLst/>
                <a:latin typeface="Arial" panose="020B0604020202020204" pitchFamily="34" charset="0"/>
                <a:cs typeface="Arial" panose="020B0604020202020204" pitchFamily="34" charset="0"/>
              </a:rPr>
              <a:t>momârlani</a:t>
            </a:r>
            <a:r>
              <a:rPr lang="vi-VN" sz="2000" i="1" dirty="0" smtClean="0">
                <a:solidFill>
                  <a:srgbClr val="FFFF00"/>
                </a:solidFill>
                <a:effectLst/>
                <a:latin typeface="Arial" panose="020B0604020202020204" pitchFamily="34" charset="0"/>
                <a:cs typeface="Arial" panose="020B0604020202020204" pitchFamily="34" charset="0"/>
              </a:rPr>
              <a:t>.</a:t>
            </a:r>
            <a:endParaRPr lang="ro-RO" sz="2000" i="1" dirty="0">
              <a:solidFill>
                <a:srgbClr val="FFFF00"/>
              </a:solidFill>
              <a:latin typeface="Arial" panose="020B0604020202020204" pitchFamily="34" charset="0"/>
              <a:cs typeface="Arial" panose="020B0604020202020204" pitchFamily="34" charset="0"/>
            </a:endParaRPr>
          </a:p>
        </p:txBody>
      </p:sp>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3570" y="3714752"/>
            <a:ext cx="3500430" cy="3143248"/>
          </a:xfrm>
          <a:prstGeom prst="rect">
            <a:avLst/>
          </a:prstGeom>
        </p:spPr>
      </p:pic>
    </p:spTree>
    <p:extLst>
      <p:ext uri="{BB962C8B-B14F-4D97-AF65-F5344CB8AC3E}">
        <p14:creationId xmlns:p14="http://schemas.microsoft.com/office/powerpoint/2010/main" val="7042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715536" cy="1071546"/>
          </a:xfrm>
        </p:spPr>
        <p:txBody>
          <a:bodyPr>
            <a:normAutofit/>
          </a:bodyPr>
          <a:lstStyle/>
          <a:p>
            <a:pPr algn="ctr"/>
            <a:r>
              <a:rPr lang="en-US" sz="5400" i="1" dirty="0" smtClean="0">
                <a:solidFill>
                  <a:srgbClr val="FFC000"/>
                </a:solidFill>
              </a:rPr>
              <a:t>T</a:t>
            </a:r>
            <a:r>
              <a:rPr lang="en-US" sz="5400" i="1" dirty="0" smtClean="0">
                <a:solidFill>
                  <a:srgbClr val="FFC000"/>
                </a:solidFill>
                <a:latin typeface="Times New Roman" pitchFamily="18" charset="0"/>
                <a:cs typeface="Times New Roman" pitchFamily="18" charset="0"/>
              </a:rPr>
              <a:t>ouristic </a:t>
            </a:r>
            <a:r>
              <a:rPr lang="en-US" sz="5400" i="1" dirty="0" smtClean="0">
                <a:solidFill>
                  <a:srgbClr val="FFC000"/>
                </a:solidFill>
                <a:latin typeface="Times New Roman" pitchFamily="18" charset="0"/>
                <a:cs typeface="Times New Roman" pitchFamily="18" charset="0"/>
              </a:rPr>
              <a:t>Attractions</a:t>
            </a:r>
            <a:endParaRPr lang="ro-RO" sz="5400" i="1" dirty="0">
              <a:solidFill>
                <a:srgbClr val="FFC000"/>
              </a:solidFill>
              <a:latin typeface="Times New Roman" pitchFamily="18" charset="0"/>
              <a:cs typeface="Times New Roman" pitchFamily="18" charset="0"/>
            </a:endParaRPr>
          </a:p>
        </p:txBody>
      </p:sp>
      <p:sp>
        <p:nvSpPr>
          <p:cNvPr id="3" name="Dreptunghi 2"/>
          <p:cNvSpPr/>
          <p:nvPr/>
        </p:nvSpPr>
        <p:spPr>
          <a:xfrm>
            <a:off x="179512" y="785794"/>
            <a:ext cx="8784976" cy="2585323"/>
          </a:xfrm>
          <a:prstGeom prst="rect">
            <a:avLst/>
          </a:prstGeom>
        </p:spPr>
        <p:txBody>
          <a:bodyPr wrap="square">
            <a:spAutoFit/>
          </a:bodyPr>
          <a:lstStyle/>
          <a:p>
            <a:endParaRPr lang="ro-RO" b="1" dirty="0" smtClean="0"/>
          </a:p>
          <a:p>
            <a:r>
              <a:rPr lang="ro-RO" sz="2400" b="1" dirty="0" smtClean="0"/>
              <a:t>1. Peștera Bolii</a:t>
            </a:r>
            <a:r>
              <a:rPr lang="en-US" sz="2400" b="1" dirty="0" smtClean="0"/>
              <a:t> / </a:t>
            </a:r>
            <a:r>
              <a:rPr lang="en-US" sz="2400" b="1" dirty="0" err="1" smtClean="0"/>
              <a:t>Bolii</a:t>
            </a:r>
            <a:r>
              <a:rPr lang="en-US" sz="2400" b="1" dirty="0" smtClean="0"/>
              <a:t> (Disease) Cave. </a:t>
            </a:r>
            <a:endParaRPr lang="ro-RO" sz="2400" b="1" dirty="0" smtClean="0"/>
          </a:p>
          <a:p>
            <a:r>
              <a:rPr lang="en-US" sz="2400" b="1" i="1" dirty="0" err="1" smtClean="0">
                <a:latin typeface="Times New Roman" pitchFamily="18" charset="0"/>
                <a:cs typeface="Times New Roman" pitchFamily="18" charset="0"/>
              </a:rPr>
              <a:t>Bolii</a:t>
            </a:r>
            <a:r>
              <a:rPr lang="en-US"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(Disease) Cave</a:t>
            </a: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is considered one of the most spectacular touristic attractions</a:t>
            </a:r>
            <a:r>
              <a:rPr lang="ro-RO"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in </a:t>
            </a:r>
            <a:r>
              <a:rPr lang="en-US" sz="2400" b="1" i="1" dirty="0" err="1" smtClean="0">
                <a:latin typeface="Times New Roman" pitchFamily="18" charset="0"/>
                <a:cs typeface="Times New Roman" pitchFamily="18" charset="0"/>
              </a:rPr>
              <a:t>Jiu</a:t>
            </a:r>
            <a:r>
              <a:rPr lang="en-US" sz="2400" b="1" i="1" dirty="0" smtClean="0">
                <a:latin typeface="Times New Roman" pitchFamily="18" charset="0"/>
                <a:cs typeface="Times New Roman" pitchFamily="18" charset="0"/>
              </a:rPr>
              <a:t> Valley. It is situated at about ten kilometers distance from </a:t>
            </a:r>
            <a:r>
              <a:rPr lang="en-US" sz="2400" b="1" i="1" dirty="0" err="1" smtClean="0">
                <a:latin typeface="Times New Roman" pitchFamily="18" charset="0"/>
                <a:cs typeface="Times New Roman" pitchFamily="18" charset="0"/>
              </a:rPr>
              <a:t>Petroşani</a:t>
            </a:r>
            <a:r>
              <a:rPr lang="en-US" sz="2400" b="1" i="1" dirty="0" smtClean="0">
                <a:latin typeface="Times New Roman" pitchFamily="18" charset="0"/>
                <a:cs typeface="Times New Roman" pitchFamily="18" charset="0"/>
              </a:rPr>
              <a:t>, at the feet of B</a:t>
            </a:r>
            <a:r>
              <a:rPr lang="vi-VN" sz="2400" b="1" i="1" dirty="0" smtClean="0">
                <a:latin typeface="Times New Roman" pitchFamily="18" charset="0"/>
                <a:cs typeface="Times New Roman" pitchFamily="18" charset="0"/>
              </a:rPr>
              <a:t>ă</a:t>
            </a:r>
            <a:r>
              <a:rPr lang="en-US" sz="2400" b="1" i="1" dirty="0" err="1" smtClean="0">
                <a:latin typeface="Times New Roman" pitchFamily="18" charset="0"/>
                <a:cs typeface="Times New Roman" pitchFamily="18" charset="0"/>
              </a:rPr>
              <a:t>niţa</a:t>
            </a:r>
            <a:r>
              <a:rPr lang="en-US" sz="2400" b="1" i="1" dirty="0" smtClean="0">
                <a:latin typeface="Times New Roman" pitchFamily="18" charset="0"/>
                <a:cs typeface="Times New Roman" pitchFamily="18" charset="0"/>
              </a:rPr>
              <a:t> fortress and </a:t>
            </a:r>
            <a:r>
              <a:rPr lang="en-US" sz="2400" b="1" i="1" dirty="0" err="1" smtClean="0">
                <a:latin typeface="Times New Roman" pitchFamily="18" charset="0"/>
                <a:cs typeface="Times New Roman" pitchFamily="18" charset="0"/>
              </a:rPr>
              <a:t>Retezat</a:t>
            </a:r>
            <a:r>
              <a:rPr lang="en-US" sz="2400" b="1" i="1" dirty="0" smtClean="0">
                <a:latin typeface="Times New Roman" pitchFamily="18" charset="0"/>
                <a:cs typeface="Times New Roman" pitchFamily="18" charset="0"/>
              </a:rPr>
              <a:t> and </a:t>
            </a:r>
            <a:r>
              <a:rPr lang="en-US" sz="2400" b="1" i="1" dirty="0" err="1" smtClean="0">
                <a:latin typeface="Times New Roman" pitchFamily="18" charset="0"/>
                <a:cs typeface="Times New Roman" pitchFamily="18" charset="0"/>
              </a:rPr>
              <a:t>Sebeş</a:t>
            </a:r>
            <a:r>
              <a:rPr lang="en-US" sz="2400" b="1" i="1" dirty="0" smtClean="0">
                <a:latin typeface="Times New Roman" pitchFamily="18" charset="0"/>
                <a:cs typeface="Times New Roman" pitchFamily="18" charset="0"/>
              </a:rPr>
              <a:t> Mountains. The length of the cave is of about 500 meters, and in the past it used to be crossed on horseback. </a:t>
            </a:r>
            <a:endParaRPr lang="ro-RO" sz="2400" b="1" i="1" dirty="0">
              <a:latin typeface="Times New Roman" pitchFamily="18" charset="0"/>
              <a:cs typeface="Times New Roman" pitchFamily="18" charset="0"/>
            </a:endParaRP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589020"/>
            <a:ext cx="4288761" cy="3268980"/>
          </a:xfrm>
          <a:prstGeom prst="rect">
            <a:avLst/>
          </a:prstGeom>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68" y="3571876"/>
            <a:ext cx="3819600" cy="3286123"/>
          </a:xfrm>
          <a:prstGeom prst="rect">
            <a:avLst/>
          </a:prstGeom>
        </p:spPr>
      </p:pic>
    </p:spTree>
    <p:extLst>
      <p:ext uri="{BB962C8B-B14F-4D97-AF65-F5344CB8AC3E}">
        <p14:creationId xmlns:p14="http://schemas.microsoft.com/office/powerpoint/2010/main" val="30333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108" y="4071942"/>
            <a:ext cx="5400600" cy="2592288"/>
          </a:xfrm>
          <a:prstGeom prst="rect">
            <a:avLst/>
          </a:prstGeom>
        </p:spPr>
      </p:pic>
      <p:pic>
        <p:nvPicPr>
          <p:cNvPr id="3" name="I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5981700" cy="3744416"/>
          </a:xfrm>
          <a:prstGeom prst="rect">
            <a:avLst/>
          </a:prstGeom>
        </p:spPr>
      </p:pic>
      <p:sp>
        <p:nvSpPr>
          <p:cNvPr id="4" name="CasetăText 3"/>
          <p:cNvSpPr txBox="1"/>
          <p:nvPr/>
        </p:nvSpPr>
        <p:spPr>
          <a:xfrm>
            <a:off x="6259972" y="106968"/>
            <a:ext cx="2857488" cy="3816429"/>
          </a:xfrm>
          <a:prstGeom prst="rect">
            <a:avLst/>
          </a:prstGeom>
          <a:noFill/>
        </p:spPr>
        <p:txBody>
          <a:bodyPr wrap="square" rtlCol="0">
            <a:spAutoFit/>
          </a:bodyPr>
          <a:lstStyle/>
          <a:p>
            <a:endParaRPr lang="en-US" dirty="0" smtClean="0"/>
          </a:p>
          <a:p>
            <a:r>
              <a:rPr lang="en-US" sz="2800" b="1" i="1" dirty="0" err="1" smtClean="0">
                <a:latin typeface="Times New Roman" pitchFamily="18" charset="0"/>
                <a:cs typeface="Times New Roman" pitchFamily="18" charset="0"/>
              </a:rPr>
              <a:t>Bolii</a:t>
            </a:r>
            <a:r>
              <a:rPr lang="en-US"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Cave has got a remarkable acoustics , and that’s why , nowadays, in the spacious cave, cultural events are often held.</a:t>
            </a:r>
            <a:endParaRPr lang="ro-RO"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4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1752" y="0"/>
            <a:ext cx="8534400" cy="692696"/>
          </a:xfrm>
        </p:spPr>
        <p:txBody>
          <a:bodyPr>
            <a:noAutofit/>
          </a:bodyPr>
          <a:lstStyle/>
          <a:p>
            <a:r>
              <a:rPr lang="ro-RO" sz="3200" b="1" dirty="0" smtClean="0">
                <a:solidFill>
                  <a:schemeClr val="tx1"/>
                </a:solidFill>
                <a:latin typeface="Times New Roman" panose="02020603050405020304" pitchFamily="18" charset="0"/>
                <a:cs typeface="Times New Roman" panose="02020603050405020304" pitchFamily="18" charset="0"/>
              </a:rPr>
              <a:t>2.Munții Parâng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3200" i="1" dirty="0" err="1" smtClean="0">
                <a:solidFill>
                  <a:schemeClr val="tx1"/>
                </a:solidFill>
                <a:latin typeface="Times New Roman" panose="02020603050405020304" pitchFamily="18" charset="0"/>
                <a:cs typeface="Times New Roman" panose="02020603050405020304" pitchFamily="18" charset="0"/>
              </a:rPr>
              <a:t>Par</a:t>
            </a:r>
            <a:r>
              <a:rPr lang="en-US" sz="3200" i="1" dirty="0" err="1" smtClean="0">
                <a:solidFill>
                  <a:schemeClr val="tx1"/>
                </a:solidFill>
                <a:latin typeface="Times New Roman"/>
                <a:cs typeface="Times New Roman"/>
              </a:rPr>
              <a:t>âng</a:t>
            </a:r>
            <a:r>
              <a:rPr lang="en-US" sz="3200" i="1" dirty="0" smtClean="0">
                <a:solidFill>
                  <a:schemeClr val="tx1"/>
                </a:solidFill>
                <a:latin typeface="Times New Roman"/>
                <a:cs typeface="Times New Roman"/>
              </a:rPr>
              <a:t> Mountains</a:t>
            </a:r>
            <a:endParaRPr lang="ro-RO" sz="3200" i="1" dirty="0">
              <a:solidFill>
                <a:schemeClr val="tx1"/>
              </a:solidFill>
              <a:latin typeface="Times New Roman" panose="02020603050405020304" pitchFamily="18" charset="0"/>
              <a:cs typeface="Times New Roman" panose="02020603050405020304" pitchFamily="18" charset="0"/>
            </a:endParaRPr>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686" y="928671"/>
            <a:ext cx="4786314" cy="5529564"/>
          </a:xfrm>
          <a:prstGeom prst="rect">
            <a:avLst/>
          </a:prstGeom>
        </p:spPr>
      </p:pic>
      <p:sp>
        <p:nvSpPr>
          <p:cNvPr id="4" name="CasetăText 3"/>
          <p:cNvSpPr txBox="1"/>
          <p:nvPr/>
        </p:nvSpPr>
        <p:spPr>
          <a:xfrm>
            <a:off x="0" y="785794"/>
            <a:ext cx="4357686" cy="6801862"/>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Parâng</a:t>
            </a:r>
            <a:r>
              <a:rPr lang="en-US"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Mountains lie on the largest surface among all the mountains in Romania and the main touristic attractions for those who are fond of trips and come in Jiu Valley. </a:t>
            </a:r>
            <a:r>
              <a:rPr lang="en-US" sz="2400" b="1" i="1" dirty="0" err="1" smtClean="0">
                <a:latin typeface="Times New Roman" pitchFamily="18" charset="0"/>
                <a:cs typeface="Times New Roman" pitchFamily="18" charset="0"/>
              </a:rPr>
              <a:t>Parâng</a:t>
            </a:r>
            <a:r>
              <a:rPr lang="en-US" sz="2400" b="1" i="1" dirty="0" smtClean="0">
                <a:latin typeface="Times New Roman" pitchFamily="18" charset="0"/>
                <a:cs typeface="Times New Roman" pitchFamily="18" charset="0"/>
              </a:rPr>
              <a:t> Mountains are crossed by the highest road in Romania, </a:t>
            </a:r>
            <a:r>
              <a:rPr lang="en-US" sz="2400" b="1" i="1" dirty="0" err="1" smtClean="0">
                <a:latin typeface="Times New Roman" pitchFamily="18" charset="0"/>
                <a:cs typeface="Times New Roman" pitchFamily="18" charset="0"/>
              </a:rPr>
              <a:t>Transalpina</a:t>
            </a:r>
            <a:r>
              <a:rPr lang="en-US" sz="2400" b="1" i="1" dirty="0" smtClean="0">
                <a:latin typeface="Times New Roman" pitchFamily="18" charset="0"/>
                <a:cs typeface="Times New Roman" pitchFamily="18" charset="0"/>
              </a:rPr>
              <a:t>, that is at an altitude of 2,000 meters high. There are also many glacial lakes and the most known are </a:t>
            </a:r>
            <a:r>
              <a:rPr lang="en-US" sz="2400" b="1" i="1" dirty="0" err="1" smtClean="0">
                <a:latin typeface="Times New Roman" pitchFamily="18" charset="0"/>
                <a:cs typeface="Times New Roman" pitchFamily="18" charset="0"/>
              </a:rPr>
              <a:t>Câlcescu</a:t>
            </a:r>
            <a:r>
              <a:rPr lang="en-US" sz="2400" b="1" i="1" dirty="0" smtClean="0">
                <a:latin typeface="Times New Roman" pitchFamily="18" charset="0"/>
                <a:cs typeface="Times New Roman" pitchFamily="18" charset="0"/>
              </a:rPr>
              <a:t> and </a:t>
            </a:r>
            <a:r>
              <a:rPr lang="en-US" sz="2400" b="1" i="1" dirty="0" err="1" smtClean="0">
                <a:latin typeface="Times New Roman" pitchFamily="18" charset="0"/>
                <a:cs typeface="Times New Roman" pitchFamily="18" charset="0"/>
              </a:rPr>
              <a:t>Roşiile</a:t>
            </a:r>
            <a:r>
              <a:rPr lang="en-US" sz="2400" b="1" i="1" dirty="0" smtClean="0">
                <a:latin typeface="Times New Roman" pitchFamily="18" charset="0"/>
                <a:cs typeface="Times New Roman" pitchFamily="18" charset="0"/>
              </a:rPr>
              <a:t>. And the highest  mountain top is </a:t>
            </a:r>
            <a:r>
              <a:rPr lang="en-US" sz="2400" b="1" i="1" dirty="0" err="1" smtClean="0">
                <a:latin typeface="Times New Roman" pitchFamily="18" charset="0"/>
                <a:cs typeface="Times New Roman" pitchFamily="18" charset="0"/>
              </a:rPr>
              <a:t>Parângul</a:t>
            </a:r>
            <a:r>
              <a:rPr lang="en-US" sz="2400" b="1" i="1" dirty="0" smtClean="0">
                <a:latin typeface="Times New Roman" pitchFamily="18" charset="0"/>
                <a:cs typeface="Times New Roman" pitchFamily="18" charset="0"/>
              </a:rPr>
              <a:t> Mare (Big </a:t>
            </a:r>
            <a:r>
              <a:rPr lang="en-US" sz="2400" b="1" i="1" dirty="0" err="1" smtClean="0">
                <a:latin typeface="Times New Roman" pitchFamily="18" charset="0"/>
                <a:cs typeface="Times New Roman" pitchFamily="18" charset="0"/>
              </a:rPr>
              <a:t>Parâng</a:t>
            </a:r>
            <a:r>
              <a:rPr lang="en-US" sz="2400" b="1" i="1" dirty="0" smtClean="0">
                <a:latin typeface="Times New Roman" pitchFamily="18" charset="0"/>
                <a:cs typeface="Times New Roman" pitchFamily="18" charset="0"/>
              </a:rPr>
              <a:t>)</a:t>
            </a:r>
            <a:r>
              <a:rPr lang="ro-RO"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of  2,519 meters high.</a:t>
            </a:r>
          </a:p>
          <a:p>
            <a:endParaRPr lang="en-US" i="1" dirty="0" smtClean="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endParaRPr lang="ro-RO" sz="1600" dirty="0"/>
          </a:p>
        </p:txBody>
      </p:sp>
    </p:spTree>
    <p:extLst>
      <p:ext uri="{BB962C8B-B14F-4D97-AF65-F5344CB8AC3E}">
        <p14:creationId xmlns:p14="http://schemas.microsoft.com/office/powerpoint/2010/main" val="40218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3401" y="88210"/>
            <a:ext cx="3411343" cy="1143000"/>
          </a:xfrm>
        </p:spPr>
        <p:txBody>
          <a:bodyPr/>
          <a:lstStyle/>
          <a:p>
            <a:r>
              <a:rPr lang="ro-RO" dirty="0" smtClean="0">
                <a:solidFill>
                  <a:schemeClr val="tx1"/>
                </a:solidFill>
              </a:rPr>
              <a:t>3. Straja</a:t>
            </a:r>
            <a:endParaRPr lang="ro-RO" dirty="0">
              <a:solidFill>
                <a:schemeClr val="tx1"/>
              </a:solidFill>
            </a:endParaRPr>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42984"/>
            <a:ext cx="3312368" cy="2714644"/>
          </a:xfrm>
          <a:prstGeom prst="rect">
            <a:avLst/>
          </a:prstGeom>
        </p:spPr>
      </p:pic>
      <p:sp>
        <p:nvSpPr>
          <p:cNvPr id="4" name="CasetăText 3"/>
          <p:cNvSpPr txBox="1"/>
          <p:nvPr/>
        </p:nvSpPr>
        <p:spPr>
          <a:xfrm>
            <a:off x="3714744" y="0"/>
            <a:ext cx="5429256" cy="4154984"/>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Straja</a:t>
            </a:r>
            <a:r>
              <a:rPr lang="en-US"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Mountain Resort, that lies in </a:t>
            </a:r>
            <a:r>
              <a:rPr lang="en-US" sz="2400" b="1" i="1" dirty="0" err="1" smtClean="0">
                <a:latin typeface="Times New Roman" pitchFamily="18" charset="0"/>
                <a:cs typeface="Times New Roman" pitchFamily="18" charset="0"/>
              </a:rPr>
              <a:t>Vâlcan</a:t>
            </a:r>
            <a:r>
              <a:rPr lang="en-US" sz="2400" b="1" i="1" dirty="0" smtClean="0">
                <a:latin typeface="Times New Roman" pitchFamily="18" charset="0"/>
                <a:cs typeface="Times New Roman" pitchFamily="18" charset="0"/>
              </a:rPr>
              <a:t> Massif, became  one of the mot important touristic attractions in the western part of the country in the last years. During the winter it is especially visited by ski lovers, while during the summer time, those tourists who arrive  in </a:t>
            </a:r>
            <a:r>
              <a:rPr lang="en-US" sz="2400" b="1" i="1" dirty="0" err="1" smtClean="0">
                <a:latin typeface="Times New Roman" pitchFamily="18" charset="0"/>
                <a:cs typeface="Times New Roman" pitchFamily="18" charset="0"/>
              </a:rPr>
              <a:t>Straja</a:t>
            </a:r>
            <a:r>
              <a:rPr lang="en-US" sz="2400" b="1" i="1" dirty="0" smtClean="0">
                <a:latin typeface="Times New Roman" pitchFamily="18" charset="0"/>
                <a:cs typeface="Times New Roman" pitchFamily="18" charset="0"/>
              </a:rPr>
              <a:t> are invited on hikes on the mountain paths that start  from  the amusement park, situated at 10 kilometers distance from </a:t>
            </a:r>
            <a:r>
              <a:rPr lang="en-US" sz="2400" b="1" i="1" dirty="0" err="1" smtClean="0">
                <a:latin typeface="Times New Roman" pitchFamily="18" charset="0"/>
                <a:cs typeface="Times New Roman" pitchFamily="18" charset="0"/>
              </a:rPr>
              <a:t>Lupeni</a:t>
            </a:r>
            <a:r>
              <a:rPr lang="en-US" sz="2400" b="1" i="1" dirty="0" smtClean="0">
                <a:latin typeface="Times New Roman" pitchFamily="18" charset="0"/>
                <a:cs typeface="Times New Roman" pitchFamily="18" charset="0"/>
              </a:rPr>
              <a:t>.</a:t>
            </a:r>
            <a:endParaRPr lang="ro-RO" sz="2400" b="1" i="1" dirty="0">
              <a:latin typeface="Times New Roman" pitchFamily="18" charset="0"/>
              <a:cs typeface="Times New Roman" pitchFamily="18" charset="0"/>
            </a:endParaRPr>
          </a:p>
        </p:txBody>
      </p:sp>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992" y="4286256"/>
            <a:ext cx="2582305" cy="2571744"/>
          </a:xfrm>
          <a:prstGeom prst="rect">
            <a:avLst/>
          </a:prstGeom>
        </p:spPr>
      </p:pic>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20" y="4286256"/>
            <a:ext cx="2617991" cy="2571744"/>
          </a:xfrm>
          <a:prstGeom prst="rect">
            <a:avLst/>
          </a:prstGeom>
        </p:spPr>
      </p:pic>
      <p:pic>
        <p:nvPicPr>
          <p:cNvPr id="8" name="I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116" y="4315327"/>
            <a:ext cx="2458763" cy="2542673"/>
          </a:xfrm>
          <a:prstGeom prst="rect">
            <a:avLst/>
          </a:prstGeom>
        </p:spPr>
      </p:pic>
    </p:spTree>
    <p:extLst>
      <p:ext uri="{BB962C8B-B14F-4D97-AF65-F5344CB8AC3E}">
        <p14:creationId xmlns:p14="http://schemas.microsoft.com/office/powerpoint/2010/main" val="23700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42" y="3571876"/>
            <a:ext cx="3598875" cy="2500330"/>
          </a:xfrm>
          <a:prstGeom prst="rect">
            <a:avLst/>
          </a:prstGeom>
        </p:spPr>
      </p:pic>
      <p:pic>
        <p:nvPicPr>
          <p:cNvPr id="4" name="I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380" y="285728"/>
            <a:ext cx="3534092" cy="2869150"/>
          </a:xfrm>
          <a:prstGeom prst="rect">
            <a:avLst/>
          </a:prstGeom>
        </p:spPr>
      </p:pic>
      <p:pic>
        <p:nvPicPr>
          <p:cNvPr id="5" name="I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32656"/>
            <a:ext cx="4392488" cy="2167650"/>
          </a:xfrm>
          <a:prstGeom prst="rect">
            <a:avLst/>
          </a:prstGeom>
        </p:spPr>
      </p:pic>
      <p:sp>
        <p:nvSpPr>
          <p:cNvPr id="6" name="CasetăText 5"/>
          <p:cNvSpPr txBox="1"/>
          <p:nvPr/>
        </p:nvSpPr>
        <p:spPr>
          <a:xfrm>
            <a:off x="316051" y="2655886"/>
            <a:ext cx="4929222" cy="3416320"/>
          </a:xfrm>
          <a:prstGeom prst="rect">
            <a:avLst/>
          </a:prstGeom>
          <a:noFill/>
        </p:spPr>
        <p:txBody>
          <a:bodyPr wrap="square" rtlCol="0">
            <a:spAutoFit/>
          </a:bodyPr>
          <a:lstStyle/>
          <a:p>
            <a:r>
              <a:rPr lang="en-US" dirty="0"/>
              <a:t> </a:t>
            </a:r>
            <a:r>
              <a:rPr lang="en-US" sz="2400" b="1" i="1" dirty="0" smtClean="0">
                <a:latin typeface="Times New Roman" pitchFamily="18" charset="0"/>
                <a:cs typeface="Times New Roman" pitchFamily="18" charset="0"/>
              </a:rPr>
              <a:t>In </a:t>
            </a:r>
            <a:r>
              <a:rPr lang="en-US" sz="2400" b="1" i="1" dirty="0" smtClean="0">
                <a:latin typeface="Times New Roman" pitchFamily="18" charset="0"/>
                <a:cs typeface="Times New Roman" pitchFamily="18" charset="0"/>
              </a:rPr>
              <a:t>the memory of those over 800 soldiers who lost their lives during World War I, on the top of the mountain has been built, St. </a:t>
            </a:r>
            <a:r>
              <a:rPr lang="en-US" sz="2400" b="1" i="1" dirty="0" err="1" smtClean="0">
                <a:latin typeface="Times New Roman" pitchFamily="18" charset="0"/>
                <a:cs typeface="Times New Roman" pitchFamily="18" charset="0"/>
              </a:rPr>
              <a:t>Constantin</a:t>
            </a:r>
            <a:r>
              <a:rPr lang="en-US" sz="2400" b="1" i="1" dirty="0" smtClean="0">
                <a:latin typeface="Times New Roman" pitchFamily="18" charset="0"/>
                <a:cs typeface="Times New Roman" pitchFamily="18" charset="0"/>
              </a:rPr>
              <a:t> and Elena Hermitage, that has become one of the important touristic sights in the area. Some of these brave heroes were buried in the Heroes Graveyard in </a:t>
            </a:r>
            <a:r>
              <a:rPr lang="en-US" sz="2400" b="1" i="1" dirty="0" err="1" smtClean="0">
                <a:latin typeface="Times New Roman" pitchFamily="18" charset="0"/>
                <a:cs typeface="Times New Roman" pitchFamily="18" charset="0"/>
              </a:rPr>
              <a:t>Lupeni</a:t>
            </a:r>
            <a:r>
              <a:rPr lang="en-US" sz="2400" b="1" i="1" dirty="0">
                <a:latin typeface="Times New Roman" pitchFamily="18" charset="0"/>
                <a:cs typeface="Times New Roman" pitchFamily="18" charset="0"/>
              </a:rPr>
              <a:t>.</a:t>
            </a:r>
            <a:endParaRPr lang="ro-RO"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521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1752" y="0"/>
            <a:ext cx="7842148" cy="987552"/>
          </a:xfrm>
        </p:spPr>
        <p:txBody>
          <a:bodyPr>
            <a:normAutofit/>
          </a:bodyPr>
          <a:lstStyle/>
          <a:p>
            <a:r>
              <a:rPr lang="ro-RO" b="1" dirty="0" smtClean="0">
                <a:solidFill>
                  <a:schemeClr val="tx1"/>
                </a:solidFill>
              </a:rPr>
              <a:t>4. Cheile Buții</a:t>
            </a:r>
            <a:r>
              <a:rPr lang="en-US" b="1" dirty="0" smtClean="0">
                <a:solidFill>
                  <a:schemeClr val="tx1"/>
                </a:solidFill>
              </a:rPr>
              <a:t> -</a:t>
            </a:r>
            <a:r>
              <a:rPr lang="en-US" sz="4000" i="1" dirty="0" err="1" smtClean="0">
                <a:solidFill>
                  <a:schemeClr val="tx1"/>
                </a:solidFill>
                <a:latin typeface="Times New Roman" pitchFamily="18" charset="0"/>
                <a:cs typeface="Times New Roman" pitchFamily="18" charset="0"/>
              </a:rPr>
              <a:t>Buţii</a:t>
            </a:r>
            <a:r>
              <a:rPr lang="en-US" sz="4000" i="1" dirty="0" smtClean="0">
                <a:solidFill>
                  <a:schemeClr val="tx1"/>
                </a:solidFill>
                <a:latin typeface="Times New Roman" pitchFamily="18" charset="0"/>
                <a:cs typeface="Times New Roman" pitchFamily="18" charset="0"/>
              </a:rPr>
              <a:t> Keys</a:t>
            </a:r>
            <a:endParaRPr lang="ro-RO" sz="4000" b="1" i="1" dirty="0">
              <a:solidFill>
                <a:schemeClr val="tx1"/>
              </a:solidFill>
              <a:latin typeface="Times New Roman" pitchFamily="18" charset="0"/>
              <a:cs typeface="Times New Roman" pitchFamily="18" charset="0"/>
            </a:endParaRPr>
          </a:p>
        </p:txBody>
      </p:sp>
      <p:sp>
        <p:nvSpPr>
          <p:cNvPr id="3" name="CasetăText 2"/>
          <p:cNvSpPr txBox="1"/>
          <p:nvPr/>
        </p:nvSpPr>
        <p:spPr>
          <a:xfrm>
            <a:off x="323528" y="1071546"/>
            <a:ext cx="5105728" cy="2677656"/>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This </a:t>
            </a:r>
            <a:r>
              <a:rPr lang="en-US" sz="2400" b="1" i="1" dirty="0" smtClean="0">
                <a:latin typeface="Times New Roman" pitchFamily="18" charset="0"/>
                <a:cs typeface="Times New Roman" pitchFamily="18" charset="0"/>
              </a:rPr>
              <a:t>touristic sight is situated at about 30 kilometers away from </a:t>
            </a:r>
            <a:r>
              <a:rPr lang="en-US" sz="2400" b="1" i="1" dirty="0" err="1" smtClean="0">
                <a:latin typeface="Times New Roman" pitchFamily="18" charset="0"/>
                <a:cs typeface="Times New Roman" pitchFamily="18" charset="0"/>
              </a:rPr>
              <a:t>Petroşani</a:t>
            </a:r>
            <a:r>
              <a:rPr lang="en-US" sz="2400" b="1" i="1" dirty="0" smtClean="0">
                <a:latin typeface="Times New Roman" pitchFamily="18" charset="0"/>
                <a:cs typeface="Times New Roman" pitchFamily="18" charset="0"/>
              </a:rPr>
              <a:t>, on DN66A, being closer to </a:t>
            </a:r>
            <a:r>
              <a:rPr lang="en-US" sz="2400" b="1" i="1" dirty="0" err="1" smtClean="0">
                <a:latin typeface="Times New Roman" pitchFamily="18" charset="0"/>
                <a:cs typeface="Times New Roman" pitchFamily="18" charset="0"/>
              </a:rPr>
              <a:t>Uricani</a:t>
            </a:r>
            <a:r>
              <a:rPr lang="en-US" sz="2400" b="1" i="1" dirty="0" smtClean="0">
                <a:latin typeface="Times New Roman" pitchFamily="18" charset="0"/>
                <a:cs typeface="Times New Roman" pitchFamily="18" charset="0"/>
              </a:rPr>
              <a:t>. The place I preferred by mountain trip lovers, and of those who are fond of speleological activitie</a:t>
            </a:r>
            <a:r>
              <a:rPr lang="en-US" sz="2400" b="1" i="1" dirty="0" smtClean="0">
                <a:latin typeface="Times New Roman"/>
                <a:cs typeface="Times New Roman"/>
              </a:rPr>
              <a:t>s</a:t>
            </a:r>
            <a:r>
              <a:rPr lang="en-US" sz="2400" b="1" i="1" dirty="0" smtClean="0">
                <a:latin typeface="Times New Roman" pitchFamily="18" charset="0"/>
                <a:cs typeface="Times New Roman" pitchFamily="18" charset="0"/>
              </a:rPr>
              <a:t> and also by those who enjoy climbing.</a:t>
            </a:r>
            <a:endParaRPr lang="ro-RO" sz="2400" b="1" i="1" dirty="0">
              <a:latin typeface="Times New Roman" pitchFamily="18" charset="0"/>
              <a:cs typeface="Times New Roman" pitchFamily="18" charset="0"/>
            </a:endParaRP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067" y="4214818"/>
            <a:ext cx="4043651" cy="2419131"/>
          </a:xfrm>
          <a:prstGeom prst="rect">
            <a:avLst/>
          </a:prstGeom>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34" y="4234780"/>
            <a:ext cx="3786214" cy="2422131"/>
          </a:xfrm>
          <a:prstGeom prst="rect">
            <a:avLst/>
          </a:prstGeom>
        </p:spPr>
      </p:pic>
      <p:pic>
        <p:nvPicPr>
          <p:cNvPr id="6" name="I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3570" y="842188"/>
            <a:ext cx="3319902" cy="3086877"/>
          </a:xfrm>
          <a:prstGeom prst="rect">
            <a:avLst/>
          </a:prstGeom>
        </p:spPr>
      </p:pic>
    </p:spTree>
    <p:extLst>
      <p:ext uri="{BB962C8B-B14F-4D97-AF65-F5344CB8AC3E}">
        <p14:creationId xmlns:p14="http://schemas.microsoft.com/office/powerpoint/2010/main" val="7295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785794"/>
          </a:xfrm>
        </p:spPr>
        <p:txBody>
          <a:bodyPr>
            <a:normAutofit fontScale="90000"/>
          </a:bodyPr>
          <a:lstStyle/>
          <a:p>
            <a:r>
              <a:rPr lang="ro-RO" dirty="0" smtClean="0">
                <a:solidFill>
                  <a:schemeClr val="tx1"/>
                </a:solidFill>
              </a:rPr>
              <a:t>5. Mănăstirea Lainici</a:t>
            </a:r>
            <a:r>
              <a:rPr lang="en-US" dirty="0" smtClean="0">
                <a:solidFill>
                  <a:schemeClr val="tx1"/>
                </a:solidFill>
              </a:rPr>
              <a:t> -</a:t>
            </a:r>
            <a:r>
              <a:rPr lang="en-US" sz="4000" i="1" dirty="0" err="1" smtClean="0">
                <a:solidFill>
                  <a:schemeClr val="tx1"/>
                </a:solidFill>
                <a:latin typeface="Times New Roman" pitchFamily="18" charset="0"/>
                <a:cs typeface="Times New Roman" pitchFamily="18" charset="0"/>
              </a:rPr>
              <a:t>Lainici</a:t>
            </a:r>
            <a:r>
              <a:rPr lang="en-US" sz="4000" i="1" dirty="0" smtClean="0">
                <a:solidFill>
                  <a:schemeClr val="tx1"/>
                </a:solidFill>
                <a:latin typeface="Times New Roman" pitchFamily="18" charset="0"/>
                <a:cs typeface="Times New Roman" pitchFamily="18" charset="0"/>
              </a:rPr>
              <a:t> Monastery</a:t>
            </a:r>
            <a:endParaRPr lang="ro-RO" sz="4000" i="1" dirty="0">
              <a:solidFill>
                <a:schemeClr val="tx1"/>
              </a:solidFill>
              <a:latin typeface="Times New Roman" pitchFamily="18" charset="0"/>
              <a:cs typeface="Times New Roman" pitchFamily="18" charset="0"/>
            </a:endParaRPr>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82" y="928670"/>
            <a:ext cx="3744416" cy="3456954"/>
          </a:xfrm>
          <a:prstGeom prst="rect">
            <a:avLst/>
          </a:prstGeom>
        </p:spPr>
      </p:pic>
      <p:pic>
        <p:nvPicPr>
          <p:cNvPr id="4" name="I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686" y="4395804"/>
            <a:ext cx="4143404" cy="2462195"/>
          </a:xfrm>
          <a:prstGeom prst="rect">
            <a:avLst/>
          </a:prstGeom>
        </p:spPr>
      </p:pic>
      <p:sp>
        <p:nvSpPr>
          <p:cNvPr id="5" name="CasetăText 4"/>
          <p:cNvSpPr txBox="1"/>
          <p:nvPr/>
        </p:nvSpPr>
        <p:spPr>
          <a:xfrm>
            <a:off x="4179438" y="714356"/>
            <a:ext cx="4964562" cy="3046988"/>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Lainici</a:t>
            </a:r>
            <a:r>
              <a:rPr lang="en-US"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Monastery is the </a:t>
            </a:r>
            <a:r>
              <a:rPr lang="en-US" sz="2400" b="1" i="1" dirty="0" err="1" smtClean="0">
                <a:latin typeface="Times New Roman" pitchFamily="18" charset="0"/>
                <a:cs typeface="Times New Roman" pitchFamily="18" charset="0"/>
              </a:rPr>
              <a:t>mo</a:t>
            </a:r>
            <a:r>
              <a:rPr lang="ro-RO" sz="2400" b="1" i="1" dirty="0" smtClean="0">
                <a:latin typeface="Times New Roman" pitchFamily="18" charset="0"/>
                <a:cs typeface="Times New Roman" pitchFamily="18" charset="0"/>
              </a:rPr>
              <a:t>s</a:t>
            </a:r>
            <a:r>
              <a:rPr lang="en-US" sz="2400" b="1" i="1" dirty="0" smtClean="0">
                <a:latin typeface="Times New Roman" pitchFamily="18" charset="0"/>
                <a:cs typeface="Times New Roman" pitchFamily="18" charset="0"/>
              </a:rPr>
              <a:t>t important  in this region of Jiu Valley, being a monks settlement, situated  at 25 kilometers distance far from </a:t>
            </a:r>
            <a:r>
              <a:rPr lang="en-US" sz="2400" b="1" i="1" dirty="0" err="1" smtClean="0">
                <a:latin typeface="Times New Roman" pitchFamily="18" charset="0"/>
                <a:cs typeface="Times New Roman" pitchFamily="18" charset="0"/>
              </a:rPr>
              <a:t>Petroşani</a:t>
            </a:r>
            <a:r>
              <a:rPr lang="en-US" sz="2400" b="1" i="1" dirty="0" smtClean="0">
                <a:latin typeface="Times New Roman" pitchFamily="18" charset="0"/>
                <a:cs typeface="Times New Roman" pitchFamily="18" charset="0"/>
              </a:rPr>
              <a:t>, in Jiu Canyon. The old church of the monastery was built at the beginning of the 19</a:t>
            </a:r>
            <a:r>
              <a:rPr lang="en-US" sz="2400" b="1" i="1" baseline="30000" dirty="0" smtClean="0">
                <a:latin typeface="Times New Roman" pitchFamily="18" charset="0"/>
                <a:cs typeface="Times New Roman" pitchFamily="18" charset="0"/>
              </a:rPr>
              <a:t>th</a:t>
            </a:r>
            <a:r>
              <a:rPr lang="en-US" sz="2400" b="1" i="1" dirty="0" smtClean="0">
                <a:latin typeface="Times New Roman" pitchFamily="18" charset="0"/>
                <a:cs typeface="Times New Roman" pitchFamily="18" charset="0"/>
              </a:rPr>
              <a:t>  century and is a historic monument too.</a:t>
            </a:r>
            <a:endParaRPr lang="ro-RO" sz="2400" b="1" i="1" dirty="0">
              <a:latin typeface="Times New Roman" pitchFamily="18" charset="0"/>
              <a:cs typeface="Times New Roman" pitchFamily="18" charset="0"/>
            </a:endParaRPr>
          </a:p>
        </p:txBody>
      </p:sp>
      <p:sp>
        <p:nvSpPr>
          <p:cNvPr id="6" name="CasetăText 5"/>
          <p:cNvSpPr txBox="1"/>
          <p:nvPr/>
        </p:nvSpPr>
        <p:spPr>
          <a:xfrm>
            <a:off x="214282" y="4500570"/>
            <a:ext cx="3786214" cy="1569660"/>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At </a:t>
            </a:r>
            <a:r>
              <a:rPr lang="it-IT" sz="2400" b="1" i="1" dirty="0" smtClean="0">
                <a:latin typeface="Times New Roman" pitchFamily="18" charset="0"/>
                <a:cs typeface="Times New Roman" pitchFamily="18" charset="0"/>
              </a:rPr>
              <a:t>present, Lainici Monastery is one of the most visited religious settlements in Jiu Valley. </a:t>
            </a:r>
            <a:endParaRPr lang="ro-RO"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9883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ență">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urență">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ență">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337</TotalTime>
  <Words>474</Words>
  <Application>Microsoft Office PowerPoint</Application>
  <PresentationFormat>Expunere pe ecran (4:3)</PresentationFormat>
  <Paragraphs>20</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10</vt:i4>
      </vt:variant>
    </vt:vector>
  </HeadingPairs>
  <TitlesOfParts>
    <vt:vector size="17" baseType="lpstr">
      <vt:lpstr>Arial</vt:lpstr>
      <vt:lpstr>Lucida Sans Unicode</vt:lpstr>
      <vt:lpstr>Times New Roman</vt:lpstr>
      <vt:lpstr>Verdana</vt:lpstr>
      <vt:lpstr>Wingdings 2</vt:lpstr>
      <vt:lpstr>Wingdings 3</vt:lpstr>
      <vt:lpstr>Concurență</vt:lpstr>
      <vt:lpstr>Touristic Opportunities in Jiu Valley</vt:lpstr>
      <vt:lpstr>      Jiu Valley is a mountain depression that lies on the river Jiu. It is well known for its natural resources, which are exploited by the Romanian state,  from pit-coal mines. The mountain range, that  surrounds it, are the Retezat – Godeanu Group of  the Carpathian Mountains.         The main towns in this area are: Petroșani, Vulcan, Petrila, Aninoasa, Lupeni, Uricani.        In folk speaking, Jiu Valley refers to  Petroşani  Depression in the southern  of Hunedoara County. The  autochthonous people of the area are known as momârlani.</vt:lpstr>
      <vt:lpstr>Touristic Attractions</vt:lpstr>
      <vt:lpstr>Prezentare PowerPoint</vt:lpstr>
      <vt:lpstr>2.Munții Parâng - Parâng Mountains</vt:lpstr>
      <vt:lpstr>3. Straja</vt:lpstr>
      <vt:lpstr>Prezentare PowerPoint</vt:lpstr>
      <vt:lpstr>4. Cheile Buții -Buţii Keys</vt:lpstr>
      <vt:lpstr>5. Mănăstirea Lainici -Lainici Monastery</vt:lpstr>
      <vt:lpstr>  We are waiting eagerly for you in Jiu Valley! </vt:lpstr>
    </vt:vector>
  </TitlesOfParts>
  <Company>Unitate Scolara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OPORTUNITĂȚI TURISTICE ÎN VALEA JIULUI</dc:title>
  <dc:creator>mona</dc:creator>
  <cp:lastModifiedBy>ab</cp:lastModifiedBy>
  <cp:revision>50</cp:revision>
  <dcterms:created xsi:type="dcterms:W3CDTF">2018-02-17T17:24:08Z</dcterms:created>
  <dcterms:modified xsi:type="dcterms:W3CDTF">2021-02-20T09:26:55Z</dcterms:modified>
</cp:coreProperties>
</file>