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embeddedFontLst>
    <p:embeddedFont>
      <p:font typeface="Roboto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-786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8a5c83852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8a5c83852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81f92987fd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81f92987fd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89f1d60ea4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89f1d60ea4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89f1d60ea4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89f1d60ea4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2027d4db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2027d4db7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82027d4db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82027d4db7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82027d4db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82027d4db7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82027d4db7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82027d4db7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8acea7893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8acea7893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82027d4db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82027d4db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81f92987fd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81f92987fd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82027d4db7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82027d4db7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8acb57880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8acb57880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8acb57880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8acb57880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8acb57880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8acb57880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8a55ca18f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8a55ca18f7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8acb57880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8acb57880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8acb57880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8acb57880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8acb578802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8acb578802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81f92987fd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81f92987fd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81f92987fd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81f92987fd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81f92987fd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81f92987fd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81f92987fd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81f92987fd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81f92987fd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81f92987fd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81f92987fd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81f92987fd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81f92987fd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81f92987fd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eometr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Uv-lJCDAFnQ" TargetMode="External"/><Relationship Id="rId3" Type="http://schemas.openxmlformats.org/officeDocument/2006/relationships/hyperlink" Target="https://vimeo.com/374995840" TargetMode="External"/><Relationship Id="rId7" Type="http://schemas.openxmlformats.org/officeDocument/2006/relationships/hyperlink" Target="https://youtu.be/OUXIjRIaL7U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hj540dY_KA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lameo.com/books/00633915045fa53bdfa1a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igsawplanet.com/?rc=play&amp;pid=3711ee044563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/>
              <a:t>HĽADÁ SA </a:t>
            </a:r>
            <a:r>
              <a:rPr lang="sk" dirty="0" smtClean="0"/>
              <a:t>DINOSAURUS/</a:t>
            </a:r>
            <a:br>
              <a:rPr lang="sk" dirty="0" smtClean="0"/>
            </a:br>
            <a:r>
              <a:rPr lang="sk" i="1" dirty="0" smtClean="0"/>
              <a:t>Szukam Dinozaura</a:t>
            </a:r>
            <a:endParaRPr i="1"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/>
              <a:t>projekt eTwinning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 smtClean="0"/>
              <a:t>rok </a:t>
            </a:r>
            <a:r>
              <a:rPr lang="sk" dirty="0" smtClean="0"/>
              <a:t>szkolny 2019/2020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32559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 smtClean="0"/>
              <a:t>Spotkanie online </a:t>
            </a:r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54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pl-PL" dirty="0" smtClean="0"/>
              <a:t>Na spotkaniu </a:t>
            </a:r>
            <a:r>
              <a:rPr lang="pl-PL" dirty="0" err="1" smtClean="0"/>
              <a:t>online</a:t>
            </a:r>
            <a:r>
              <a:rPr lang="pl-PL" dirty="0" smtClean="0"/>
              <a:t> rozwiązywaliśmy zagadki dotyczące zwierząt. Nauczyciele czytali zagadkę, a szkoła partnerska musiała odgadnąć i pokazać prawidłowy rysunek zwierzęcia. Na koniec spotkania zaśpiewaliśmy razem piosenkę.</a:t>
            </a:r>
            <a:endParaRPr/>
          </a:p>
        </p:txBody>
      </p:sp>
      <p:pic>
        <p:nvPicPr>
          <p:cNvPr id="152" name="Google Shape;15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428675"/>
            <a:ext cx="3433650" cy="256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38450" y="2428675"/>
            <a:ext cx="2562425" cy="256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3274" y="2428675"/>
            <a:ext cx="2538325" cy="253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 txBox="1">
            <a:spLocks noGrp="1"/>
          </p:cNvSpPr>
          <p:nvPr>
            <p:ph type="title"/>
          </p:nvPr>
        </p:nvSpPr>
        <p:spPr>
          <a:xfrm>
            <a:off x="250100" y="1944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 smtClean="0"/>
              <a:t>Boże Narodzenie z </a:t>
            </a:r>
            <a:r>
              <a:rPr lang="pl-PL" dirty="0" err="1" smtClean="0"/>
              <a:t>Marsjaninami</a:t>
            </a:r>
            <a:endParaRPr/>
          </a:p>
        </p:txBody>
      </p:sp>
      <p:sp>
        <p:nvSpPr>
          <p:cNvPr id="160" name="Google Shape;160;p23"/>
          <p:cNvSpPr txBox="1">
            <a:spLocks noGrp="1"/>
          </p:cNvSpPr>
          <p:nvPr>
            <p:ph type="body" idx="1"/>
          </p:nvPr>
        </p:nvSpPr>
        <p:spPr>
          <a:xfrm>
            <a:off x="250100" y="802200"/>
            <a:ext cx="4569900" cy="26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pl-PL" dirty="0" smtClean="0"/>
              <a:t>Zajęcia :</a:t>
            </a:r>
          </a:p>
          <a:p>
            <a:pPr marL="0" lvl="0" indent="0">
              <a:buNone/>
            </a:pPr>
            <a:r>
              <a:rPr lang="pl-PL" dirty="0" smtClean="0"/>
              <a:t>•Kartki świąteczne wysyłane pocztą •prezenty od przyjaciół Marsjanina </a:t>
            </a:r>
          </a:p>
          <a:p>
            <a:pPr marL="0" lvl="0" indent="0">
              <a:buNone/>
            </a:pPr>
            <a:r>
              <a:rPr lang="pl-PL" dirty="0" smtClean="0"/>
              <a:t>•galeria dekoracji świątecznych w placówkach</a:t>
            </a:r>
            <a:endParaRPr/>
          </a:p>
        </p:txBody>
      </p:sp>
      <p:pic>
        <p:nvPicPr>
          <p:cNvPr id="161" name="Google Shape;16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2825" y="2881150"/>
            <a:ext cx="3957600" cy="194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/>
          <p:cNvPicPr preferRelativeResize="0"/>
          <p:nvPr/>
        </p:nvPicPr>
        <p:blipFill rotWithShape="1">
          <a:blip r:embed="rId4">
            <a:alphaModFix/>
          </a:blip>
          <a:srcRect b="13621"/>
          <a:stretch/>
        </p:blipFill>
        <p:spPr>
          <a:xfrm>
            <a:off x="7198475" y="327750"/>
            <a:ext cx="1726225" cy="255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3"/>
          <p:cNvPicPr preferRelativeResize="0"/>
          <p:nvPr/>
        </p:nvPicPr>
        <p:blipFill rotWithShape="1">
          <a:blip r:embed="rId5">
            <a:alphaModFix/>
          </a:blip>
          <a:srcRect l="18870" r="19278"/>
          <a:stretch/>
        </p:blipFill>
        <p:spPr>
          <a:xfrm>
            <a:off x="250100" y="2881150"/>
            <a:ext cx="2143125" cy="1949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40718" y="875131"/>
            <a:ext cx="1810125" cy="181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82225" y="3146100"/>
            <a:ext cx="2143125" cy="1599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 smtClean="0"/>
              <a:t>AMERYKA</a:t>
            </a:r>
            <a:endParaRPr/>
          </a:p>
        </p:txBody>
      </p:sp>
      <p:sp>
        <p:nvSpPr>
          <p:cNvPr id="171" name="Google Shape;171;p24"/>
          <p:cNvSpPr txBox="1">
            <a:spLocks noGrp="1"/>
          </p:cNvSpPr>
          <p:nvPr>
            <p:ph type="body" idx="1"/>
          </p:nvPr>
        </p:nvSpPr>
        <p:spPr>
          <a:xfrm>
            <a:off x="311700" y="809297"/>
            <a:ext cx="8520600" cy="37595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Zajęcia:</a:t>
            </a:r>
          </a:p>
          <a:p>
            <a:pPr marL="0" lvl="0" indent="0">
              <a:spcAft>
                <a:spcPts val="1600"/>
              </a:spcAft>
              <a:buNone/>
            </a:pPr>
            <a:r>
              <a:rPr lang="pl-PL" dirty="0" smtClean="0"/>
              <a:t>•Zabawa w Indian - produkcja opasek, fajki pokoju, malowanie twarzy, zakładanie strojów indiańskich,  </a:t>
            </a:r>
          </a:p>
          <a:p>
            <a:pPr marL="0" lvl="0" indent="0">
              <a:spcAft>
                <a:spcPts val="1600"/>
              </a:spcAft>
              <a:buNone/>
            </a:pPr>
            <a:r>
              <a:rPr lang="pl-PL" dirty="0" smtClean="0"/>
              <a:t>•Sęp, Żubr, Papuga zadanie od Pumy </a:t>
            </a:r>
          </a:p>
          <a:p>
            <a:pPr marL="0" lvl="0" indent="0">
              <a:spcAft>
                <a:spcPts val="1600"/>
              </a:spcAft>
              <a:buNone/>
            </a:pPr>
            <a:r>
              <a:rPr lang="pl-PL" dirty="0" smtClean="0"/>
              <a:t>•Rysowanie zwierząt zgodnie z </a:t>
            </a:r>
            <a:r>
              <a:rPr lang="pl-PL" dirty="0" smtClean="0"/>
              <a:t>instrukcją</a:t>
            </a:r>
            <a:endParaRPr lang="pl-PL" dirty="0" smtClean="0"/>
          </a:p>
          <a:p>
            <a:pPr marL="0" lvl="0" indent="0">
              <a:spcAft>
                <a:spcPts val="1600"/>
              </a:spcAft>
              <a:buNone/>
            </a:pPr>
            <a:r>
              <a:rPr lang="pl-PL" dirty="0" smtClean="0"/>
              <a:t>•Puzzle </a:t>
            </a:r>
            <a:r>
              <a:rPr lang="pl-PL" dirty="0" smtClean="0"/>
              <a:t>-</a:t>
            </a:r>
            <a:r>
              <a:rPr lang="pl-PL" dirty="0" err="1" smtClean="0"/>
              <a:t>zwierząta</a:t>
            </a:r>
            <a:endParaRPr lang="pl-PL" dirty="0" smtClean="0"/>
          </a:p>
          <a:p>
            <a:pPr marL="0" lvl="0" indent="0">
              <a:spcAft>
                <a:spcPts val="1600"/>
              </a:spcAft>
              <a:buNone/>
            </a:pPr>
            <a:r>
              <a:rPr lang="pl-PL" dirty="0" smtClean="0"/>
              <a:t> •Gra planszowa Podróż po </a:t>
            </a:r>
            <a:r>
              <a:rPr lang="pl-PL" dirty="0" smtClean="0"/>
              <a:t>Ameryce</a:t>
            </a:r>
          </a:p>
          <a:p>
            <a:pPr marL="0" lvl="0" indent="0">
              <a:spcAft>
                <a:spcPts val="1600"/>
              </a:spcAft>
              <a:buNone/>
            </a:pPr>
            <a:r>
              <a:rPr lang="pl-PL" dirty="0" smtClean="0"/>
              <a:t>•</a:t>
            </a:r>
            <a:r>
              <a:rPr lang="pl-PL" dirty="0" smtClean="0"/>
              <a:t>T</a:t>
            </a:r>
            <a:r>
              <a:rPr lang="pl-PL" dirty="0" smtClean="0"/>
              <a:t>est </a:t>
            </a:r>
            <a:r>
              <a:rPr lang="pl-PL" dirty="0" smtClean="0"/>
              <a:t>wiedzy o Ameryce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0987" y="252338"/>
            <a:ext cx="1444188" cy="20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200" y="153038"/>
            <a:ext cx="2045575" cy="221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99749" y="103446"/>
            <a:ext cx="1494256" cy="21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6299" y="2679550"/>
            <a:ext cx="2430475" cy="20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51990" y="2571760"/>
            <a:ext cx="3578932" cy="20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00012" y="368000"/>
            <a:ext cx="2682906" cy="201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5"/>
          <p:cNvPicPr preferRelativeResize="0"/>
          <p:nvPr/>
        </p:nvPicPr>
        <p:blipFill rotWithShape="1">
          <a:blip r:embed="rId9">
            <a:alphaModFix/>
          </a:blip>
          <a:srcRect t="9172" r="9926" b="6751"/>
          <a:stretch/>
        </p:blipFill>
        <p:spPr>
          <a:xfrm>
            <a:off x="2666775" y="2638838"/>
            <a:ext cx="2682899" cy="1879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6"/>
          <p:cNvSpPr txBox="1">
            <a:spLocks noGrp="1"/>
          </p:cNvSpPr>
          <p:nvPr>
            <p:ph type="title"/>
          </p:nvPr>
        </p:nvSpPr>
        <p:spPr>
          <a:xfrm>
            <a:off x="311700" y="1328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 smtClean="0"/>
              <a:t>ANKTARTYDA i ARKTYKA</a:t>
            </a:r>
            <a:endParaRPr/>
          </a:p>
        </p:txBody>
      </p:sp>
      <p:sp>
        <p:nvSpPr>
          <p:cNvPr id="188" name="Google Shape;188;p26"/>
          <p:cNvSpPr txBox="1">
            <a:spLocks noGrp="1"/>
          </p:cNvSpPr>
          <p:nvPr>
            <p:ph type="body" idx="1"/>
          </p:nvPr>
        </p:nvSpPr>
        <p:spPr>
          <a:xfrm>
            <a:off x="4770475" y="132800"/>
            <a:ext cx="2456700" cy="19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 smtClean="0"/>
              <a:t>Zajęcia: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l-PL" dirty="0" smtClean="0"/>
              <a:t>•Z</a:t>
            </a:r>
            <a:r>
              <a:rPr lang="sk" dirty="0" smtClean="0"/>
              <a:t>apoznanie się ze zwierzętami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sk" dirty="0" smtClean="0"/>
              <a:t>•Składanie puzzli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sk" dirty="0" smtClean="0"/>
              <a:t>•Naśladowanie tańca pingwina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sk" dirty="0" smtClean="0"/>
              <a:t>•Stworzenie papierowej mozaiki niedzwiedzia polarnego </a:t>
            </a:r>
            <a:endParaRPr/>
          </a:p>
        </p:txBody>
      </p:sp>
      <p:pic>
        <p:nvPicPr>
          <p:cNvPr id="189" name="Google Shape;189;p26"/>
          <p:cNvPicPr preferRelativeResize="0"/>
          <p:nvPr/>
        </p:nvPicPr>
        <p:blipFill rotWithShape="1">
          <a:blip r:embed="rId3">
            <a:alphaModFix/>
          </a:blip>
          <a:srcRect t="10112"/>
          <a:stretch/>
        </p:blipFill>
        <p:spPr>
          <a:xfrm>
            <a:off x="138600" y="1140300"/>
            <a:ext cx="2040075" cy="355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2063" y="1140288"/>
            <a:ext cx="2364275" cy="315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27173" y="440800"/>
            <a:ext cx="1773211" cy="315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7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13362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 smtClean="0"/>
              <a:t>AZJA</a:t>
            </a:r>
            <a:endParaRPr/>
          </a:p>
        </p:txBody>
      </p:sp>
      <p:sp>
        <p:nvSpPr>
          <p:cNvPr id="197" name="Google Shape;197;p27"/>
          <p:cNvSpPr txBox="1">
            <a:spLocks noGrp="1"/>
          </p:cNvSpPr>
          <p:nvPr>
            <p:ph type="body" idx="1"/>
          </p:nvPr>
        </p:nvSpPr>
        <p:spPr>
          <a:xfrm>
            <a:off x="311700" y="609600"/>
            <a:ext cx="8520600" cy="3959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sk" dirty="0" smtClean="0"/>
              <a:t>Wszystkie placówki zostały zamknięte z powodu pandemii. Projekt zrealizowaliśmy z pomocą rodziców. Dzieci dzielnie wykonywały powierzone zadania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sk" dirty="0" smtClean="0"/>
              <a:t>Zajęcia: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l-PL" dirty="0" smtClean="0"/>
              <a:t>•P</a:t>
            </a:r>
            <a:r>
              <a:rPr lang="sk" dirty="0" smtClean="0"/>
              <a:t>rodukcja masek tygrysa i pandy, 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sk" dirty="0" smtClean="0"/>
              <a:t>•Wycinanie papierowego węża, 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sk" dirty="0" smtClean="0"/>
              <a:t>•Produkcja surykatek z papieru, 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sk" dirty="0" smtClean="0"/>
              <a:t>•Składanie papierowej żaby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8"/>
          <p:cNvSpPr txBox="1">
            <a:spLocks noGrp="1"/>
          </p:cNvSpPr>
          <p:nvPr>
            <p:ph type="title"/>
          </p:nvPr>
        </p:nvSpPr>
        <p:spPr>
          <a:xfrm>
            <a:off x="2459421" y="410000"/>
            <a:ext cx="5339179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 smtClean="0"/>
              <a:t>Nasze działania na zajęciach online</a:t>
            </a:r>
            <a:endParaRPr/>
          </a:p>
        </p:txBody>
      </p:sp>
      <p:pic>
        <p:nvPicPr>
          <p:cNvPr id="203" name="Google Shape;20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2010613"/>
            <a:ext cx="2285997" cy="2285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4206" y="1623625"/>
            <a:ext cx="2115892" cy="316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7800" y="2724025"/>
            <a:ext cx="22860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63748" y="1623625"/>
            <a:ext cx="2042550" cy="305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8"/>
          <p:cNvPicPr preferRelativeResize="0"/>
          <p:nvPr/>
        </p:nvPicPr>
        <p:blipFill rotWithShape="1">
          <a:blip r:embed="rId7">
            <a:alphaModFix/>
          </a:blip>
          <a:srcRect l="26112" r="24932"/>
          <a:stretch/>
        </p:blipFill>
        <p:spPr>
          <a:xfrm>
            <a:off x="193425" y="904050"/>
            <a:ext cx="1119100" cy="17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12277" y="157118"/>
            <a:ext cx="1605599" cy="132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8"/>
          <p:cNvPicPr preferRelativeResize="0"/>
          <p:nvPr/>
        </p:nvPicPr>
        <p:blipFill rotWithShape="1">
          <a:blip r:embed="rId9">
            <a:alphaModFix/>
          </a:blip>
          <a:srcRect l="4775" t="14530" r="2674" b="-14530"/>
          <a:stretch/>
        </p:blipFill>
        <p:spPr>
          <a:xfrm>
            <a:off x="1343113" y="904050"/>
            <a:ext cx="1190037" cy="199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9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 smtClean="0"/>
              <a:t>AUSTRALIA</a:t>
            </a:r>
            <a:endParaRPr/>
          </a:p>
        </p:txBody>
      </p:sp>
      <p:sp>
        <p:nvSpPr>
          <p:cNvPr id="215" name="Google Shape;215;p29"/>
          <p:cNvSpPr txBox="1">
            <a:spLocks noGrp="1"/>
          </p:cNvSpPr>
          <p:nvPr>
            <p:ph type="body" idx="1"/>
          </p:nvPr>
        </p:nvSpPr>
        <p:spPr>
          <a:xfrm>
            <a:off x="311700" y="1276050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 smtClean="0"/>
              <a:t>Zajęcia: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 smtClean="0"/>
              <a:t>•Szukaliśmy marsjańskiej drogi w labiryńcie aby uniknąć rekina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 smtClean="0"/>
              <a:t>•Malowaliśmy zbroję żółwia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 smtClean="0"/>
              <a:t>•Składaliśmy puzzle z obrazku strusia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 smtClean="0"/>
              <a:t>•S</a:t>
            </a:r>
            <a:r>
              <a:rPr lang="sk" dirty="0" smtClean="0"/>
              <a:t>kładaliśmy kangura z papieru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600" y="1002200"/>
            <a:ext cx="2354325" cy="31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8975" y="291000"/>
            <a:ext cx="3483750" cy="251535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2" name="Google Shape;222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01288" y="2945900"/>
            <a:ext cx="2354325" cy="17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65775" y="1064863"/>
            <a:ext cx="3013775" cy="301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1"/>
          <p:cNvSpPr txBox="1">
            <a:spLocks noGrp="1"/>
          </p:cNvSpPr>
          <p:nvPr>
            <p:ph type="title"/>
          </p:nvPr>
        </p:nvSpPr>
        <p:spPr>
          <a:xfrm>
            <a:off x="303350" y="251350"/>
            <a:ext cx="19929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 smtClean="0"/>
              <a:t>EUROPA</a:t>
            </a:r>
            <a:endParaRPr/>
          </a:p>
        </p:txBody>
      </p:sp>
      <p:sp>
        <p:nvSpPr>
          <p:cNvPr id="229" name="Google Shape;229;p31"/>
          <p:cNvSpPr txBox="1">
            <a:spLocks noGrp="1"/>
          </p:cNvSpPr>
          <p:nvPr>
            <p:ph type="body" idx="1"/>
          </p:nvPr>
        </p:nvSpPr>
        <p:spPr>
          <a:xfrm>
            <a:off x="235175" y="902250"/>
            <a:ext cx="8520600" cy="3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 smtClean="0"/>
              <a:t>Zajęcia:</a:t>
            </a:r>
          </a:p>
          <a:p>
            <a:pPr marL="0" lvl="0" indent="0">
              <a:buNone/>
            </a:pPr>
            <a:r>
              <a:rPr lang="sk" dirty="0" smtClean="0"/>
              <a:t>•</a:t>
            </a:r>
            <a:r>
              <a:rPr lang="pl-PL" dirty="0" smtClean="0"/>
              <a:t>przeczytaliśmy bajkę o lisie i wronie w trzech językach, nagraliśmy wideo dla przyjaciół</a:t>
            </a:r>
          </a:p>
          <a:p>
            <a:pPr marL="0" lvl="0" indent="0">
              <a:buNone/>
            </a:pPr>
            <a:r>
              <a:rPr lang="pl-PL" dirty="0" smtClean="0"/>
              <a:t>•Zabawa ruchowa </a:t>
            </a:r>
            <a:r>
              <a:rPr lang="pl-PL" dirty="0" smtClean="0"/>
              <a:t>o lisku od </a:t>
            </a:r>
            <a:r>
              <a:rPr lang="pl-PL" dirty="0" smtClean="0"/>
              <a:t>Polskich </a:t>
            </a:r>
            <a:r>
              <a:rPr lang="pl-PL" dirty="0" smtClean="0"/>
              <a:t>przyjaciół</a:t>
            </a:r>
            <a:endParaRPr lang="pl-PL" dirty="0" smtClean="0"/>
          </a:p>
          <a:p>
            <a:pPr marL="0" lvl="0" indent="0">
              <a:buNone/>
            </a:pPr>
            <a:r>
              <a:rPr lang="pl-PL" dirty="0" smtClean="0"/>
              <a:t>•Nauczyliśmy się w języku czeskim wiersza o bobrze i zębach, nagraliśmy wideo</a:t>
            </a:r>
          </a:p>
          <a:p>
            <a:pPr marL="0" lvl="0" indent="0">
              <a:buNone/>
            </a:pPr>
            <a:r>
              <a:rPr lang="pl-PL" dirty="0" smtClean="0"/>
              <a:t>•Wiersz po słowacku o jeżu</a:t>
            </a:r>
          </a:p>
          <a:p>
            <a:pPr marL="0" lvl="0" indent="0">
              <a:buNone/>
            </a:pPr>
            <a:r>
              <a:rPr lang="pl-PL" dirty="0" smtClean="0"/>
              <a:t>•Kolorowanka bóbr</a:t>
            </a:r>
          </a:p>
          <a:p>
            <a:pPr marL="0" lvl="0" indent="0">
              <a:buNone/>
            </a:pPr>
            <a:r>
              <a:rPr lang="pl-PL" dirty="0" smtClean="0"/>
              <a:t>•Składanie sowy z makulatury</a:t>
            </a:r>
            <a:endParaRPr lang="pl-PL" dirty="0"/>
          </a:p>
          <a:p>
            <a:pPr marL="0" lvl="0" indent="0">
              <a:buNone/>
            </a:pPr>
            <a:r>
              <a:rPr lang="pl-PL" dirty="0" smtClean="0"/>
              <a:t>•R</a:t>
            </a:r>
            <a:r>
              <a:rPr lang="sk" dirty="0" smtClean="0"/>
              <a:t>obiliśmy liska z papieru</a:t>
            </a:r>
          </a:p>
          <a:p>
            <a:pPr marL="0" lvl="0" indent="0">
              <a:buNone/>
            </a:pPr>
            <a:r>
              <a:rPr lang="sk" dirty="0" smtClean="0"/>
              <a:t>•Kolorowe rybki z rączek dzieci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 smtClean="0"/>
              <a:t>Uczestnicy: </a:t>
            </a:r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4260300" cy="333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/>
              <a:t>Marťánek</a:t>
            </a:r>
            <a:r>
              <a:rPr lang="sk" dirty="0"/>
              <a:t> </a:t>
            </a:r>
            <a:r>
              <a:rPr lang="sk" dirty="0" smtClean="0"/>
              <a:t>- </a:t>
            </a:r>
            <a:r>
              <a:rPr lang="sk" dirty="0">
                <a:solidFill>
                  <a:srgbClr val="262626"/>
                </a:solidFill>
                <a:highlight>
                  <a:srgbClr val="F4FAEA"/>
                </a:highlight>
              </a:rPr>
              <a:t>Základní škola a Praktická škola, U Trojice 2104, Havlíčkův Brod Česko</a:t>
            </a:r>
            <a:endParaRPr>
              <a:solidFill>
                <a:srgbClr val="262626"/>
              </a:solidFill>
              <a:highlight>
                <a:srgbClr val="F4FAEA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sk" b="1" dirty="0"/>
              <a:t>Marťanka</a:t>
            </a:r>
            <a:r>
              <a:rPr lang="sk" dirty="0"/>
              <a:t> </a:t>
            </a:r>
            <a:r>
              <a:rPr lang="sk" dirty="0" smtClean="0"/>
              <a:t>- </a:t>
            </a:r>
            <a:r>
              <a:rPr lang="sk" dirty="0"/>
              <a:t>Materská škola Poľná 1 Košice Slovensko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sk" b="1" dirty="0"/>
              <a:t>Marsjanin Miko</a:t>
            </a:r>
            <a:r>
              <a:rPr lang="sk" dirty="0"/>
              <a:t> </a:t>
            </a:r>
            <a:r>
              <a:rPr lang="sk" dirty="0" smtClean="0"/>
              <a:t>- </a:t>
            </a:r>
            <a:r>
              <a:rPr lang="sk" dirty="0">
                <a:solidFill>
                  <a:srgbClr val="262626"/>
                </a:solidFill>
                <a:highlight>
                  <a:srgbClr val="F4FAEA"/>
                </a:highlight>
              </a:rPr>
              <a:t>Przedszkole Miejskie nr 11 Akademia Uśmiechu Legionowo </a:t>
            </a:r>
            <a:r>
              <a:rPr lang="sk" dirty="0" smtClean="0">
                <a:solidFill>
                  <a:srgbClr val="262626"/>
                </a:solidFill>
                <a:highlight>
                  <a:srgbClr val="F4FAEA"/>
                </a:highlight>
              </a:rPr>
              <a:t>Polska</a:t>
            </a:r>
            <a:endParaRPr>
              <a:solidFill>
                <a:srgbClr val="262626"/>
              </a:solidFill>
              <a:highlight>
                <a:srgbClr val="F4FAEA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050" b="1">
              <a:solidFill>
                <a:srgbClr val="262626"/>
              </a:solidFill>
              <a:highlight>
                <a:srgbClr val="F4FAE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3" name="Google Shape;9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4198" y="410000"/>
            <a:ext cx="4120627" cy="3078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7100" y="2118850"/>
            <a:ext cx="1761288" cy="2638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9439" y="2586975"/>
            <a:ext cx="1686100" cy="225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2"/>
          <p:cNvPicPr preferRelativeResize="0"/>
          <p:nvPr/>
        </p:nvPicPr>
        <p:blipFill rotWithShape="1">
          <a:blip r:embed="rId5">
            <a:alphaModFix/>
          </a:blip>
          <a:srcRect l="36258" t="29583" r="43816" b="40752"/>
          <a:stretch/>
        </p:blipFill>
        <p:spPr>
          <a:xfrm>
            <a:off x="140750" y="980525"/>
            <a:ext cx="1916649" cy="329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27299" y="2673225"/>
            <a:ext cx="2083123" cy="2083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2"/>
          <p:cNvPicPr preferRelativeResize="0"/>
          <p:nvPr/>
        </p:nvPicPr>
        <p:blipFill rotWithShape="1">
          <a:blip r:embed="rId7">
            <a:alphaModFix/>
          </a:blip>
          <a:srcRect t="9446" b="16866"/>
          <a:stretch/>
        </p:blipFill>
        <p:spPr>
          <a:xfrm>
            <a:off x="6861797" y="146700"/>
            <a:ext cx="2012253" cy="225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08450" y="152400"/>
            <a:ext cx="2520825" cy="252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2"/>
          <p:cNvPicPr preferRelativeResize="0"/>
          <p:nvPr/>
        </p:nvPicPr>
        <p:blipFill rotWithShape="1">
          <a:blip r:embed="rId9">
            <a:alphaModFix/>
          </a:blip>
          <a:srcRect l="18663" t="14030" r="14464"/>
          <a:stretch/>
        </p:blipFill>
        <p:spPr>
          <a:xfrm>
            <a:off x="4897100" y="321500"/>
            <a:ext cx="1833825" cy="1759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3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 smtClean="0"/>
              <a:t>WSPÓLNA PIOSENKA- NASZA ZIEMIA JEST OKRĄGŁA</a:t>
            </a:r>
            <a:endParaRPr/>
          </a:p>
        </p:txBody>
      </p:sp>
      <p:sp>
        <p:nvSpPr>
          <p:cNvPr id="246" name="Google Shape;246;p33"/>
          <p:cNvSpPr txBox="1">
            <a:spLocks noGrp="1"/>
          </p:cNvSpPr>
          <p:nvPr>
            <p:ph type="body" idx="1"/>
          </p:nvPr>
        </p:nvSpPr>
        <p:spPr>
          <a:xfrm>
            <a:off x="5819850" y="1508275"/>
            <a:ext cx="33948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u="sng">
                <a:solidFill>
                  <a:schemeClr val="hlink"/>
                </a:solidFill>
                <a:hlinkClick r:id="rId3"/>
              </a:rPr>
              <a:t>https://vimeo.com/374995840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47" name="Google Shape;24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3598" y="2205635"/>
            <a:ext cx="3303600" cy="18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850" y="2162300"/>
            <a:ext cx="3116547" cy="195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3"/>
          <p:cNvPicPr preferRelativeResize="0"/>
          <p:nvPr/>
        </p:nvPicPr>
        <p:blipFill rotWithShape="1">
          <a:blip r:embed="rId6">
            <a:alphaModFix/>
          </a:blip>
          <a:srcRect r="13554"/>
          <a:stretch/>
        </p:blipFill>
        <p:spPr>
          <a:xfrm>
            <a:off x="3160412" y="2181488"/>
            <a:ext cx="2609325" cy="191952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3"/>
          <p:cNvSpPr txBox="1"/>
          <p:nvPr/>
        </p:nvSpPr>
        <p:spPr>
          <a:xfrm>
            <a:off x="43850" y="1519675"/>
            <a:ext cx="2786700" cy="5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7"/>
              </a:rPr>
              <a:t>https://youtu.be/OUXIjRIaL7U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1" name="Google Shape;251;p33"/>
          <p:cNvSpPr txBox="1"/>
          <p:nvPr/>
        </p:nvSpPr>
        <p:spPr>
          <a:xfrm>
            <a:off x="3071725" y="1519675"/>
            <a:ext cx="2786700" cy="5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u="sng" dirty="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8"/>
              </a:rPr>
              <a:t>https://youtu.be/Uv-lJCDAFnQ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4"/>
          <p:cNvSpPr txBox="1">
            <a:spLocks noGrp="1"/>
          </p:cNvSpPr>
          <p:nvPr>
            <p:ph type="title"/>
          </p:nvPr>
        </p:nvSpPr>
        <p:spPr>
          <a:xfrm>
            <a:off x="345100" y="2597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 smtClean="0"/>
              <a:t>WSPÓLNY WIERSZ- MYJĘ ZĘBY</a:t>
            </a:r>
            <a:endParaRPr/>
          </a:p>
        </p:txBody>
      </p:sp>
      <p:sp>
        <p:nvSpPr>
          <p:cNvPr id="257" name="Google Shape;257;p34"/>
          <p:cNvSpPr txBox="1">
            <a:spLocks noGrp="1"/>
          </p:cNvSpPr>
          <p:nvPr>
            <p:ph type="body" idx="1"/>
          </p:nvPr>
        </p:nvSpPr>
        <p:spPr>
          <a:xfrm>
            <a:off x="1025150" y="1017800"/>
            <a:ext cx="4260300" cy="4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u="sng" dirty="0">
                <a:solidFill>
                  <a:schemeClr val="hlink"/>
                </a:solidFill>
                <a:hlinkClick r:id="rId3"/>
              </a:rPr>
              <a:t>https://youtu.be/Rhj540dY_KA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58" name="Google Shape;25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5449" y="1017799"/>
            <a:ext cx="3732100" cy="23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650" y="1564650"/>
            <a:ext cx="3732101" cy="2287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15072" y="2970122"/>
            <a:ext cx="2987775" cy="188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 smtClean="0"/>
              <a:t>GRA PLANSZOWA</a:t>
            </a:r>
            <a:endParaRPr/>
          </a:p>
        </p:txBody>
      </p:sp>
      <p:sp>
        <p:nvSpPr>
          <p:cNvPr id="266" name="Google Shape;266;p35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3815400" cy="14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 smtClean="0"/>
              <a:t>Stworzyliśmy i graliśmy </a:t>
            </a:r>
            <a:r>
              <a:rPr lang="pl-PL" dirty="0" err="1" smtClean="0"/>
              <a:t>wgrę</a:t>
            </a:r>
            <a:r>
              <a:rPr lang="pl-PL" dirty="0" smtClean="0"/>
              <a:t> planszową: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 smtClean="0"/>
              <a:t>1. Podróż po Afryce</a:t>
            </a:r>
            <a:endParaRPr/>
          </a:p>
        </p:txBody>
      </p:sp>
      <p:pic>
        <p:nvPicPr>
          <p:cNvPr id="267" name="Google Shape;26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1800" y="183675"/>
            <a:ext cx="3815550" cy="25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350" y="2834300"/>
            <a:ext cx="3395626" cy="202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1150" y="2811850"/>
            <a:ext cx="2694200" cy="202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31975" y="2834300"/>
            <a:ext cx="2649175" cy="1976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 smtClean="0"/>
              <a:t>GRA PLANSZOWA</a:t>
            </a:r>
            <a:endParaRPr/>
          </a:p>
        </p:txBody>
      </p:sp>
      <p:sp>
        <p:nvSpPr>
          <p:cNvPr id="276" name="Google Shape;276;p36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2903100" cy="46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sk" dirty="0"/>
              <a:t>2. </a:t>
            </a:r>
            <a:r>
              <a:rPr lang="sk" dirty="0" smtClean="0"/>
              <a:t>Zwierzęta Ameryki</a:t>
            </a:r>
            <a:endParaRPr/>
          </a:p>
        </p:txBody>
      </p:sp>
      <p:pic>
        <p:nvPicPr>
          <p:cNvPr id="277" name="Google Shape;27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8600" y="176575"/>
            <a:ext cx="4037826" cy="27291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8" name="Google Shape;27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174" y="2415075"/>
            <a:ext cx="2517275" cy="229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18887" y="3000422"/>
            <a:ext cx="2289126" cy="1708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7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 smtClean="0"/>
              <a:t>KSIĄŻECZKA</a:t>
            </a:r>
            <a:endParaRPr/>
          </a:p>
        </p:txBody>
      </p:sp>
      <p:sp>
        <p:nvSpPr>
          <p:cNvPr id="285" name="Google Shape;285;p37"/>
          <p:cNvSpPr txBox="1">
            <a:spLocks noGrp="1"/>
          </p:cNvSpPr>
          <p:nvPr>
            <p:ph type="body" idx="1"/>
          </p:nvPr>
        </p:nvSpPr>
        <p:spPr>
          <a:xfrm>
            <a:off x="369075" y="1017800"/>
            <a:ext cx="3428100" cy="9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-PL" dirty="0" smtClean="0"/>
              <a:t>Stworzyliśmy książeczkę obrazkową z podróży Marsjan</a:t>
            </a:r>
            <a:endParaRPr/>
          </a:p>
        </p:txBody>
      </p:sp>
      <p:pic>
        <p:nvPicPr>
          <p:cNvPr id="286" name="Google Shape;28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0592" y="289321"/>
            <a:ext cx="2792407" cy="1959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095" y="2424312"/>
            <a:ext cx="3346443" cy="1926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https://lh3.googleusercontent.com/Y8EjOjE3zl8V75MINE9aY5Do722jSXLlYfqJGO37pEa_mgsr-j3Cz9sAtMu1M3iQH0iZv3IX-1UqEHQI1aIEOaDtxqAMyMWqbfuusdr-QNU-G5cTUe-T1Di1EEiYiFMiymOQcPJPcjPA80vHFuKprDcuYksQ9c_HSzvZvDC6rgciArlo4rXaXURSq3BOtF2w3NNQsXu07nEmlrshBkE8rsv5jROGlhHVbVRPqEnpUxDcu737FGSrrTEJ8XZT0lYekHnAgjj9nwMemy7m6tEnmVhh37O6TVtwK37Ow5DZ8QbaP2AhjWlgoezms6azi8gnoNHQ55dk8jJt9SiFomXfoRfeTfnTnlluJvf2WLn_h9eABWu7WlsBhW1smZvcyr6Wtiatg4DAzGtndpWaX6hokKfFBnCGi_ORudzPM9IMKgvhtsWqdnfWUVMNSONDljW3ollIml6KgUcvkaKgMkzKHmkycl9SIE7tKV1dUILpidtZuVHPLRBmRoOA0-xdUq8hA8uAjoIMR4QiFB_2YMFNbR2GNmWxQgsmoepdK7BIoZaXaFMgVcZklkUMrZ4Je7zbQw2TmuTckaAAnVuTbPVzHQCcacfuOIfqNhdgIf0eugZVdYUR1Wvgz3wQRFoX4vTxnmBiOM99WxEZ312mlFlMjMZlit6KOzos-p76KHGqH8Q2q-vGMHAbwvlb5Sy0yOw=w384-h576-no?authuser=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52193" y="1093076"/>
            <a:ext cx="2299686" cy="2753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8"/>
          <p:cNvSpPr txBox="1">
            <a:spLocks noGrp="1"/>
          </p:cNvSpPr>
          <p:nvPr>
            <p:ph type="title"/>
          </p:nvPr>
        </p:nvSpPr>
        <p:spPr>
          <a:xfrm>
            <a:off x="126075" y="0"/>
            <a:ext cx="4545600" cy="17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 smtClean="0"/>
              <a:t>ENCYKLOPEDIA I SŁOWNIK </a:t>
            </a:r>
            <a:r>
              <a:rPr lang="pl-PL" dirty="0" err="1" smtClean="0"/>
              <a:t>SŁOWACKO-CZESKO-POLSKI</a:t>
            </a:r>
            <a:endParaRPr/>
          </a:p>
        </p:txBody>
      </p:sp>
      <p:sp>
        <p:nvSpPr>
          <p:cNvPr id="293" name="Google Shape;293;p38"/>
          <p:cNvSpPr txBox="1">
            <a:spLocks noGrp="1"/>
          </p:cNvSpPr>
          <p:nvPr>
            <p:ph type="body" idx="1"/>
          </p:nvPr>
        </p:nvSpPr>
        <p:spPr>
          <a:xfrm>
            <a:off x="411375" y="1324303"/>
            <a:ext cx="4260300" cy="14556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200" u="sng" dirty="0">
                <a:solidFill>
                  <a:schemeClr val="hlink"/>
                </a:solidFill>
                <a:highlight>
                  <a:srgbClr val="F4FAEA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Encyklopedie a Slovník projektu Hĺadá sa </a:t>
            </a:r>
            <a:r>
              <a:rPr lang="sk" sz="1200" u="sng" dirty="0" smtClean="0">
                <a:solidFill>
                  <a:schemeClr val="hlink"/>
                </a:solidFill>
                <a:highlight>
                  <a:srgbClr val="F4FAEA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Dinosaurus</a:t>
            </a:r>
            <a:endParaRPr lang="sk" sz="1200" u="sng" dirty="0">
              <a:solidFill>
                <a:schemeClr val="hlink"/>
              </a:solidFill>
              <a:highlight>
                <a:srgbClr val="F4FAE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400" dirty="0" smtClean="0"/>
              <a:t>Z podróży Marsjan powstała encyklopedia, która przedstawia wszystkie napotkane zwierzęta. Nazwy są w językach narodowych. Odkryliśmy, że niektóre zwierzęta mają tę samą nazwę we wszystkich językach</a:t>
            </a: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94" name="Google Shape;29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0925" y="247175"/>
            <a:ext cx="4174951" cy="239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075" y="2933050"/>
            <a:ext cx="7442399" cy="210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9"/>
          <p:cNvSpPr txBox="1">
            <a:spLocks noGrp="1"/>
          </p:cNvSpPr>
          <p:nvPr>
            <p:ph type="title"/>
          </p:nvPr>
        </p:nvSpPr>
        <p:spPr>
          <a:xfrm>
            <a:off x="236550" y="368275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 smtClean="0"/>
              <a:t>Ocena projektu:</a:t>
            </a:r>
            <a:endParaRPr/>
          </a:p>
        </p:txBody>
      </p:sp>
      <p:sp>
        <p:nvSpPr>
          <p:cNvPr id="301" name="Google Shape;301;p39"/>
          <p:cNvSpPr txBox="1">
            <a:spLocks noGrp="1"/>
          </p:cNvSpPr>
          <p:nvPr>
            <p:ph type="body" idx="1"/>
          </p:nvPr>
        </p:nvSpPr>
        <p:spPr>
          <a:xfrm>
            <a:off x="0" y="976074"/>
            <a:ext cx="5241600" cy="9157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pl-PL" dirty="0" smtClean="0"/>
              <a:t>Praca nad projektem sprawiła nam wielką przyjemność, wiele się nauczyliśmy!</a:t>
            </a:r>
            <a:endParaRPr/>
          </a:p>
        </p:txBody>
      </p:sp>
      <p:pic>
        <p:nvPicPr>
          <p:cNvPr id="302" name="Google Shape;30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8854" y="368275"/>
            <a:ext cx="3034495" cy="194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821" y="1941554"/>
            <a:ext cx="3962400" cy="1905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s://lh3.googleusercontent.com/rqSTpM7CJatKaSfm2AK2aCaTsWjJs6j0b-8QqxW94VAC3UYabbZzeF2K5btkeIztAihjPmZFPKm-MTsT9Te8JFo8JERlHYELd_ptMXIycD5__hzmad2q2UutOXN7z_jc-Fg9N8y2T7OD-f_roC2v29Z1sjIU9DGmo6YW1KASiDoR-WeVokIhp31YIqhYher7vAiWGS4Hwr7Mg7ShuC22Cqj3P7ybCvEFDgkjaDm6o_bau0ZOkt7H1XY-CSJ6AcN5ZhGzE0vVN9xmUuZ1GX295GCQrMgH2mqnk9HHETsuyPrK3viioljONRCi4b69RKN5qY8vty4QXMvuhCT_51ZMswmsaubsZRNJv52fWSVtkigVpKk-eotDQbzdPrwkVIoCcS8gRcznlhdKW3O23vR2Vt_M-0z7uwI2pHFVyiuneJvKrfRoLLRIjRt9vRmc07QwT3aeJy7yok8Lu-w0BU3VDHstvbzj9glA__VQQY5_Jp5-ENX_-PbCExH2CZlOcxUaIdggxUbA5nNftiEnkUdaifNMcMJ6hyU74QEcsBaHWrOhBbU-rvS0JdWB-eM50G_83gMLK_PQftYVqlFh9HQdnEHL7B6XJ6lerBOehvvbJMTrNWR3NNFkYxYcnQtLwGpVIOr07NCHuhkp0EbJzYEdrAB-qdnH0Zf6-8rhtQ2d9IEWmcdnE0St36ZjS5RrN34=w384-h576-no?authuser=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38391" y="1975945"/>
            <a:ext cx="2272314" cy="2879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 smtClean="0"/>
              <a:t>Cel projektu:</a:t>
            </a:r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6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pl-PL" dirty="0" smtClean="0"/>
              <a:t>Obcy przylecieli na naszą Ziemię z katalogiem dinozaurów, które chcieli znaleźć na Ziemi.</a:t>
            </a:r>
          </a:p>
          <a:p>
            <a:pPr marL="0" lvl="0" indent="0">
              <a:buNone/>
            </a:pPr>
            <a:r>
              <a:rPr lang="pl-PL" dirty="0" smtClean="0"/>
              <a:t>Co </a:t>
            </a:r>
            <a:r>
              <a:rPr lang="pl-PL" dirty="0" smtClean="0"/>
              <a:t>miesiąc odwiedzali jeden z kontynentów, gdzie spotykali miejscowe zwierzęta i szukali wśród nich dinozaura. </a:t>
            </a:r>
          </a:p>
          <a:p>
            <a:pPr marL="0" lvl="0" indent="0">
              <a:buNone/>
            </a:pPr>
            <a:r>
              <a:rPr lang="pl-PL" dirty="0" smtClean="0"/>
              <a:t>Kosmici przedstawiali dzieciom zwierzęta, dawali im zadania, zagadki, dzieci musiały wypełniać arkusze, układać puzzle, układać quizy, rysować, tworzyć zwierzęta z papieru, kolorować książeczki.</a:t>
            </a:r>
          </a:p>
          <a:p>
            <a:pPr marL="0" lvl="0" indent="0">
              <a:buNone/>
            </a:pPr>
            <a:r>
              <a:rPr lang="pl-PL" dirty="0" smtClean="0"/>
              <a:t> Dzieci uczyły się różnych piosenek i wierszy o zwierzętach, nauczyły się nazywać zwierzęta w języku szkół partnerskich. Wreszcie stworzyliśmy encyklopedię </a:t>
            </a:r>
            <a:r>
              <a:rPr lang="pl-PL" dirty="0" smtClean="0"/>
              <a:t>zwierząt</a:t>
            </a:r>
            <a:r>
              <a:rPr lang="pl-PL" dirty="0" smtClean="0"/>
              <a:t>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>
            <a:spLocks noGrp="1"/>
          </p:cNvSpPr>
          <p:nvPr>
            <p:ph type="title"/>
          </p:nvPr>
        </p:nvSpPr>
        <p:spPr>
          <a:xfrm>
            <a:off x="311700" y="221975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 smtClean="0"/>
              <a:t>Postępy pracy:</a:t>
            </a:r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311700" y="829775"/>
            <a:ext cx="8520600" cy="39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400" dirty="0">
                <a:solidFill>
                  <a:srgbClr val="3E454C"/>
                </a:solidFill>
                <a:highlight>
                  <a:srgbClr val="EEF4F7"/>
                </a:highlight>
                <a:latin typeface="Arial"/>
                <a:ea typeface="Arial"/>
                <a:cs typeface="Arial"/>
                <a:sym typeface="Arial"/>
              </a:rPr>
              <a:t>September </a:t>
            </a:r>
            <a:r>
              <a:rPr lang="sk" sz="1400" dirty="0" smtClean="0">
                <a:solidFill>
                  <a:srgbClr val="3E454C"/>
                </a:solidFill>
                <a:highlight>
                  <a:srgbClr val="EEF4F7"/>
                </a:highlight>
                <a:latin typeface="Arial"/>
                <a:ea typeface="Arial"/>
                <a:cs typeface="Arial"/>
                <a:sym typeface="Arial"/>
              </a:rPr>
              <a:t>– Wytworzenie planu, przedstawienie szkół</a:t>
            </a:r>
            <a:endParaRPr sz="1400">
              <a:solidFill>
                <a:srgbClr val="3E454C"/>
              </a:solidFill>
              <a:highlight>
                <a:srgbClr val="EEF4F7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sk" sz="1400" dirty="0">
                <a:solidFill>
                  <a:srgbClr val="3E454C"/>
                </a:solidFill>
                <a:highlight>
                  <a:srgbClr val="EEF4F7"/>
                </a:highlight>
                <a:latin typeface="Arial"/>
                <a:ea typeface="Arial"/>
                <a:cs typeface="Arial"/>
                <a:sym typeface="Arial"/>
              </a:rPr>
              <a:t>Október: </a:t>
            </a:r>
            <a:r>
              <a:rPr lang="sk" sz="1400" dirty="0" smtClean="0">
                <a:solidFill>
                  <a:srgbClr val="3E454C"/>
                </a:solidFill>
                <a:highlight>
                  <a:srgbClr val="EEF4F7"/>
                </a:highlight>
                <a:latin typeface="Arial"/>
                <a:ea typeface="Arial"/>
                <a:cs typeface="Arial"/>
                <a:sym typeface="Arial"/>
              </a:rPr>
              <a:t>Maskotka – Marsjanin, logo projektu</a:t>
            </a:r>
            <a:endParaRPr sz="1400">
              <a:solidFill>
                <a:srgbClr val="3E454C"/>
              </a:solidFill>
              <a:highlight>
                <a:srgbClr val="EEF4F7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sk" sz="1400" dirty="0">
                <a:solidFill>
                  <a:srgbClr val="3E454C"/>
                </a:solidFill>
                <a:highlight>
                  <a:srgbClr val="EEF4F7"/>
                </a:highlight>
                <a:latin typeface="Arial"/>
                <a:ea typeface="Arial"/>
                <a:cs typeface="Arial"/>
                <a:sym typeface="Arial"/>
              </a:rPr>
              <a:t>November: </a:t>
            </a:r>
            <a:r>
              <a:rPr lang="sk" sz="1400" dirty="0" smtClean="0">
                <a:solidFill>
                  <a:srgbClr val="3E454C"/>
                </a:solidFill>
                <a:highlight>
                  <a:srgbClr val="EEF4F7"/>
                </a:highlight>
                <a:latin typeface="Arial"/>
                <a:ea typeface="Arial"/>
                <a:cs typeface="Arial"/>
                <a:sym typeface="Arial"/>
              </a:rPr>
              <a:t>Zwierzęta Afryki, Podsumowanie</a:t>
            </a:r>
            <a:endParaRPr sz="1400">
              <a:solidFill>
                <a:srgbClr val="3E454C"/>
              </a:solidFill>
              <a:highlight>
                <a:srgbClr val="EEF4F7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sk" sz="1400" dirty="0">
                <a:solidFill>
                  <a:srgbClr val="3E454C"/>
                </a:solidFill>
                <a:highlight>
                  <a:srgbClr val="EEF4F7"/>
                </a:highlight>
                <a:latin typeface="Arial"/>
                <a:ea typeface="Arial"/>
                <a:cs typeface="Arial"/>
                <a:sym typeface="Arial"/>
              </a:rPr>
              <a:t>December: </a:t>
            </a:r>
            <a:r>
              <a:rPr lang="sk" sz="1400" dirty="0" smtClean="0">
                <a:solidFill>
                  <a:srgbClr val="3E454C"/>
                </a:solidFill>
                <a:highlight>
                  <a:srgbClr val="EEF4F7"/>
                </a:highlight>
                <a:latin typeface="Arial"/>
                <a:ea typeface="Arial"/>
                <a:cs typeface="Arial"/>
                <a:sym typeface="Arial"/>
              </a:rPr>
              <a:t>Boże narodzenie, Podsumowanie</a:t>
            </a:r>
            <a:endParaRPr sz="1400">
              <a:solidFill>
                <a:srgbClr val="3E454C"/>
              </a:solidFill>
              <a:highlight>
                <a:srgbClr val="EEF4F7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sk" sz="1400" dirty="0">
                <a:solidFill>
                  <a:srgbClr val="3E454C"/>
                </a:solidFill>
                <a:highlight>
                  <a:srgbClr val="EEF4F7"/>
                </a:highlight>
                <a:latin typeface="Arial"/>
                <a:ea typeface="Arial"/>
                <a:cs typeface="Arial"/>
                <a:sym typeface="Arial"/>
              </a:rPr>
              <a:t>Január: </a:t>
            </a:r>
            <a:r>
              <a:rPr lang="sk" sz="1400" dirty="0" smtClean="0">
                <a:solidFill>
                  <a:srgbClr val="3E454C"/>
                </a:solidFill>
                <a:highlight>
                  <a:srgbClr val="EEF4F7"/>
                </a:highlight>
                <a:latin typeface="Arial"/>
                <a:ea typeface="Arial"/>
                <a:cs typeface="Arial"/>
                <a:sym typeface="Arial"/>
              </a:rPr>
              <a:t>Zwierzeta Ameryki, Podsumowanie</a:t>
            </a:r>
            <a:endParaRPr sz="1400">
              <a:solidFill>
                <a:srgbClr val="3E454C"/>
              </a:solidFill>
              <a:highlight>
                <a:srgbClr val="EEF4F7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sk" sz="1400" dirty="0">
                <a:solidFill>
                  <a:srgbClr val="3E454C"/>
                </a:solidFill>
                <a:highlight>
                  <a:srgbClr val="EEF4F7"/>
                </a:highlight>
                <a:latin typeface="Arial"/>
                <a:ea typeface="Arial"/>
                <a:cs typeface="Arial"/>
                <a:sym typeface="Arial"/>
              </a:rPr>
              <a:t>Február: </a:t>
            </a:r>
            <a:r>
              <a:rPr lang="sk" sz="1400" dirty="0" smtClean="0">
                <a:solidFill>
                  <a:srgbClr val="3E454C"/>
                </a:solidFill>
                <a:highlight>
                  <a:srgbClr val="EEF4F7"/>
                </a:highlight>
                <a:latin typeface="Arial"/>
                <a:ea typeface="Arial"/>
                <a:cs typeface="Arial"/>
                <a:sym typeface="Arial"/>
              </a:rPr>
              <a:t>Zwierzęta Antarktydy , Podsumowanie</a:t>
            </a:r>
            <a:endParaRPr sz="1400">
              <a:solidFill>
                <a:srgbClr val="3E454C"/>
              </a:solidFill>
              <a:highlight>
                <a:srgbClr val="EEF4F7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sk" sz="1400" dirty="0">
                <a:solidFill>
                  <a:srgbClr val="3E454C"/>
                </a:solidFill>
                <a:highlight>
                  <a:srgbClr val="EEF4F7"/>
                </a:highlight>
                <a:latin typeface="Arial"/>
                <a:ea typeface="Arial"/>
                <a:cs typeface="Arial"/>
                <a:sym typeface="Arial"/>
              </a:rPr>
              <a:t>Marec: </a:t>
            </a:r>
            <a:r>
              <a:rPr lang="sk" sz="1400" dirty="0" smtClean="0">
                <a:solidFill>
                  <a:srgbClr val="3E454C"/>
                </a:solidFill>
                <a:highlight>
                  <a:srgbClr val="EEF4F7"/>
                </a:highlight>
                <a:latin typeface="Arial"/>
                <a:ea typeface="Arial"/>
                <a:cs typeface="Arial"/>
                <a:sym typeface="Arial"/>
              </a:rPr>
              <a:t>Zwierzęta Azji, Podsumowanie</a:t>
            </a:r>
            <a:endParaRPr sz="1400">
              <a:solidFill>
                <a:srgbClr val="3E454C"/>
              </a:solidFill>
              <a:highlight>
                <a:srgbClr val="EEF4F7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sk" sz="1400" dirty="0">
                <a:solidFill>
                  <a:srgbClr val="3E454C"/>
                </a:solidFill>
                <a:highlight>
                  <a:srgbClr val="EEF4F7"/>
                </a:highlight>
                <a:latin typeface="Arial"/>
                <a:ea typeface="Arial"/>
                <a:cs typeface="Arial"/>
                <a:sym typeface="Arial"/>
              </a:rPr>
              <a:t>Apríl: </a:t>
            </a:r>
            <a:r>
              <a:rPr lang="sk" sz="1400" dirty="0" smtClean="0">
                <a:solidFill>
                  <a:srgbClr val="3E454C"/>
                </a:solidFill>
                <a:highlight>
                  <a:srgbClr val="EEF4F7"/>
                </a:highlight>
                <a:latin typeface="Arial"/>
                <a:ea typeface="Arial"/>
                <a:cs typeface="Arial"/>
                <a:sym typeface="Arial"/>
              </a:rPr>
              <a:t>Zwierzęta Australii, Podsumowanie</a:t>
            </a:r>
            <a:endParaRPr sz="1400">
              <a:solidFill>
                <a:srgbClr val="3E454C"/>
              </a:solidFill>
              <a:highlight>
                <a:srgbClr val="EEF4F7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sk" sz="1400" dirty="0">
                <a:solidFill>
                  <a:srgbClr val="3E454C"/>
                </a:solidFill>
                <a:highlight>
                  <a:srgbClr val="EEF4F7"/>
                </a:highlight>
                <a:latin typeface="Arial"/>
                <a:ea typeface="Arial"/>
                <a:cs typeface="Arial"/>
                <a:sym typeface="Arial"/>
              </a:rPr>
              <a:t>Máj: </a:t>
            </a:r>
            <a:r>
              <a:rPr lang="sk" sz="1400" dirty="0" smtClean="0">
                <a:solidFill>
                  <a:srgbClr val="3E454C"/>
                </a:solidFill>
                <a:highlight>
                  <a:srgbClr val="EEF4F7"/>
                </a:highlight>
                <a:latin typeface="Arial"/>
                <a:ea typeface="Arial"/>
                <a:cs typeface="Arial"/>
                <a:sym typeface="Arial"/>
              </a:rPr>
              <a:t>Zwierzeta Europy, Podsumowanie</a:t>
            </a:r>
            <a:endParaRPr sz="1400">
              <a:solidFill>
                <a:srgbClr val="3E454C"/>
              </a:solidFill>
              <a:highlight>
                <a:srgbClr val="EEF4F7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sk" sz="1400" dirty="0">
                <a:solidFill>
                  <a:srgbClr val="3E454C"/>
                </a:solidFill>
                <a:highlight>
                  <a:srgbClr val="EEF4F7"/>
                </a:highlight>
                <a:latin typeface="Arial"/>
                <a:ea typeface="Arial"/>
                <a:cs typeface="Arial"/>
                <a:sym typeface="Arial"/>
              </a:rPr>
              <a:t>Jún: </a:t>
            </a:r>
            <a:r>
              <a:rPr lang="sk" sz="1400" dirty="0" smtClean="0">
                <a:solidFill>
                  <a:srgbClr val="3E454C"/>
                </a:solidFill>
                <a:highlight>
                  <a:srgbClr val="EEF4F7"/>
                </a:highlight>
                <a:latin typeface="Arial"/>
                <a:ea typeface="Arial"/>
                <a:cs typeface="Arial"/>
                <a:sym typeface="Arial"/>
              </a:rPr>
              <a:t>Zakończenie projektu, Ewaluacja</a:t>
            </a:r>
            <a:endParaRPr sz="1400">
              <a:solidFill>
                <a:srgbClr val="3E454C"/>
              </a:solidFill>
              <a:highlight>
                <a:srgbClr val="EEF4F7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Logo projektu</a:t>
            </a:r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body" idx="1"/>
          </p:nvPr>
        </p:nvSpPr>
        <p:spPr>
          <a:xfrm>
            <a:off x="273269" y="987972"/>
            <a:ext cx="8559031" cy="35809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pl-PL" dirty="0" smtClean="0"/>
              <a:t>W każdej placówce zrobiliśmy własnoręcznie Marsjanina i zrobiliśmy im zdjęcia. Stworzyliśmy różne projekty ze zdjęć i wybraliśmy logo projektu, głosując na stronie </a:t>
            </a:r>
            <a:r>
              <a:rPr lang="pl-PL" dirty="0" err="1" smtClean="0"/>
              <a:t>Twinspace</a:t>
            </a:r>
            <a:r>
              <a:rPr lang="pl-PL" dirty="0" smtClean="0"/>
              <a:t>.</a:t>
            </a:r>
            <a:endParaRPr/>
          </a:p>
        </p:txBody>
      </p:sp>
      <p:pic>
        <p:nvPicPr>
          <p:cNvPr id="112" name="Google Shape;11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8750" y="2070524"/>
            <a:ext cx="3581850" cy="249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15978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 smtClean="0"/>
              <a:t>Zajęcia</a:t>
            </a:r>
            <a:r>
              <a:rPr lang="sk" dirty="0" smtClean="0"/>
              <a:t> </a:t>
            </a:r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body" idx="1"/>
          </p:nvPr>
        </p:nvSpPr>
        <p:spPr>
          <a:xfrm>
            <a:off x="1688375" y="235400"/>
            <a:ext cx="4061700" cy="9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 smtClean="0"/>
              <a:t>Składamy puzzle Marsjanka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sk" sz="11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https://www.jigsawplanet.com/?rc=play&amp;pid=3711ee044563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9" name="Google Shape;11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4889079" y="950075"/>
            <a:ext cx="4965348" cy="3243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5050" y="1344800"/>
            <a:ext cx="4529177" cy="338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 smtClean="0"/>
              <a:t>Dinozaury</a:t>
            </a:r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body" idx="1"/>
          </p:nvPr>
        </p:nvSpPr>
        <p:spPr>
          <a:xfrm>
            <a:off x="311700" y="2283675"/>
            <a:ext cx="4354500" cy="25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pl-PL" dirty="0" smtClean="0"/>
              <a:t>Zapoznaliśmy się z różnymi gatunkami dinozaurów, </a:t>
            </a:r>
            <a:r>
              <a:rPr lang="pl-PL" dirty="0" smtClean="0"/>
              <a:t>gdzie i </a:t>
            </a:r>
            <a:r>
              <a:rPr lang="pl-PL" dirty="0" smtClean="0"/>
              <a:t>jak żyły, jak wyglądały. </a:t>
            </a:r>
          </a:p>
          <a:p>
            <a:pPr marL="0" lvl="0" indent="0">
              <a:buNone/>
            </a:pPr>
            <a:r>
              <a:rPr lang="pl-PL" dirty="0" smtClean="0"/>
              <a:t>Przydzielaliśmy sobie zadania  do wykonania. Oglądaliśmy bajkę o </a:t>
            </a:r>
            <a:r>
              <a:rPr lang="pl-PL" dirty="0" smtClean="0"/>
              <a:t>dinozaurach.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7" name="Google Shape;12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570" y="59725"/>
            <a:ext cx="2875500" cy="215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4000" y="244525"/>
            <a:ext cx="3468301" cy="259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69874" y="3022900"/>
            <a:ext cx="2928892" cy="164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>
            <a:spLocks noGrp="1"/>
          </p:cNvSpPr>
          <p:nvPr>
            <p:ph type="title"/>
          </p:nvPr>
        </p:nvSpPr>
        <p:spPr>
          <a:xfrm>
            <a:off x="311700" y="179000"/>
            <a:ext cx="1758838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 smtClean="0"/>
              <a:t>AFRYKA</a:t>
            </a:r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body" idx="1"/>
          </p:nvPr>
        </p:nvSpPr>
        <p:spPr>
          <a:xfrm>
            <a:off x="311700" y="902250"/>
            <a:ext cx="8520600" cy="34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pl-PL" dirty="0" smtClean="0"/>
              <a:t>Marsjanie żartobliwie przedstawili dzieciom zwierzęta z Afryki. </a:t>
            </a:r>
          </a:p>
          <a:p>
            <a:pPr marL="0" lvl="0" indent="0">
              <a:buNone/>
            </a:pPr>
            <a:r>
              <a:rPr lang="pl-PL" dirty="0" smtClean="0"/>
              <a:t>Z</a:t>
            </a:r>
            <a:r>
              <a:rPr lang="pl-PL" dirty="0" smtClean="0"/>
              <a:t>ajęcia</a:t>
            </a:r>
            <a:r>
              <a:rPr lang="pl-PL" dirty="0" smtClean="0"/>
              <a:t>: </a:t>
            </a:r>
          </a:p>
          <a:p>
            <a:pPr marL="0" lvl="0" indent="0">
              <a:buNone/>
            </a:pPr>
            <a:r>
              <a:rPr lang="pl-PL" dirty="0" smtClean="0"/>
              <a:t>• rysowanie zwierząt według szablonu </a:t>
            </a:r>
          </a:p>
          <a:p>
            <a:pPr marL="0" lvl="0" indent="0">
              <a:buNone/>
            </a:pPr>
            <a:r>
              <a:rPr lang="pl-PL" dirty="0" smtClean="0"/>
              <a:t>• quiz o Afryce </a:t>
            </a:r>
          </a:p>
          <a:p>
            <a:pPr marL="0" lvl="0" indent="0">
              <a:buNone/>
            </a:pPr>
            <a:r>
              <a:rPr lang="pl-PL" dirty="0" smtClean="0"/>
              <a:t>• piosenka </a:t>
            </a:r>
            <a:r>
              <a:rPr lang="pl-PL" dirty="0" err="1" smtClean="0"/>
              <a:t>Our</a:t>
            </a:r>
            <a:r>
              <a:rPr lang="pl-PL" dirty="0" smtClean="0"/>
              <a:t> </a:t>
            </a:r>
            <a:r>
              <a:rPr lang="pl-PL" dirty="0" err="1" smtClean="0"/>
              <a:t>Earth</a:t>
            </a:r>
            <a:r>
              <a:rPr lang="pl-PL" dirty="0" smtClean="0"/>
              <a:t> </a:t>
            </a:r>
            <a:r>
              <a:rPr lang="pl-PL" dirty="0" err="1" smtClean="0"/>
              <a:t>is</a:t>
            </a:r>
            <a:r>
              <a:rPr lang="pl-PL" dirty="0" smtClean="0"/>
              <a:t> </a:t>
            </a:r>
            <a:r>
              <a:rPr lang="pl-PL" dirty="0" err="1" smtClean="0"/>
              <a:t>Round</a:t>
            </a:r>
            <a:r>
              <a:rPr lang="pl-PL" dirty="0" smtClean="0"/>
              <a:t> - śpiewana w trzech językach </a:t>
            </a:r>
          </a:p>
          <a:p>
            <a:pPr marL="0" lvl="0" indent="0">
              <a:buNone/>
            </a:pPr>
            <a:r>
              <a:rPr lang="pl-PL" dirty="0" smtClean="0"/>
              <a:t>• naśladowanie przez dzieci odgłosów zwierząt i ich rozpoznawanie</a:t>
            </a:r>
          </a:p>
          <a:p>
            <a:pPr marL="0" lvl="0" indent="0">
              <a:buNone/>
            </a:pPr>
            <a:r>
              <a:rPr lang="pl-PL" dirty="0" smtClean="0"/>
              <a:t>• tworzenie figurek zwierząt z materiałów pochodzących z recyklingu </a:t>
            </a:r>
          </a:p>
          <a:p>
            <a:pPr marL="0" lvl="0" indent="0">
              <a:buNone/>
            </a:pPr>
            <a:r>
              <a:rPr lang="pl-PL" dirty="0" smtClean="0"/>
              <a:t>• gra planszowa Podróżowanie po Afryce </a:t>
            </a:r>
          </a:p>
          <a:p>
            <a:pPr marL="0" lvl="0" indent="0">
              <a:buNone/>
            </a:pPr>
            <a:r>
              <a:rPr lang="pl-PL" dirty="0" smtClean="0"/>
              <a:t>• spotkanie </a:t>
            </a:r>
            <a:r>
              <a:rPr lang="pl-PL" dirty="0" err="1" smtClean="0"/>
              <a:t>online</a:t>
            </a:r>
            <a:r>
              <a:rPr lang="pl-PL" dirty="0" smtClean="0"/>
              <a:t> z zagadkami </a:t>
            </a:r>
            <a:r>
              <a:rPr lang="pl-PL" dirty="0" smtClean="0"/>
              <a:t>-</a:t>
            </a:r>
            <a:r>
              <a:rPr lang="pl-PL" dirty="0" smtClean="0"/>
              <a:t>odgadywania nazw zwierząt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>
            <a:spLocks noGrp="1"/>
          </p:cNvSpPr>
          <p:nvPr>
            <p:ph type="title"/>
          </p:nvPr>
        </p:nvSpPr>
        <p:spPr>
          <a:xfrm>
            <a:off x="206250" y="169225"/>
            <a:ext cx="23040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 smtClean="0"/>
              <a:t>Nasze prace </a:t>
            </a:r>
            <a:r>
              <a:rPr lang="sk" dirty="0" smtClean="0"/>
              <a:t>   w  </a:t>
            </a:r>
            <a:r>
              <a:rPr lang="sk" dirty="0" smtClean="0"/>
              <a:t>obrazkach</a:t>
            </a:r>
            <a:endParaRPr/>
          </a:p>
        </p:txBody>
      </p:sp>
      <p:pic>
        <p:nvPicPr>
          <p:cNvPr id="141" name="Google Shape;141;p21"/>
          <p:cNvPicPr preferRelativeResize="0"/>
          <p:nvPr/>
        </p:nvPicPr>
        <p:blipFill rotWithShape="1">
          <a:blip r:embed="rId3">
            <a:alphaModFix/>
          </a:blip>
          <a:srcRect l="39554" t="12790" r="9740" b="7318"/>
          <a:stretch/>
        </p:blipFill>
        <p:spPr>
          <a:xfrm>
            <a:off x="-1850" y="1642175"/>
            <a:ext cx="2585751" cy="296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1"/>
          <p:cNvPicPr preferRelativeResize="0"/>
          <p:nvPr/>
        </p:nvPicPr>
        <p:blipFill rotWithShape="1">
          <a:blip r:embed="rId4">
            <a:alphaModFix/>
          </a:blip>
          <a:srcRect l="38143" t="13908" r="16360" b="17574"/>
          <a:stretch/>
        </p:blipFill>
        <p:spPr>
          <a:xfrm>
            <a:off x="2802050" y="2190975"/>
            <a:ext cx="2085850" cy="2356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02048" y="169225"/>
            <a:ext cx="2585750" cy="194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1"/>
          <p:cNvPicPr preferRelativeResize="0"/>
          <p:nvPr/>
        </p:nvPicPr>
        <p:blipFill rotWithShape="1">
          <a:blip r:embed="rId6">
            <a:alphaModFix/>
          </a:blip>
          <a:srcRect l="5947" r="5947"/>
          <a:stretch/>
        </p:blipFill>
        <p:spPr>
          <a:xfrm>
            <a:off x="5605950" y="2477725"/>
            <a:ext cx="3339450" cy="2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1"/>
          <p:cNvPicPr preferRelativeResize="0"/>
          <p:nvPr/>
        </p:nvPicPr>
        <p:blipFill rotWithShape="1">
          <a:blip r:embed="rId7">
            <a:alphaModFix/>
          </a:blip>
          <a:srcRect r="3185"/>
          <a:stretch/>
        </p:blipFill>
        <p:spPr>
          <a:xfrm>
            <a:off x="5605950" y="169225"/>
            <a:ext cx="3339450" cy="194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662</Words>
  <PresentationFormat>Pokaz na ekranie (16:9)</PresentationFormat>
  <Paragraphs>107</Paragraphs>
  <Slides>27</Slides>
  <Notes>27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0" baseType="lpstr">
      <vt:lpstr>Arial</vt:lpstr>
      <vt:lpstr>Roboto</vt:lpstr>
      <vt:lpstr>Geometric</vt:lpstr>
      <vt:lpstr>HĽADÁ SA DINOSAURUS/ Szukam Dinozaura</vt:lpstr>
      <vt:lpstr>Uczestnicy: </vt:lpstr>
      <vt:lpstr>Cel projektu:</vt:lpstr>
      <vt:lpstr>Postępy pracy:</vt:lpstr>
      <vt:lpstr>Logo projektu</vt:lpstr>
      <vt:lpstr>Zajęcia </vt:lpstr>
      <vt:lpstr>Dinozaury</vt:lpstr>
      <vt:lpstr>AFRYKA</vt:lpstr>
      <vt:lpstr>Nasze prace    w  obrazkach</vt:lpstr>
      <vt:lpstr>Spotkanie online </vt:lpstr>
      <vt:lpstr>Boże Narodzenie z Marsjaninami</vt:lpstr>
      <vt:lpstr>AMERYKA</vt:lpstr>
      <vt:lpstr>Slajd 13</vt:lpstr>
      <vt:lpstr>ANKTARTYDA i ARKTYKA</vt:lpstr>
      <vt:lpstr>AZJA</vt:lpstr>
      <vt:lpstr>Nasze działania na zajęciach online</vt:lpstr>
      <vt:lpstr>AUSTRALIA</vt:lpstr>
      <vt:lpstr>Slajd 18</vt:lpstr>
      <vt:lpstr>EUROPA</vt:lpstr>
      <vt:lpstr>Slajd 20</vt:lpstr>
      <vt:lpstr>WSPÓLNA PIOSENKA- NASZA ZIEMIA JEST OKRĄGŁA</vt:lpstr>
      <vt:lpstr>WSPÓLNY WIERSZ- MYJĘ ZĘBY</vt:lpstr>
      <vt:lpstr>GRA PLANSZOWA</vt:lpstr>
      <vt:lpstr>GRA PLANSZOWA</vt:lpstr>
      <vt:lpstr>KSIĄŻECZKA</vt:lpstr>
      <vt:lpstr>ENCYKLOPEDIA I SŁOWNIK SŁOWACKO-CZESKO-POLSKI</vt:lpstr>
      <vt:lpstr>Ocena projektu: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HĽADÁ SA DINOSAURUS</dc:title>
  <dc:creator>Marzena</dc:creator>
  <cp:lastModifiedBy>Amelka</cp:lastModifiedBy>
  <cp:revision>12</cp:revision>
  <dcterms:modified xsi:type="dcterms:W3CDTF">2020-08-29T13:20:14Z</dcterms:modified>
</cp:coreProperties>
</file>