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436" r:id="rId2"/>
    <p:sldId id="413" r:id="rId3"/>
    <p:sldId id="423" r:id="rId4"/>
    <p:sldId id="446" r:id="rId5"/>
    <p:sldId id="447" r:id="rId6"/>
    <p:sldId id="445" r:id="rId7"/>
    <p:sldId id="425" r:id="rId8"/>
    <p:sldId id="442" r:id="rId9"/>
    <p:sldId id="429" r:id="rId10"/>
    <p:sldId id="430" r:id="rId11"/>
    <p:sldId id="432" r:id="rId12"/>
    <p:sldId id="431" r:id="rId13"/>
    <p:sldId id="433" r:id="rId14"/>
    <p:sldId id="434" r:id="rId15"/>
    <p:sldId id="435" r:id="rId16"/>
    <p:sldId id="441" r:id="rId17"/>
    <p:sldId id="439" r:id="rId18"/>
    <p:sldId id="448" r:id="rId19"/>
    <p:sldId id="44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91877" autoAdjust="0"/>
  </p:normalViewPr>
  <p:slideViewPr>
    <p:cSldViewPr>
      <p:cViewPr varScale="1">
        <p:scale>
          <a:sx n="115" d="100"/>
          <a:sy n="115" d="100"/>
        </p:scale>
        <p:origin x="173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142D1-1407-4215-B1D4-13E7423A76E1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F660-13CD-4360-901D-5884E9CBD29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325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CA0DA-0575-46A7-A6DF-C334089B4891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13BA3-5F7B-44AF-B1C9-1D72E0458F3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772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5D7C5BA-C8B9-4525-B74E-C00BE724D054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9C3749-A772-46F3-8ECE-1801E6CDAD38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C5BA-C8B9-4525-B74E-C00BE724D054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3749-A772-46F3-8ECE-1801E6CDAD38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5D7C5BA-C8B9-4525-B74E-C00BE724D054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9C3749-A772-46F3-8ECE-1801E6CDAD38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C5BA-C8B9-4525-B74E-C00BE724D054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9C3749-A772-46F3-8ECE-1801E6CDAD38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C5BA-C8B9-4525-B74E-C00BE724D054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9C3749-A772-46F3-8ECE-1801E6CDAD38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D7C5BA-C8B9-4525-B74E-C00BE724D054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9C3749-A772-46F3-8ECE-1801E6CDAD38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D7C5BA-C8B9-4525-B74E-C00BE724D054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9C3749-A772-46F3-8ECE-1801E6CDAD38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C5BA-C8B9-4525-B74E-C00BE724D054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9C3749-A772-46F3-8ECE-1801E6CDAD38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C5BA-C8B9-4525-B74E-C00BE724D054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9C3749-A772-46F3-8ECE-1801E6CDAD38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C5BA-C8B9-4525-B74E-C00BE724D054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9C3749-A772-46F3-8ECE-1801E6CDAD38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5D7C5BA-C8B9-4525-B74E-C00BE724D054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9C3749-A772-46F3-8ECE-1801E6CDAD38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D7C5BA-C8B9-4525-B74E-C00BE724D054}" type="datetimeFigureOut">
              <a:rPr lang="nl-NL" smtClean="0"/>
              <a:pPr/>
              <a:t>25-02-18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9C3749-A772-46F3-8ECE-1801E6CDAD38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391400" cy="1673225"/>
          </a:xfrm>
        </p:spPr>
        <p:txBody>
          <a:bodyPr/>
          <a:lstStyle/>
          <a:p>
            <a:r>
              <a:rPr lang="nl-NL" dirty="0" err="1"/>
              <a:t>Enhanced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of digital </a:t>
            </a:r>
            <a:r>
              <a:rPr lang="nl-NL" dirty="0" err="1"/>
              <a:t>learning</a:t>
            </a:r>
            <a:r>
              <a:rPr lang="nl-NL" dirty="0"/>
              <a:t> resources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7620000" cy="1219200"/>
          </a:xfrm>
        </p:spPr>
        <p:txBody>
          <a:bodyPr>
            <a:normAutofit/>
          </a:bodyPr>
          <a:lstStyle/>
          <a:p>
            <a:r>
              <a:rPr lang="nl-NL" sz="3400" dirty="0" err="1"/>
              <a:t>Activating thinking skills and differentiating</a:t>
            </a:r>
            <a:endParaRPr lang="nl-NL" sz="3400" dirty="0"/>
          </a:p>
        </p:txBody>
      </p:sp>
      <p:pic>
        <p:nvPicPr>
          <p:cNvPr id="4" name="Afbeelding 3" descr="Logo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992" y="5946512"/>
            <a:ext cx="87592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2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Adaptive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methods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828800"/>
            <a:ext cx="8153400" cy="4420906"/>
          </a:xfrm>
        </p:spPr>
      </p:pic>
      <p:pic>
        <p:nvPicPr>
          <p:cNvPr id="6" name="Afbeelding 5" descr="Log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072" y="5983378"/>
            <a:ext cx="87592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8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err="1"/>
              <a:t>In-house developed</a:t>
            </a:r>
            <a:r>
              <a:rPr lang="nl-NL" dirty="0"/>
              <a:t> course </a:t>
            </a:r>
            <a:r>
              <a:rPr lang="nl-NL" dirty="0" err="1"/>
              <a:t>material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757294" cy="3521145"/>
          </a:xfrm>
        </p:spPr>
      </p:pic>
      <p:pic>
        <p:nvPicPr>
          <p:cNvPr id="8" name="Afbeelding 7" descr="Log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072" y="5951592"/>
            <a:ext cx="87592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In-house developed</a:t>
            </a:r>
            <a:r>
              <a:rPr lang="nl-NL" dirty="0"/>
              <a:t> course </a:t>
            </a:r>
            <a:r>
              <a:rPr lang="nl-NL" dirty="0" err="1"/>
              <a:t>material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48" y="1600200"/>
            <a:ext cx="6807200" cy="5105400"/>
          </a:xfrm>
        </p:spPr>
      </p:pic>
      <p:pic>
        <p:nvPicPr>
          <p:cNvPr id="8" name="Afbeelding 7" descr="Log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072" y="5982072"/>
            <a:ext cx="87592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4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Formative</a:t>
            </a:r>
            <a:r>
              <a:rPr lang="nl-NL" dirty="0"/>
              <a:t> assessment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48" y="1600200"/>
            <a:ext cx="6604000" cy="4953000"/>
          </a:xfrm>
        </p:spPr>
      </p:pic>
      <p:pic>
        <p:nvPicPr>
          <p:cNvPr id="6" name="Afbeelding 5" descr="Log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072" y="5956672"/>
            <a:ext cx="87592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3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err="1"/>
              <a:t>Formative</a:t>
            </a:r>
            <a:r>
              <a:rPr lang="nl-NL" dirty="0"/>
              <a:t> assessment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48" y="1600200"/>
            <a:ext cx="6705600" cy="5029200"/>
          </a:xfrm>
        </p:spPr>
      </p:pic>
      <p:pic>
        <p:nvPicPr>
          <p:cNvPr id="6" name="Afbeelding 5" descr="Log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072" y="5982072"/>
            <a:ext cx="87592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4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Teaching </a:t>
            </a:r>
            <a:r>
              <a:rPr lang="nl-NL" dirty="0" err="1"/>
              <a:t>method</a:t>
            </a:r>
            <a:r>
              <a:rPr lang="nl-NL" dirty="0"/>
              <a:t>: </a:t>
            </a:r>
            <a:r>
              <a:rPr lang="nl-NL" dirty="0" err="1"/>
              <a:t>asking</a:t>
            </a:r>
            <a:r>
              <a:rPr lang="nl-NL" dirty="0"/>
              <a:t> </a:t>
            </a:r>
            <a:r>
              <a:rPr lang="nl-NL" dirty="0" err="1"/>
              <a:t>questions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7330264" cy="3180251"/>
          </a:xfrm>
        </p:spPr>
      </p:pic>
    </p:spTree>
    <p:extLst>
      <p:ext uri="{BB962C8B-B14F-4D97-AF65-F5344CB8AC3E}">
        <p14:creationId xmlns:p14="http://schemas.microsoft.com/office/powerpoint/2010/main" val="344418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3352800"/>
          </a:xfrm>
        </p:spPr>
        <p:txBody>
          <a:bodyPr/>
          <a:lstStyle/>
          <a:p>
            <a:r>
              <a:rPr lang="nl-NL" dirty="0"/>
              <a:t> </a:t>
            </a:r>
          </a:p>
          <a:p>
            <a:r>
              <a:rPr lang="nl-NL" sz="3000" dirty="0"/>
              <a:t>What are the 6 main Christian Holy days?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Par. 3.3: Christian Holy Days</a:t>
            </a:r>
          </a:p>
        </p:txBody>
      </p:sp>
    </p:spTree>
    <p:extLst>
      <p:ext uri="{BB962C8B-B14F-4D97-AF65-F5344CB8AC3E}">
        <p14:creationId xmlns:p14="http://schemas.microsoft.com/office/powerpoint/2010/main" val="338032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Asking questions using Nearpod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4495800"/>
          </a:xfrm>
        </p:spPr>
        <p:txBody>
          <a:bodyPr/>
          <a:lstStyle/>
          <a:p>
            <a:r>
              <a:rPr lang="en-US" sz="2800" dirty="0">
                <a:solidFill>
                  <a:schemeClr val="dk1"/>
                </a:solidFill>
              </a:rPr>
              <a:t>All students are being activated, have to start up the thinking process and come up with a result;</a:t>
            </a:r>
          </a:p>
          <a:p>
            <a:r>
              <a:rPr lang="en-US" sz="2800" dirty="0">
                <a:solidFill>
                  <a:schemeClr val="dk1"/>
                </a:solidFill>
              </a:rPr>
              <a:t>Every student is individually accountable for his/ her own contribution;</a:t>
            </a:r>
          </a:p>
          <a:p>
            <a:r>
              <a:rPr lang="en-US" sz="2800" dirty="0">
                <a:solidFill>
                  <a:schemeClr val="dk1"/>
                </a:solidFill>
              </a:rPr>
              <a:t>You will have a clear view on the thinking process of every student in your class;</a:t>
            </a:r>
          </a:p>
          <a:p>
            <a:r>
              <a:rPr lang="en-US" sz="2800" dirty="0">
                <a:solidFill>
                  <a:schemeClr val="dk1"/>
                </a:solidFill>
              </a:rPr>
              <a:t>The teacher can share the answers in class anonymously. Students will feel safe to express their answer freely.</a:t>
            </a:r>
          </a:p>
          <a:p>
            <a:endParaRPr lang="en-US" sz="3200" dirty="0">
              <a:solidFill>
                <a:schemeClr val="dk1"/>
              </a:solidFill>
            </a:endParaRPr>
          </a:p>
          <a:p>
            <a:endParaRPr lang="en-US" sz="3200" dirty="0">
              <a:solidFill>
                <a:schemeClr val="dk1"/>
              </a:solidFill>
            </a:endParaRPr>
          </a:p>
          <a:p>
            <a:endParaRPr lang="en-US" sz="3200" dirty="0">
              <a:solidFill>
                <a:schemeClr val="dk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67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iPad apps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76200" y="1752600"/>
            <a:ext cx="9067800" cy="4930588"/>
          </a:xfrm>
        </p:spPr>
        <p:txBody>
          <a:bodyPr>
            <a:noAutofit/>
          </a:bodyPr>
          <a:lstStyle/>
          <a:p>
            <a:r>
              <a:rPr lang="nl-NL" sz="2200" b="1" dirty="0" smtClean="0"/>
              <a:t>Kahoot</a:t>
            </a:r>
            <a:r>
              <a:rPr lang="nl-NL" sz="2200" dirty="0" smtClean="0"/>
              <a:t>: online quizzes using smartphones or tablets</a:t>
            </a:r>
          </a:p>
          <a:p>
            <a:r>
              <a:rPr lang="nl-NL" sz="2200" b="1" dirty="0"/>
              <a:t>Cerego</a:t>
            </a:r>
            <a:r>
              <a:rPr lang="nl-NL" sz="2200" dirty="0"/>
              <a:t>: flash cards and games for language learning</a:t>
            </a:r>
          </a:p>
          <a:p>
            <a:r>
              <a:rPr lang="nl-NL" sz="2200" b="1" dirty="0"/>
              <a:t>Simple</a:t>
            </a:r>
            <a:r>
              <a:rPr lang="nl-NL" sz="2200" dirty="0" smtClean="0"/>
              <a:t> </a:t>
            </a:r>
            <a:r>
              <a:rPr lang="nl-NL" sz="2200" b="1" dirty="0"/>
              <a:t>Mind+</a:t>
            </a:r>
            <a:r>
              <a:rPr lang="nl-NL" sz="2200" dirty="0" smtClean="0"/>
              <a:t>: creating mindmaps</a:t>
            </a:r>
          </a:p>
          <a:p>
            <a:r>
              <a:rPr lang="nl-NL" sz="2200" b="1" dirty="0"/>
              <a:t>Quizlet</a:t>
            </a:r>
            <a:r>
              <a:rPr lang="nl-NL" sz="2200" dirty="0"/>
              <a:t>: flash cards and games for language learning</a:t>
            </a:r>
          </a:p>
          <a:p>
            <a:r>
              <a:rPr lang="nl-NL" sz="2200" b="1" dirty="0"/>
              <a:t>Newsela</a:t>
            </a:r>
            <a:r>
              <a:rPr lang="nl-NL" sz="2200" dirty="0"/>
              <a:t>: reading comprehension (differentiated reading)</a:t>
            </a:r>
          </a:p>
          <a:p>
            <a:r>
              <a:rPr lang="nl-NL" sz="2200" b="1" dirty="0"/>
              <a:t>Padlet</a:t>
            </a:r>
            <a:r>
              <a:rPr lang="nl-NL" sz="2200" dirty="0"/>
              <a:t>: activating prior knowledge</a:t>
            </a:r>
          </a:p>
          <a:p>
            <a:r>
              <a:rPr lang="nl-NL" sz="2200" b="1" dirty="0"/>
              <a:t>Showbie</a:t>
            </a:r>
            <a:r>
              <a:rPr lang="nl-NL" sz="2200" dirty="0"/>
              <a:t>: student portfolio management</a:t>
            </a:r>
          </a:p>
          <a:p>
            <a:r>
              <a:rPr lang="nl-NL" sz="2200" b="1" dirty="0"/>
              <a:t>iBooks</a:t>
            </a:r>
            <a:r>
              <a:rPr lang="nl-NL" sz="2200" dirty="0"/>
              <a:t>: ebook app (Apple) to create interactive content</a:t>
            </a:r>
          </a:p>
          <a:p>
            <a:r>
              <a:rPr lang="nl-NL" sz="2200" b="1" dirty="0"/>
              <a:t>Pinterest</a:t>
            </a:r>
            <a:r>
              <a:rPr lang="nl-NL" sz="2200" dirty="0"/>
              <a:t>: inspiration for students and teachers</a:t>
            </a:r>
          </a:p>
          <a:p>
            <a:r>
              <a:rPr lang="nl-NL" sz="2200" b="1" dirty="0"/>
              <a:t>Bookwidgets</a:t>
            </a:r>
            <a:r>
              <a:rPr lang="nl-NL" sz="2200" dirty="0"/>
              <a:t>: creating interactive content</a:t>
            </a:r>
          </a:p>
          <a:p>
            <a:r>
              <a:rPr lang="nl-NL" sz="2200" b="1" dirty="0"/>
              <a:t>Apple Classroom</a:t>
            </a:r>
            <a:r>
              <a:rPr lang="nl-NL" sz="2200" dirty="0"/>
              <a:t>: </a:t>
            </a:r>
            <a:r>
              <a:rPr lang="nl-NL" sz="2200"/>
              <a:t>remotely launch apps, websites or books, lock devices</a:t>
            </a:r>
            <a:endParaRPr lang="nl-NL" sz="2200" dirty="0"/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350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391400" cy="1673225"/>
          </a:xfrm>
        </p:spPr>
        <p:txBody>
          <a:bodyPr/>
          <a:lstStyle/>
          <a:p>
            <a:r>
              <a:rPr lang="nl-NL" dirty="0" err="1"/>
              <a:t>Any questions?</a:t>
            </a:r>
          </a:p>
          <a:p>
            <a:endParaRPr lang="nl-NL" dirty="0" err="1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Thanks for your attention</a:t>
            </a:r>
            <a:endParaRPr lang="nl-NL" dirty="0"/>
          </a:p>
        </p:txBody>
      </p:sp>
      <p:pic>
        <p:nvPicPr>
          <p:cNvPr id="4" name="Afbeelding 3" descr="Logo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992" y="5946512"/>
            <a:ext cx="875928" cy="875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65" y="3032125"/>
            <a:ext cx="2634343" cy="307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067300" y="6134581"/>
            <a:ext cx="1799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/>
              <a:t>Source: www.pinterest.com</a:t>
            </a:r>
          </a:p>
        </p:txBody>
      </p:sp>
    </p:spTree>
    <p:extLst>
      <p:ext uri="{BB962C8B-B14F-4D97-AF65-F5344CB8AC3E}">
        <p14:creationId xmlns:p14="http://schemas.microsoft.com/office/powerpoint/2010/main" val="13016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State of </a:t>
            </a:r>
            <a:r>
              <a:rPr lang="nl-NL" dirty="0" err="1"/>
              <a:t>affairs</a:t>
            </a:r>
            <a:r>
              <a:rPr lang="nl-NL" dirty="0"/>
              <a:t> school </a:t>
            </a:r>
            <a:r>
              <a:rPr lang="nl-NL" dirty="0" err="1"/>
              <a:t>year</a:t>
            </a:r>
            <a:r>
              <a:rPr lang="nl-NL" dirty="0"/>
              <a:t> 2017-2018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altLang="en-US" sz="2800" dirty="0"/>
              <a:t>5th </a:t>
            </a:r>
            <a:r>
              <a:rPr lang="nl-NL" altLang="en-US" sz="2800" dirty="0" err="1"/>
              <a:t>year</a:t>
            </a:r>
            <a:r>
              <a:rPr lang="nl-NL" altLang="en-US" sz="2800" dirty="0"/>
              <a:t> of </a:t>
            </a:r>
            <a:r>
              <a:rPr lang="nl-NL" altLang="en-US" sz="2800" dirty="0" err="1"/>
              <a:t>scale</a:t>
            </a:r>
            <a:r>
              <a:rPr lang="nl-NL" altLang="en-US" sz="2800" dirty="0"/>
              <a:t>-up</a:t>
            </a:r>
          </a:p>
          <a:p>
            <a:pPr>
              <a:lnSpc>
                <a:spcPct val="90000"/>
              </a:lnSpc>
            </a:pPr>
            <a:r>
              <a:rPr lang="nl-NL" altLang="en-US" sz="2800" dirty="0"/>
              <a:t>45 classes</a:t>
            </a:r>
          </a:p>
          <a:p>
            <a:pPr>
              <a:lnSpc>
                <a:spcPct val="90000"/>
              </a:lnSpc>
            </a:pPr>
            <a:r>
              <a:rPr lang="nl-NL" altLang="en-US" sz="2800" dirty="0"/>
              <a:t>1200 </a:t>
            </a:r>
            <a:r>
              <a:rPr lang="nl-NL" altLang="en-US" sz="2800" dirty="0" err="1"/>
              <a:t>students using iPads</a:t>
            </a:r>
            <a:endParaRPr lang="nl-NL" altLang="en-US" sz="2800" dirty="0"/>
          </a:p>
          <a:p>
            <a:pPr>
              <a:lnSpc>
                <a:spcPct val="90000"/>
              </a:lnSpc>
            </a:pPr>
            <a:r>
              <a:rPr lang="nl-NL" altLang="en-US" sz="2800" dirty="0"/>
              <a:t>120 </a:t>
            </a:r>
            <a:r>
              <a:rPr lang="nl-NL" altLang="en-US" sz="2800" dirty="0" err="1"/>
              <a:t>teachers</a:t>
            </a:r>
            <a:r>
              <a:rPr lang="nl-NL" altLang="en-US" sz="2800" dirty="0"/>
              <a:t> </a:t>
            </a:r>
            <a:r>
              <a:rPr lang="nl-NL" altLang="en-US" sz="2800" dirty="0" err="1"/>
              <a:t>using</a:t>
            </a:r>
            <a:r>
              <a:rPr lang="nl-NL" altLang="en-US" sz="2800" dirty="0"/>
              <a:t> </a:t>
            </a:r>
            <a:r>
              <a:rPr lang="nl-NL" altLang="en-US" sz="2800" dirty="0" err="1"/>
              <a:t>an</a:t>
            </a:r>
            <a:r>
              <a:rPr lang="nl-NL" altLang="en-US" sz="2800" dirty="0"/>
              <a:t> iPad </a:t>
            </a:r>
            <a:r>
              <a:rPr lang="nl-NL" altLang="en-US" sz="2800" dirty="0" err="1"/>
              <a:t>when teaching</a:t>
            </a:r>
            <a:endParaRPr lang="nl-NL" altLang="en-US" sz="2800" dirty="0"/>
          </a:p>
          <a:p>
            <a:pPr>
              <a:lnSpc>
                <a:spcPct val="90000"/>
              </a:lnSpc>
            </a:pPr>
            <a:r>
              <a:rPr lang="nl-NL" altLang="en-US" sz="2800" dirty="0"/>
              <a:t>iPads also used in the upper levels (havo 4th year and vwo 4th year)</a:t>
            </a:r>
          </a:p>
        </p:txBody>
      </p:sp>
      <p:pic>
        <p:nvPicPr>
          <p:cNvPr id="4" name="Afbeelding 3" descr="Logo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072" y="5982072"/>
            <a:ext cx="87592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State of </a:t>
            </a:r>
            <a:r>
              <a:rPr lang="nl-NL" dirty="0" err="1"/>
              <a:t>affairs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r>
              <a:rPr lang="nl-NL" dirty="0"/>
              <a:t>       digital 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607552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nl-NL" altLang="en-US" sz="2800" dirty="0"/>
              <a:t>New policy plan </a:t>
            </a:r>
            <a:r>
              <a:rPr lang="nl-NL" altLang="en-US" sz="2800" dirty="0" err="1"/>
              <a:t>approved (</a:t>
            </a:r>
            <a:r>
              <a:rPr lang="nl-NL" altLang="en-US" sz="2800" dirty="0" err="1"/>
              <a:t>June</a:t>
            </a:r>
            <a:r>
              <a:rPr lang="nl-NL" altLang="en-US" sz="2800" dirty="0"/>
              <a:t> 2016)</a:t>
            </a:r>
          </a:p>
          <a:p>
            <a:pPr>
              <a:lnSpc>
                <a:spcPct val="90000"/>
              </a:lnSpc>
            </a:pPr>
            <a:r>
              <a:rPr lang="nl-NL" altLang="en-US" sz="2800" dirty="0" err="1"/>
              <a:t>Transition</a:t>
            </a:r>
            <a:r>
              <a:rPr lang="nl-NL" altLang="en-US" sz="2800" dirty="0"/>
              <a:t> </a:t>
            </a:r>
            <a:r>
              <a:rPr lang="nl-NL" altLang="en-US" sz="2800" dirty="0" err="1"/>
              <a:t>from</a:t>
            </a:r>
            <a:r>
              <a:rPr lang="nl-NL" altLang="en-US" sz="2800" dirty="0"/>
              <a:t> pilot </a:t>
            </a:r>
            <a:r>
              <a:rPr lang="nl-NL" altLang="en-US" sz="2800" dirty="0" err="1"/>
              <a:t>to</a:t>
            </a:r>
            <a:r>
              <a:rPr lang="nl-NL" altLang="en-US" sz="2800" dirty="0"/>
              <a:t> </a:t>
            </a:r>
            <a:r>
              <a:rPr lang="nl-NL" altLang="en-US" sz="2800" dirty="0" err="1"/>
              <a:t>embedding</a:t>
            </a:r>
            <a:r>
              <a:rPr lang="nl-NL" altLang="en-US" sz="2800" dirty="0"/>
              <a:t> standing </a:t>
            </a:r>
            <a:r>
              <a:rPr lang="nl-NL" altLang="en-US" sz="2800" dirty="0" err="1"/>
              <a:t>organisation</a:t>
            </a:r>
            <a:endParaRPr lang="nl-NL" altLang="en-US" sz="2800" dirty="0"/>
          </a:p>
          <a:p>
            <a:pPr>
              <a:lnSpc>
                <a:spcPct val="90000"/>
              </a:lnSpc>
            </a:pPr>
            <a:r>
              <a:rPr lang="nl-NL" altLang="en-US" sz="2800" dirty="0"/>
              <a:t>Line management is </a:t>
            </a:r>
            <a:r>
              <a:rPr lang="nl-NL" altLang="en-US" sz="2800" dirty="0" err="1"/>
              <a:t>now</a:t>
            </a:r>
            <a:r>
              <a:rPr lang="nl-NL" altLang="en-US" sz="2800" dirty="0"/>
              <a:t> </a:t>
            </a:r>
            <a:r>
              <a:rPr lang="nl-NL" altLang="en-US" sz="2800" dirty="0" err="1"/>
              <a:t>primarily</a:t>
            </a:r>
            <a:r>
              <a:rPr lang="nl-NL" altLang="en-US" sz="2800" dirty="0"/>
              <a:t> </a:t>
            </a:r>
            <a:r>
              <a:rPr lang="nl-NL" altLang="en-US" sz="2800" i="1" dirty="0" err="1"/>
              <a:t>’in charge’</a:t>
            </a:r>
          </a:p>
          <a:p>
            <a:pPr>
              <a:lnSpc>
                <a:spcPct val="90000"/>
              </a:lnSpc>
            </a:pPr>
            <a:r>
              <a:rPr lang="nl-NL" altLang="en-US" sz="2800" dirty="0"/>
              <a:t>iCoaching</a:t>
            </a:r>
          </a:p>
          <a:p>
            <a:pPr>
              <a:lnSpc>
                <a:spcPct val="90000"/>
              </a:lnSpc>
            </a:pPr>
            <a:r>
              <a:rPr lang="nl-NL" altLang="en-US" sz="2800" dirty="0"/>
              <a:t>iInspire sessions for the early adopters</a:t>
            </a:r>
          </a:p>
          <a:p>
            <a:pPr>
              <a:lnSpc>
                <a:spcPct val="90000"/>
              </a:lnSpc>
            </a:pPr>
            <a:r>
              <a:rPr lang="nl-NL" altLang="en-US" sz="2800" dirty="0"/>
              <a:t>iTraining sessions (4 times a year)</a:t>
            </a:r>
          </a:p>
          <a:p>
            <a:pPr>
              <a:lnSpc>
                <a:spcPct val="90000"/>
              </a:lnSpc>
            </a:pPr>
            <a:r>
              <a:rPr lang="nl-NL" altLang="en-US" sz="2800" dirty="0"/>
              <a:t>Checklist basic ICT skills (setting up a baseline)</a:t>
            </a:r>
            <a:endParaRPr lang="nl-NL" altLang="en-US" sz="2800" dirty="0"/>
          </a:p>
          <a:p>
            <a:pPr>
              <a:lnSpc>
                <a:spcPct val="90000"/>
              </a:lnSpc>
            </a:pPr>
            <a:r>
              <a:rPr lang="nl-NL" altLang="en-US" sz="2800" dirty="0"/>
              <a:t>3 ICT </a:t>
            </a:r>
            <a:r>
              <a:rPr lang="nl-NL" altLang="en-US" sz="2800" dirty="0" err="1"/>
              <a:t>coordinators</a:t>
            </a:r>
            <a:r>
              <a:rPr lang="nl-NL" altLang="en-US" sz="2800" dirty="0"/>
              <a:t> assisting colleagues – allotted a total of 600 </a:t>
            </a:r>
            <a:r>
              <a:rPr lang="nl-NL" altLang="en-US" sz="2800" dirty="0" err="1"/>
              <a:t>hours</a:t>
            </a:r>
            <a:r>
              <a:rPr lang="nl-NL" altLang="en-US" sz="2800" dirty="0"/>
              <a:t> per </a:t>
            </a:r>
            <a:r>
              <a:rPr lang="nl-NL" altLang="en-US" sz="2800" dirty="0" err="1"/>
              <a:t>year</a:t>
            </a:r>
            <a:endParaRPr lang="nl-NL" altLang="en-US" sz="2800" dirty="0"/>
          </a:p>
          <a:p>
            <a:pPr>
              <a:lnSpc>
                <a:spcPct val="90000"/>
              </a:lnSpc>
            </a:pPr>
            <a:r>
              <a:rPr lang="nl-NL" altLang="en-US" sz="2800" dirty="0" err="1"/>
              <a:t>Each</a:t>
            </a:r>
            <a:r>
              <a:rPr lang="nl-NL" altLang="en-US" sz="2800" dirty="0"/>
              <a:t> </a:t>
            </a:r>
            <a:r>
              <a:rPr lang="nl-NL" altLang="en-US" sz="2800" dirty="0" err="1"/>
              <a:t>department has </a:t>
            </a:r>
            <a:r>
              <a:rPr lang="nl-NL" altLang="en-US" sz="2800" dirty="0"/>
              <a:t>a </a:t>
            </a:r>
            <a:r>
              <a:rPr lang="nl-NL" altLang="en-US" sz="2800" dirty="0" err="1"/>
              <a:t>teacher researching </a:t>
            </a:r>
            <a:r>
              <a:rPr lang="nl-NL" altLang="en-US" sz="2800" dirty="0"/>
              <a:t>digital </a:t>
            </a:r>
            <a:r>
              <a:rPr lang="nl-NL" altLang="en-US" sz="2800" dirty="0" err="1"/>
              <a:t>learning</a:t>
            </a:r>
            <a:r>
              <a:rPr lang="nl-NL" altLang="en-US" sz="2800" dirty="0"/>
              <a:t> </a:t>
            </a:r>
            <a:r>
              <a:rPr lang="nl-NL" altLang="en-US" sz="2800" dirty="0" err="1"/>
              <a:t>resources</a:t>
            </a:r>
            <a:endParaRPr lang="nl-NL" altLang="en-US" sz="2800" dirty="0"/>
          </a:p>
          <a:p>
            <a:pPr>
              <a:lnSpc>
                <a:spcPct val="90000"/>
              </a:lnSpc>
            </a:pPr>
            <a:r>
              <a:rPr lang="nl-NL" altLang="en-US" sz="2800" dirty="0" err="1"/>
              <a:t>iHelp</a:t>
            </a:r>
            <a:r>
              <a:rPr lang="nl-NL" altLang="en-US" sz="2800" dirty="0"/>
              <a:t> Crew – 15 </a:t>
            </a:r>
            <a:r>
              <a:rPr lang="nl-NL" altLang="en-US" sz="2800" dirty="0" err="1"/>
              <a:t>students</a:t>
            </a:r>
            <a:r>
              <a:rPr lang="nl-NL" altLang="en-US" sz="2800" dirty="0"/>
              <a:t> </a:t>
            </a:r>
            <a:r>
              <a:rPr lang="nl-NL" altLang="en-US" sz="2800" dirty="0" err="1"/>
              <a:t>providing (technical) </a:t>
            </a:r>
            <a:r>
              <a:rPr lang="nl-NL" altLang="en-US" sz="2800" dirty="0"/>
              <a:t>support</a:t>
            </a:r>
          </a:p>
        </p:txBody>
      </p:sp>
      <p:pic>
        <p:nvPicPr>
          <p:cNvPr id="4" name="Afbeelding 3" descr="Logo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152" y="5966832"/>
            <a:ext cx="87592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1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Aanpak ontwikkeling ICT bekwaamheid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altLang="en-US" sz="2800" dirty="0"/>
              <a:t>Training afdelingsleiders: doel vaardig in ‘Vier in balans’ model, ICT bekwaamheidsmodel, TPACK model.</a:t>
            </a:r>
          </a:p>
          <a:p>
            <a:pPr>
              <a:lnSpc>
                <a:spcPct val="90000"/>
              </a:lnSpc>
            </a:pPr>
            <a:r>
              <a:rPr lang="nl-NL" altLang="en-US" sz="2800" dirty="0"/>
              <a:t>iTraining sessies (4x intern per jaar, extern promoten)</a:t>
            </a:r>
          </a:p>
          <a:p>
            <a:pPr>
              <a:lnSpc>
                <a:spcPct val="90000"/>
              </a:lnSpc>
            </a:pPr>
            <a:r>
              <a:rPr lang="nl-NL" altLang="en-US" sz="2800" dirty="0"/>
              <a:t>iCoaching</a:t>
            </a:r>
          </a:p>
          <a:p>
            <a:pPr>
              <a:lnSpc>
                <a:spcPct val="90000"/>
              </a:lnSpc>
            </a:pPr>
            <a:r>
              <a:rPr lang="nl-NL" altLang="en-US" sz="2800" dirty="0"/>
              <a:t>Gerichte ondersteuning secties door ICTO coördinatoren</a:t>
            </a:r>
          </a:p>
          <a:p>
            <a:pPr marL="0" indent="0">
              <a:lnSpc>
                <a:spcPct val="90000"/>
              </a:lnSpc>
              <a:buNone/>
            </a:pPr>
            <a:endParaRPr lang="nl-NL" altLang="en-US" sz="2800" dirty="0"/>
          </a:p>
          <a:p>
            <a:pPr>
              <a:lnSpc>
                <a:spcPct val="90000"/>
              </a:lnSpc>
            </a:pPr>
            <a:r>
              <a:rPr lang="nl-NL" altLang="en-US" sz="2800" dirty="0"/>
              <a:t>iInspire bijeenkomsten voor voorlopers</a:t>
            </a:r>
          </a:p>
          <a:p>
            <a:pPr>
              <a:lnSpc>
                <a:spcPct val="90000"/>
              </a:lnSpc>
            </a:pPr>
            <a:r>
              <a:rPr lang="nl-NL" altLang="en-US" sz="2800" dirty="0"/>
              <a:t>Leernetwerken op didactische thema’s</a:t>
            </a:r>
          </a:p>
          <a:p>
            <a:pPr>
              <a:lnSpc>
                <a:spcPct val="90000"/>
              </a:lnSpc>
            </a:pPr>
            <a:endParaRPr lang="nl-NL" altLang="en-US" sz="2800" dirty="0"/>
          </a:p>
        </p:txBody>
      </p:sp>
      <p:pic>
        <p:nvPicPr>
          <p:cNvPr id="4" name="Afbeelding 3" descr="Logo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152" y="5966832"/>
            <a:ext cx="87592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391400" cy="1673225"/>
          </a:xfrm>
        </p:spPr>
        <p:txBody>
          <a:bodyPr/>
          <a:lstStyle/>
          <a:p>
            <a:r>
              <a:rPr lang="nl-NL" dirty="0" err="1"/>
              <a:t>Enhanced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of digital </a:t>
            </a:r>
            <a:r>
              <a:rPr lang="nl-NL" dirty="0" err="1"/>
              <a:t>learning</a:t>
            </a:r>
            <a:r>
              <a:rPr lang="nl-NL" dirty="0"/>
              <a:t> resources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7620000" cy="1219200"/>
          </a:xfrm>
        </p:spPr>
        <p:txBody>
          <a:bodyPr>
            <a:normAutofit/>
          </a:bodyPr>
          <a:lstStyle/>
          <a:p>
            <a:r>
              <a:rPr lang="nl-NL" sz="3400" dirty="0" err="1"/>
              <a:t>Activating thinking skills and differentiating</a:t>
            </a:r>
            <a:endParaRPr lang="nl-NL" sz="3400" dirty="0"/>
          </a:p>
        </p:txBody>
      </p:sp>
      <p:pic>
        <p:nvPicPr>
          <p:cNvPr id="4" name="Afbeelding 3" descr="Logo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992" y="5946512"/>
            <a:ext cx="87592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2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‘</a:t>
            </a:r>
            <a:r>
              <a:rPr lang="nl-NL" dirty="0" err="1"/>
              <a:t>Book</a:t>
            </a:r>
            <a:r>
              <a:rPr lang="nl-NL" dirty="0"/>
              <a:t> </a:t>
            </a:r>
            <a:r>
              <a:rPr lang="nl-NL" dirty="0" err="1"/>
              <a:t>behind</a:t>
            </a:r>
            <a:r>
              <a:rPr lang="nl-NL" dirty="0"/>
              <a:t> </a:t>
            </a:r>
            <a:r>
              <a:rPr lang="nl-NL" dirty="0" err="1"/>
              <a:t>glass</a:t>
            </a:r>
            <a:r>
              <a:rPr lang="nl-NL" dirty="0"/>
              <a:t>’ </a:t>
            </a:r>
            <a:r>
              <a:rPr lang="nl-NL" dirty="0" err="1"/>
              <a:t>methods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934200" cy="5200650"/>
          </a:xfrm>
        </p:spPr>
      </p:pic>
      <p:pic>
        <p:nvPicPr>
          <p:cNvPr id="7" name="Afbeelding 6" descr="Log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072" y="5982072"/>
            <a:ext cx="87592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1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Adaptive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methods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9" y="1676400"/>
            <a:ext cx="7876307" cy="4572000"/>
          </a:xfrm>
        </p:spPr>
      </p:pic>
      <p:pic>
        <p:nvPicPr>
          <p:cNvPr id="7" name="Afbeelding 6" descr="Log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072" y="5935315"/>
            <a:ext cx="87592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1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Adaptive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methods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709902"/>
            <a:ext cx="8153400" cy="4276395"/>
          </a:xfrm>
        </p:spPr>
      </p:pic>
      <p:pic>
        <p:nvPicPr>
          <p:cNvPr id="6" name="Afbeelding 5" descr="Log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072" y="5982072"/>
            <a:ext cx="87592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85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7626</TotalTime>
  <Words>421</Words>
  <Application>Microsoft Macintosh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Tw Cen MT</vt:lpstr>
      <vt:lpstr>Wingdings</vt:lpstr>
      <vt:lpstr>Wingdings 2</vt:lpstr>
      <vt:lpstr>Median</vt:lpstr>
      <vt:lpstr>Activating thinking skills and differentiating</vt:lpstr>
      <vt:lpstr>State of affairs school year 2017-2018</vt:lpstr>
      <vt:lpstr>State of affairs organisation       digital learning resources</vt:lpstr>
      <vt:lpstr>PowerPoint Presentation</vt:lpstr>
      <vt:lpstr>Aanpak ontwikkeling ICT bekwaamheid </vt:lpstr>
      <vt:lpstr>Activating thinking skills and differentiating</vt:lpstr>
      <vt:lpstr>‘Book behind glass’ methods</vt:lpstr>
      <vt:lpstr>Adaptive learning methods</vt:lpstr>
      <vt:lpstr>Adaptive learning methods</vt:lpstr>
      <vt:lpstr>Adaptive learning methods</vt:lpstr>
      <vt:lpstr>In-house developed course material</vt:lpstr>
      <vt:lpstr>In-house developed course material</vt:lpstr>
      <vt:lpstr>Formative assessment</vt:lpstr>
      <vt:lpstr>Formative assessment</vt:lpstr>
      <vt:lpstr>Teaching method: asking questions</vt:lpstr>
      <vt:lpstr>Par. 3.3: Christian Holy Days</vt:lpstr>
      <vt:lpstr>Asking questions using Nearpod</vt:lpstr>
      <vt:lpstr>iPad apps</vt:lpstr>
      <vt:lpstr>Thanks for your attention</vt:lpstr>
    </vt:vector>
  </TitlesOfParts>
  <Company>Tilburg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WinXP user</dc:creator>
  <cp:lastModifiedBy>Bahtiyar Koçan</cp:lastModifiedBy>
  <cp:revision>280</cp:revision>
  <dcterms:created xsi:type="dcterms:W3CDTF">2013-11-14T11:16:24Z</dcterms:created>
  <dcterms:modified xsi:type="dcterms:W3CDTF">2018-02-25T21:57:36Z</dcterms:modified>
</cp:coreProperties>
</file>