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>
        <p:scale>
          <a:sx n="88" d="100"/>
          <a:sy n="88" d="100"/>
        </p:scale>
        <p:origin x="-876" y="6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352DD3-75E4-4E4D-A6EF-D3AA91D7F52F}" type="datetimeFigureOut">
              <a:rPr lang="fr-FR" smtClean="0"/>
              <a:t>16/01/2018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A68384-094A-47EC-AC70-5255D92BED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7372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A68384-094A-47EC-AC70-5255D92BED78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116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4CA6C-8BB6-49C9-856D-025F9C2C1DBA}" type="datetimeFigureOut">
              <a:rPr lang="fr-FR" smtClean="0"/>
              <a:t>16/01/2018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6CC67-F055-4C7E-BB7E-FAD2609F13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9058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4CA6C-8BB6-49C9-856D-025F9C2C1DBA}" type="datetimeFigureOut">
              <a:rPr lang="fr-FR" smtClean="0"/>
              <a:t>16/01/2018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6CC67-F055-4C7E-BB7E-FAD2609F13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4497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4CA6C-8BB6-49C9-856D-025F9C2C1DBA}" type="datetimeFigureOut">
              <a:rPr lang="fr-FR" smtClean="0"/>
              <a:t>16/01/2018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6CC67-F055-4C7E-BB7E-FAD2609F13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1626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4CA6C-8BB6-49C9-856D-025F9C2C1DBA}" type="datetimeFigureOut">
              <a:rPr lang="fr-FR" smtClean="0"/>
              <a:t>16/01/2018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6CC67-F055-4C7E-BB7E-FAD2609F13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9473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4CA6C-8BB6-49C9-856D-025F9C2C1DBA}" type="datetimeFigureOut">
              <a:rPr lang="fr-FR" smtClean="0"/>
              <a:t>16/01/2018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6CC67-F055-4C7E-BB7E-FAD2609F13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5446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4CA6C-8BB6-49C9-856D-025F9C2C1DBA}" type="datetimeFigureOut">
              <a:rPr lang="fr-FR" smtClean="0"/>
              <a:t>16/01/2018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6CC67-F055-4C7E-BB7E-FAD2609F13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9792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4CA6C-8BB6-49C9-856D-025F9C2C1DBA}" type="datetimeFigureOut">
              <a:rPr lang="fr-FR" smtClean="0"/>
              <a:t>16/01/2018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6CC67-F055-4C7E-BB7E-FAD2609F13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6315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4CA6C-8BB6-49C9-856D-025F9C2C1DBA}" type="datetimeFigureOut">
              <a:rPr lang="fr-FR" smtClean="0"/>
              <a:t>16/01/2018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6CC67-F055-4C7E-BB7E-FAD2609F13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6284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4CA6C-8BB6-49C9-856D-025F9C2C1DBA}" type="datetimeFigureOut">
              <a:rPr lang="fr-FR" smtClean="0"/>
              <a:t>16/01/2018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6CC67-F055-4C7E-BB7E-FAD2609F13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8817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4CA6C-8BB6-49C9-856D-025F9C2C1DBA}" type="datetimeFigureOut">
              <a:rPr lang="fr-FR" smtClean="0"/>
              <a:t>16/01/2018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6CC67-F055-4C7E-BB7E-FAD2609F13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3084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4CA6C-8BB6-49C9-856D-025F9C2C1DBA}" type="datetimeFigureOut">
              <a:rPr lang="fr-FR" smtClean="0"/>
              <a:t>16/01/2018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6CC67-F055-4C7E-BB7E-FAD2609F13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5647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4CA6C-8BB6-49C9-856D-025F9C2C1DBA}" type="datetimeFigureOut">
              <a:rPr lang="fr-FR" smtClean="0"/>
              <a:t>16/01/2018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6CC67-F055-4C7E-BB7E-FAD2609F13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7123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 rot="20851182">
            <a:off x="-1142450" y="245467"/>
            <a:ext cx="7324444" cy="1228364"/>
          </a:xfrm>
        </p:spPr>
        <p:txBody>
          <a:bodyPr>
            <a:normAutofit/>
          </a:bodyPr>
          <a:lstStyle/>
          <a:p>
            <a:r>
              <a:rPr lang="fr-FR" sz="6600" dirty="0">
                <a:latin typeface="Agency FB" pitchFamily="34" charset="0"/>
              </a:rPr>
              <a:t>Il </a:t>
            </a:r>
            <a:r>
              <a:rPr lang="fr-FR" sz="6600" dirty="0" err="1">
                <a:latin typeface="Agency FB" pitchFamily="34" charset="0"/>
              </a:rPr>
              <a:t>Condottiero</a:t>
            </a:r>
            <a:endParaRPr lang="fr-FR" sz="6600" dirty="0">
              <a:latin typeface="Agency FB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 rot="899029">
            <a:off x="1043608" y="4869160"/>
            <a:ext cx="6976864" cy="936104"/>
          </a:xfrm>
        </p:spPr>
        <p:txBody>
          <a:bodyPr>
            <a:noAutofit/>
          </a:bodyPr>
          <a:lstStyle/>
          <a:p>
            <a:r>
              <a:rPr lang="fr-FR" sz="5400" dirty="0">
                <a:solidFill>
                  <a:schemeClr val="bg1">
                    <a:lumMod val="85000"/>
                  </a:schemeClr>
                </a:solidFill>
                <a:latin typeface="Algerian" pitchFamily="82" charset="0"/>
              </a:rPr>
              <a:t>Di Antonello da </a:t>
            </a:r>
            <a:r>
              <a:rPr lang="fr-FR" sz="5400" dirty="0" err="1">
                <a:solidFill>
                  <a:schemeClr val="bg1">
                    <a:lumMod val="85000"/>
                  </a:schemeClr>
                </a:solidFill>
                <a:latin typeface="Algerian" pitchFamily="82" charset="0"/>
              </a:rPr>
              <a:t>Messina</a:t>
            </a:r>
            <a:endParaRPr lang="fr-FR" sz="5400" dirty="0">
              <a:solidFill>
                <a:schemeClr val="bg1">
                  <a:lumMod val="85000"/>
                </a:schemeClr>
              </a:solidFill>
              <a:latin typeface="Algerian" pitchFamily="82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692696"/>
            <a:ext cx="2828516" cy="3929282"/>
          </a:xfrm>
          <a:prstGeom prst="rect">
            <a:avLst/>
          </a:prstGeom>
        </p:spPr>
      </p:pic>
      <p:pic>
        <p:nvPicPr>
          <p:cNvPr id="6" name="RELAX CAFE MUSICJazz  Bossa Nova Instrumental Music - Background Music -  Music for Relax,Work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out="50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42120" y="18448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510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31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47170" numSld="999" showWhenStopped="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1180728"/>
          </a:xfrm>
        </p:spPr>
        <p:txBody>
          <a:bodyPr>
            <a:normAutofit lnSpcReduction="10000"/>
          </a:bodyPr>
          <a:lstStyle/>
          <a:p>
            <a:r>
              <a:rPr lang="fr-FR" sz="2400" dirty="0" err="1" smtClean="0"/>
              <a:t>Questi</a:t>
            </a:r>
            <a:r>
              <a:rPr lang="fr-FR" sz="2400" dirty="0" smtClean="0"/>
              <a:t> sono due </a:t>
            </a:r>
            <a:r>
              <a:rPr lang="fr-FR" sz="2400" dirty="0" err="1" smtClean="0"/>
              <a:t>ritratti</a:t>
            </a:r>
            <a:r>
              <a:rPr lang="fr-FR" sz="2400" dirty="0" smtClean="0"/>
              <a:t> simili l’</a:t>
            </a:r>
            <a:r>
              <a:rPr lang="fr-FR" sz="2400" dirty="0" err="1" smtClean="0"/>
              <a:t>uno</a:t>
            </a:r>
            <a:r>
              <a:rPr lang="fr-FR" sz="2400" dirty="0" smtClean="0"/>
              <a:t> </a:t>
            </a:r>
            <a:r>
              <a:rPr lang="fr-FR" sz="2400" dirty="0" err="1" smtClean="0"/>
              <a:t>dell’altro</a:t>
            </a:r>
            <a:r>
              <a:rPr lang="fr-FR" sz="2400" dirty="0" smtClean="0"/>
              <a:t>. </a:t>
            </a:r>
            <a:r>
              <a:rPr lang="fr-FR" sz="2400" dirty="0" err="1" smtClean="0"/>
              <a:t>Vediamo</a:t>
            </a:r>
            <a:r>
              <a:rPr lang="fr-FR" sz="2400" dirty="0" smtClean="0"/>
              <a:t> in </a:t>
            </a:r>
            <a:r>
              <a:rPr lang="fr-FR" sz="2400" dirty="0" err="1" smtClean="0"/>
              <a:t>effetti</a:t>
            </a:r>
            <a:r>
              <a:rPr lang="fr-FR" sz="2400" dirty="0" smtClean="0"/>
              <a:t> due </a:t>
            </a:r>
            <a:r>
              <a:rPr lang="fr-FR" sz="2400" dirty="0" err="1" smtClean="0"/>
              <a:t>ritratti</a:t>
            </a:r>
            <a:r>
              <a:rPr lang="fr-FR" sz="2400" dirty="0" smtClean="0"/>
              <a:t> </a:t>
            </a:r>
            <a:r>
              <a:rPr lang="fr-FR" sz="2400" dirty="0" err="1" smtClean="0"/>
              <a:t>che</a:t>
            </a:r>
            <a:r>
              <a:rPr lang="fr-FR" sz="2400" dirty="0" smtClean="0"/>
              <a:t> </a:t>
            </a:r>
            <a:r>
              <a:rPr lang="fr-FR" sz="2400" dirty="0" err="1" smtClean="0"/>
              <a:t>rappresentano</a:t>
            </a:r>
            <a:r>
              <a:rPr lang="fr-FR" sz="2400" dirty="0" smtClean="0"/>
              <a:t> un </a:t>
            </a:r>
            <a:r>
              <a:rPr lang="fr-FR" sz="2400" dirty="0" err="1" smtClean="0"/>
              <a:t>personaggio</a:t>
            </a:r>
            <a:r>
              <a:rPr lang="fr-FR" sz="2400" dirty="0" smtClean="0"/>
              <a:t> di </a:t>
            </a:r>
            <a:r>
              <a:rPr lang="fr-FR" sz="2400" dirty="0" err="1" smtClean="0"/>
              <a:t>tre</a:t>
            </a:r>
            <a:r>
              <a:rPr lang="fr-FR" sz="2400" dirty="0" smtClean="0"/>
              <a:t> </a:t>
            </a:r>
            <a:r>
              <a:rPr lang="fr-FR" sz="2400" dirty="0" err="1" smtClean="0"/>
              <a:t>quarti</a:t>
            </a:r>
            <a:r>
              <a:rPr lang="fr-FR" sz="2400" dirty="0" smtClean="0"/>
              <a:t>. </a:t>
            </a:r>
            <a:endParaRPr lang="fr-FR" sz="2400" dirty="0"/>
          </a:p>
        </p:txBody>
      </p:sp>
      <p:sp>
        <p:nvSpPr>
          <p:cNvPr id="4" name="ZoneTexte 3"/>
          <p:cNvSpPr txBox="1"/>
          <p:nvPr/>
        </p:nvSpPr>
        <p:spPr>
          <a:xfrm>
            <a:off x="611560" y="1556792"/>
            <a:ext cx="80648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latin typeface="+mj-lt"/>
              </a:rPr>
              <a:t>- Dai </a:t>
            </a:r>
            <a:r>
              <a:rPr lang="it-IT" sz="2400" dirty="0">
                <a:latin typeface="+mj-lt"/>
              </a:rPr>
              <a:t>modi in cui è </a:t>
            </a:r>
            <a:r>
              <a:rPr lang="it-IT" sz="2400" dirty="0" smtClean="0">
                <a:latin typeface="+mj-lt"/>
              </a:rPr>
              <a:t>vestito, l’uomo con una medaglia romana sembra </a:t>
            </a:r>
            <a:r>
              <a:rPr lang="it-IT" sz="2400" dirty="0">
                <a:latin typeface="+mj-lt"/>
              </a:rPr>
              <a:t>essere un uomo di ceto </a:t>
            </a:r>
            <a:r>
              <a:rPr lang="it-IT" sz="2400" dirty="0" smtClean="0">
                <a:latin typeface="+mj-lt"/>
              </a:rPr>
              <a:t>elevato. </a:t>
            </a:r>
            <a:r>
              <a:rPr lang="it-IT" sz="2400" dirty="0">
                <a:latin typeface="+mj-lt"/>
              </a:rPr>
              <a:t>I</a:t>
            </a:r>
            <a:r>
              <a:rPr lang="it-IT" sz="2400" dirty="0" smtClean="0">
                <a:latin typeface="+mj-lt"/>
              </a:rPr>
              <a:t>ndossa </a:t>
            </a:r>
            <a:r>
              <a:rPr lang="it-IT" sz="2400" dirty="0">
                <a:latin typeface="+mj-lt"/>
              </a:rPr>
              <a:t>un abito di colore nero, sovrapposto ad una camicia bianca che fuoriesce dal </a:t>
            </a:r>
            <a:r>
              <a:rPr lang="it-IT" sz="2400" dirty="0" smtClean="0">
                <a:latin typeface="+mj-lt"/>
              </a:rPr>
              <a:t>collo. </a:t>
            </a:r>
            <a:r>
              <a:rPr lang="it-IT" sz="2400" dirty="0" smtClean="0"/>
              <a:t>Sullo sfondo troviamo </a:t>
            </a:r>
            <a:r>
              <a:rPr lang="it-IT" sz="2400" dirty="0"/>
              <a:t>un paesaggio campestre, tipico della pittura </a:t>
            </a:r>
            <a:r>
              <a:rPr lang="it-IT" sz="2400" dirty="0" smtClean="0"/>
              <a:t>fiamminga, dai </a:t>
            </a:r>
            <a:r>
              <a:rPr lang="it-IT" sz="2400" dirty="0"/>
              <a:t>toni chiari e luminosi.</a:t>
            </a:r>
            <a:endParaRPr lang="fr-FR" sz="2400" dirty="0">
              <a:latin typeface="+mj-lt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11560" y="3743807"/>
            <a:ext cx="74168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it-IT" sz="2400" dirty="0" smtClean="0">
                <a:latin typeface="+mj-lt"/>
              </a:rPr>
              <a:t>Antonello </a:t>
            </a:r>
            <a:r>
              <a:rPr lang="it-IT" sz="2400" dirty="0">
                <a:latin typeface="+mj-lt"/>
              </a:rPr>
              <a:t>da Messina </a:t>
            </a:r>
            <a:r>
              <a:rPr lang="it-IT" sz="2400" dirty="0" smtClean="0">
                <a:latin typeface="+mj-lt"/>
              </a:rPr>
              <a:t>ritrae </a:t>
            </a:r>
            <a:r>
              <a:rPr lang="it-IT" sz="2400" dirty="0">
                <a:latin typeface="+mj-lt"/>
              </a:rPr>
              <a:t>un giovane di ceto </a:t>
            </a:r>
            <a:r>
              <a:rPr lang="it-IT" sz="2400" dirty="0" smtClean="0">
                <a:latin typeface="+mj-lt"/>
              </a:rPr>
              <a:t>medio, un mercante</a:t>
            </a:r>
            <a:r>
              <a:rPr lang="it-IT" sz="2400" dirty="0">
                <a:latin typeface="+mj-lt"/>
              </a:rPr>
              <a:t>.</a:t>
            </a:r>
            <a:r>
              <a:rPr lang="it-IT" sz="2400" dirty="0" smtClean="0"/>
              <a:t> </a:t>
            </a:r>
            <a:r>
              <a:rPr lang="it-IT" sz="2400" dirty="0"/>
              <a:t>La figura esce gradualmente dal fondo </a:t>
            </a:r>
            <a:r>
              <a:rPr lang="it-IT" sz="2400" dirty="0" smtClean="0"/>
              <a:t>nero (non un paesaggio in secondo piano come la prima), </a:t>
            </a:r>
            <a:r>
              <a:rPr lang="it-IT" sz="2400" dirty="0"/>
              <a:t>caratteristica della pittura fiamminga, venendo colpita da un forte bagliore di luce, proveniente da </a:t>
            </a:r>
            <a:r>
              <a:rPr lang="it-IT" sz="2400" dirty="0" smtClean="0"/>
              <a:t>sinistra.</a:t>
            </a:r>
            <a:endParaRPr lang="fr-FR" sz="2400" dirty="0">
              <a:latin typeface="+mj-lt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6684" y="1556792"/>
            <a:ext cx="5648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chemeClr val="bg1"/>
                </a:solidFill>
              </a:rPr>
              <a:t>Prima figura</a:t>
            </a:r>
            <a:endParaRPr lang="fr-FR" sz="1200" dirty="0">
              <a:solidFill>
                <a:schemeClr val="bg1"/>
              </a:solidFill>
            </a:endParaRPr>
          </a:p>
        </p:txBody>
      </p:sp>
      <p:cxnSp>
        <p:nvCxnSpPr>
          <p:cNvPr id="8" name="Connecteur droit avec flèche 7"/>
          <p:cNvCxnSpPr>
            <a:stCxn id="4" idx="1"/>
            <a:endCxn id="4" idx="1"/>
          </p:cNvCxnSpPr>
          <p:nvPr/>
        </p:nvCxnSpPr>
        <p:spPr>
          <a:xfrm>
            <a:off x="611560" y="2526288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-18630" y="3721157"/>
            <a:ext cx="84332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 smtClean="0">
                <a:solidFill>
                  <a:schemeClr val="bg1"/>
                </a:solidFill>
              </a:rPr>
              <a:t>Secondafigura</a:t>
            </a:r>
            <a:endParaRPr lang="fr-FR" sz="1400" dirty="0">
              <a:solidFill>
                <a:schemeClr val="bg1"/>
              </a:solidFill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83576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  <a:alpha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25649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b="1" dirty="0" err="1" smtClean="0">
                <a:latin typeface="Book Antiqua" panose="02040602050305030304" pitchFamily="18" charset="0"/>
              </a:rPr>
              <a:t>Diapositiva</a:t>
            </a:r>
            <a:r>
              <a:rPr lang="fr-FR" b="1" dirty="0" smtClean="0">
                <a:latin typeface="Book Antiqua" panose="02040602050305030304" pitchFamily="18" charset="0"/>
              </a:rPr>
              <a:t> di </a:t>
            </a:r>
            <a:r>
              <a:rPr lang="fr-FR" b="1" dirty="0" err="1" smtClean="0">
                <a:latin typeface="Book Antiqua" panose="02040602050305030304" pitchFamily="18" charset="0"/>
              </a:rPr>
              <a:t>Abdelilah</a:t>
            </a:r>
            <a:r>
              <a:rPr lang="fr-FR" b="1" dirty="0" smtClean="0">
                <a:latin typeface="Book Antiqua" panose="02040602050305030304" pitchFamily="18" charset="0"/>
              </a:rPr>
              <a:t> Ed </a:t>
            </a:r>
            <a:r>
              <a:rPr lang="fr-FR" b="1" dirty="0" err="1" smtClean="0">
                <a:latin typeface="Book Antiqua" panose="02040602050305030304" pitchFamily="18" charset="0"/>
              </a:rPr>
              <a:t>dahhaoui</a:t>
            </a:r>
            <a:r>
              <a:rPr lang="fr-FR" b="1" dirty="0" smtClean="0">
                <a:latin typeface="Book Antiqua" panose="02040602050305030304" pitchFamily="18" charset="0"/>
              </a:rPr>
              <a:t> </a:t>
            </a:r>
            <a:endParaRPr lang="fr-FR" b="1" dirty="0">
              <a:latin typeface="Book Antiqua" panose="02040602050305030304" pitchFamily="18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411760" y="4450327"/>
            <a:ext cx="604867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i="1" dirty="0" smtClean="0">
                <a:latin typeface="Linux Libertine Display G" panose="02000503000000000000" pitchFamily="2" charset="0"/>
                <a:ea typeface="Linux Libertine Display G" panose="02000503000000000000" pitchFamily="2" charset="0"/>
                <a:cs typeface="Linux Libertine Display G" panose="02000503000000000000" pitchFamily="2" charset="0"/>
              </a:rPr>
              <a:t>Il </a:t>
            </a:r>
            <a:r>
              <a:rPr lang="fr-FR" sz="4800" i="1" dirty="0" err="1" smtClean="0">
                <a:latin typeface="Linux Libertine Display G" panose="02000503000000000000" pitchFamily="2" charset="0"/>
                <a:ea typeface="Linux Libertine Display G" panose="02000503000000000000" pitchFamily="2" charset="0"/>
                <a:cs typeface="Linux Libertine Display G" panose="02000503000000000000" pitchFamily="2" charset="0"/>
              </a:rPr>
              <a:t>Condottiero</a:t>
            </a:r>
            <a:r>
              <a:rPr lang="fr-FR" sz="4800" i="1" dirty="0" smtClean="0">
                <a:latin typeface="Linux Libertine Display G" panose="02000503000000000000" pitchFamily="2" charset="0"/>
                <a:ea typeface="Linux Libertine Display G" panose="02000503000000000000" pitchFamily="2" charset="0"/>
                <a:cs typeface="Linux Libertine Display G" panose="02000503000000000000" pitchFamily="2" charset="0"/>
              </a:rPr>
              <a:t> </a:t>
            </a:r>
          </a:p>
          <a:p>
            <a:pPr algn="ctr"/>
            <a:endParaRPr lang="fr-FR" sz="2000" dirty="0" smtClean="0">
              <a:latin typeface="Linux Libertine Display G" panose="02000503000000000000" pitchFamily="2" charset="0"/>
              <a:ea typeface="Linux Libertine Display G" panose="02000503000000000000" pitchFamily="2" charset="0"/>
              <a:cs typeface="Linux Libertine Display G" panose="02000503000000000000" pitchFamily="2" charset="0"/>
            </a:endParaRPr>
          </a:p>
          <a:p>
            <a:pPr algn="ctr"/>
            <a:endParaRPr lang="fr-FR" sz="2000" dirty="0">
              <a:latin typeface="Linux Libertine Display G" panose="02000503000000000000" pitchFamily="2" charset="0"/>
              <a:ea typeface="Linux Libertine Display G" panose="02000503000000000000" pitchFamily="2" charset="0"/>
              <a:cs typeface="Linux Libertine Display G" panose="02000503000000000000" pitchFamily="2" charset="0"/>
            </a:endParaRPr>
          </a:p>
          <a:p>
            <a:pPr algn="ctr"/>
            <a:r>
              <a:rPr lang="fr-FR" sz="2000" dirty="0" smtClean="0">
                <a:latin typeface="Linux Libertine Display G" panose="02000503000000000000" pitchFamily="2" charset="0"/>
                <a:ea typeface="Linux Libertine Display G" panose="02000503000000000000" pitchFamily="2" charset="0"/>
                <a:cs typeface="Linux Libertine Display G" panose="02000503000000000000" pitchFamily="2" charset="0"/>
              </a:rPr>
              <a:t>di </a:t>
            </a:r>
            <a:r>
              <a:rPr lang="fr-FR" sz="2000" dirty="0">
                <a:latin typeface="Algerian" pitchFamily="82" charset="0"/>
              </a:rPr>
              <a:t>Antonello da </a:t>
            </a:r>
            <a:r>
              <a:rPr lang="fr-FR" sz="2000" dirty="0" err="1">
                <a:latin typeface="Algerian" pitchFamily="82" charset="0"/>
              </a:rPr>
              <a:t>Messina</a:t>
            </a:r>
            <a:endParaRPr lang="fr-FR" sz="2000" dirty="0">
              <a:latin typeface="Algerian" pitchFamily="82" charset="0"/>
            </a:endParaRPr>
          </a:p>
          <a:p>
            <a:r>
              <a:rPr lang="fr-FR" sz="2000" dirty="0" smtClean="0">
                <a:latin typeface="Linux Libertine Display G" panose="02000503000000000000" pitchFamily="2" charset="0"/>
                <a:ea typeface="Linux Libertine Display G" panose="02000503000000000000" pitchFamily="2" charset="0"/>
                <a:cs typeface="Linux Libertine Display G" panose="02000503000000000000" pitchFamily="2" charset="0"/>
              </a:rPr>
              <a:t>  </a:t>
            </a:r>
            <a:endParaRPr lang="fr-FR" sz="2000" dirty="0">
              <a:latin typeface="Linux Libertine Display G" panose="02000503000000000000" pitchFamily="2" charset="0"/>
              <a:ea typeface="Linux Libertine Display G" panose="02000503000000000000" pitchFamily="2" charset="0"/>
              <a:cs typeface="Linux Libertine Display G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183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Apple Chancery" pitchFamily="66" charset="0"/>
              </a:rPr>
              <a:t>Antonello… Chi è?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3378447" y="2780928"/>
            <a:ext cx="58745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latin typeface="Albertus MT Lt" pitchFamily="34" charset="0"/>
              </a:rPr>
              <a:t>Antonello, </a:t>
            </a:r>
            <a:r>
              <a:rPr lang="fr-FR" sz="3600" dirty="0" err="1">
                <a:latin typeface="Albertus MT Lt" pitchFamily="34" charset="0"/>
              </a:rPr>
              <a:t>nato</a:t>
            </a:r>
            <a:r>
              <a:rPr lang="fr-FR" sz="3600" dirty="0">
                <a:latin typeface="Albertus MT Lt" pitchFamily="34" charset="0"/>
              </a:rPr>
              <a:t> a </a:t>
            </a:r>
            <a:r>
              <a:rPr lang="fr-FR" sz="3600" dirty="0" err="1">
                <a:latin typeface="Albertus MT Lt" pitchFamily="34" charset="0"/>
              </a:rPr>
              <a:t>messina</a:t>
            </a:r>
            <a:r>
              <a:rPr lang="fr-FR" sz="3600" dirty="0">
                <a:latin typeface="Albertus MT Lt" pitchFamily="34" charset="0"/>
              </a:rPr>
              <a:t>, è un </a:t>
            </a:r>
            <a:r>
              <a:rPr lang="fr-FR" sz="3600" dirty="0" err="1">
                <a:latin typeface="Albertus MT Lt" pitchFamily="34" charset="0"/>
              </a:rPr>
              <a:t>pittore</a:t>
            </a:r>
            <a:r>
              <a:rPr lang="fr-FR" sz="3600" dirty="0">
                <a:latin typeface="Albertus MT Lt" pitchFamily="34" charset="0"/>
              </a:rPr>
              <a:t> </a:t>
            </a:r>
            <a:r>
              <a:rPr lang="fr-FR" sz="3600" dirty="0" err="1">
                <a:latin typeface="Albertus MT Lt" pitchFamily="34" charset="0"/>
              </a:rPr>
              <a:t>del</a:t>
            </a:r>
            <a:r>
              <a:rPr lang="fr-FR" sz="3600" dirty="0">
                <a:latin typeface="Albertus MT Lt" pitchFamily="34" charset="0"/>
              </a:rPr>
              <a:t> </a:t>
            </a:r>
            <a:r>
              <a:rPr lang="fr-FR" sz="3600" dirty="0" err="1">
                <a:latin typeface="Albertus MT Lt" pitchFamily="34" charset="0"/>
              </a:rPr>
              <a:t>rinascimento</a:t>
            </a:r>
            <a:r>
              <a:rPr lang="fr-FR" sz="3600" dirty="0">
                <a:latin typeface="Albertus MT Lt" pitchFamily="34" charset="0"/>
              </a:rPr>
              <a:t> italiano</a:t>
            </a:r>
            <a:r>
              <a:rPr lang="fr-FR" sz="3600" dirty="0"/>
              <a:t>. </a:t>
            </a:r>
          </a:p>
          <a:p>
            <a:endParaRPr lang="fr-FR" sz="360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00" y="1970449"/>
            <a:ext cx="2828516" cy="3929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4016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692696"/>
            <a:ext cx="5133794" cy="3208622"/>
          </a:xfrm>
        </p:spPr>
      </p:pic>
      <p:sp>
        <p:nvSpPr>
          <p:cNvPr id="11" name="Flèche vers le bas 10"/>
          <p:cNvSpPr/>
          <p:nvPr/>
        </p:nvSpPr>
        <p:spPr>
          <a:xfrm rot="9137147">
            <a:off x="2856593" y="3517939"/>
            <a:ext cx="360040" cy="2454078"/>
          </a:xfrm>
          <a:prstGeom prst="downArrow">
            <a:avLst>
              <a:gd name="adj1" fmla="val 26911"/>
              <a:gd name="adj2" fmla="val 50000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4" name="Flèche vers le bas 13"/>
          <p:cNvSpPr/>
          <p:nvPr/>
        </p:nvSpPr>
        <p:spPr>
          <a:xfrm rot="10800000">
            <a:off x="4181425" y="3553055"/>
            <a:ext cx="360040" cy="2252209"/>
          </a:xfrm>
          <a:prstGeom prst="downArrow">
            <a:avLst>
              <a:gd name="adj1" fmla="val 26911"/>
              <a:gd name="adj2" fmla="val 50000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2" name="Flèche vers le bas 11"/>
          <p:cNvSpPr/>
          <p:nvPr/>
        </p:nvSpPr>
        <p:spPr>
          <a:xfrm rot="12261477">
            <a:off x="5451413" y="3519117"/>
            <a:ext cx="360040" cy="2430735"/>
          </a:xfrm>
          <a:prstGeom prst="downArrow">
            <a:avLst>
              <a:gd name="adj1" fmla="val 26911"/>
              <a:gd name="adj2" fmla="val 50000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5" name="Ellipse 14"/>
          <p:cNvSpPr/>
          <p:nvPr/>
        </p:nvSpPr>
        <p:spPr>
          <a:xfrm>
            <a:off x="2123728" y="5661248"/>
            <a:ext cx="4752528" cy="1024726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2195644" y="5915915"/>
            <a:ext cx="5040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erlin Sans FB" pitchFamily="34" charset="0"/>
              </a:rPr>
              <a:t>Messina</a:t>
            </a:r>
            <a:r>
              <a:rPr lang="fr-F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" pitchFamily="34" charset="0"/>
              </a:rPr>
              <a:t>, </a:t>
            </a:r>
            <a:r>
              <a:rPr lang="fr-FR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erlin Sans FB" pitchFamily="34" charset="0"/>
              </a:rPr>
              <a:t>città</a:t>
            </a:r>
            <a:r>
              <a:rPr lang="fr-F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" pitchFamily="34" charset="0"/>
              </a:rPr>
              <a:t> natale di Antonello..</a:t>
            </a:r>
          </a:p>
        </p:txBody>
      </p:sp>
    </p:spTree>
    <p:extLst>
      <p:ext uri="{BB962C8B-B14F-4D97-AF65-F5344CB8AC3E}">
        <p14:creationId xmlns:p14="http://schemas.microsoft.com/office/powerpoint/2010/main" val="5052724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2" grpId="0" animBg="1"/>
      <p:bldP spid="15" grpId="0" animBg="1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space réservé du contenu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996952"/>
            <a:ext cx="2528832" cy="2873672"/>
          </a:xfrm>
        </p:spPr>
      </p:pic>
      <p:sp>
        <p:nvSpPr>
          <p:cNvPr id="10" name="ZoneTexte 9"/>
          <p:cNvSpPr txBox="1"/>
          <p:nvPr/>
        </p:nvSpPr>
        <p:spPr>
          <a:xfrm>
            <a:off x="3419872" y="548680"/>
            <a:ext cx="561662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/>
              <a:t>E’ </a:t>
            </a:r>
            <a:r>
              <a:rPr lang="fr-FR" sz="3600" dirty="0" err="1"/>
              <a:t>stato</a:t>
            </a:r>
            <a:r>
              <a:rPr lang="fr-FR" sz="3600" dirty="0"/>
              <a:t> </a:t>
            </a:r>
            <a:r>
              <a:rPr lang="fr-FR" sz="3600" dirty="0" err="1"/>
              <a:t>ideatore</a:t>
            </a:r>
            <a:r>
              <a:rPr lang="fr-FR" sz="3600" dirty="0"/>
              <a:t> di </a:t>
            </a:r>
            <a:r>
              <a:rPr lang="fr-FR" sz="3600" dirty="0" err="1"/>
              <a:t>molteplici</a:t>
            </a:r>
            <a:r>
              <a:rPr lang="fr-FR" sz="3600" dirty="0"/>
              <a:t> </a:t>
            </a:r>
            <a:r>
              <a:rPr lang="fr-FR" sz="3600" dirty="0" err="1"/>
              <a:t>ritratti</a:t>
            </a:r>
            <a:r>
              <a:rPr lang="fr-FR" sz="3600" dirty="0"/>
              <a:t>, </a:t>
            </a:r>
            <a:r>
              <a:rPr lang="fr-FR" sz="3600" dirty="0" err="1"/>
              <a:t>tra</a:t>
            </a:r>
            <a:r>
              <a:rPr lang="fr-FR" sz="3600" dirty="0"/>
              <a:t> i </a:t>
            </a:r>
            <a:r>
              <a:rPr lang="fr-FR" sz="3600" dirty="0" err="1"/>
              <a:t>quali</a:t>
            </a:r>
            <a:r>
              <a:rPr lang="fr-FR" sz="3600" dirty="0"/>
              <a:t> </a:t>
            </a:r>
            <a:r>
              <a:rPr lang="fr-FR" sz="3600" dirty="0" err="1"/>
              <a:t>troviamo</a:t>
            </a:r>
            <a:r>
              <a:rPr lang="fr-FR" sz="3600" dirty="0"/>
              <a:t> </a:t>
            </a:r>
            <a:r>
              <a:rPr lang="fr-FR" sz="3600" b="1" i="1" u="sng" dirty="0"/>
              <a:t>Salvatore </a:t>
            </a:r>
            <a:r>
              <a:rPr lang="fr-FR" sz="3600" b="1" i="1" u="sng" dirty="0" err="1"/>
              <a:t>Mundi</a:t>
            </a:r>
            <a:r>
              <a:rPr lang="fr-FR" sz="3600" dirty="0"/>
              <a:t> o </a:t>
            </a:r>
            <a:r>
              <a:rPr lang="fr-FR" sz="3600" b="1" i="1" u="sng" dirty="0"/>
              <a:t>Il </a:t>
            </a:r>
            <a:r>
              <a:rPr lang="fr-FR" sz="3600" b="1" i="1" u="sng" dirty="0" err="1"/>
              <a:t>Condottiero</a:t>
            </a:r>
            <a:r>
              <a:rPr lang="fr-FR" sz="3600" dirty="0"/>
              <a:t>. </a:t>
            </a:r>
            <a:r>
              <a:rPr lang="fr-FR" sz="3600" i="1" u="sng" dirty="0"/>
              <a:t>Salvatore </a:t>
            </a:r>
            <a:r>
              <a:rPr lang="fr-FR" sz="3600" i="1" u="sng" dirty="0" err="1"/>
              <a:t>Mundi</a:t>
            </a:r>
            <a:r>
              <a:rPr lang="fr-FR" sz="3600" dirty="0"/>
              <a:t> è stata la sua prima </a:t>
            </a:r>
            <a:r>
              <a:rPr lang="fr-FR" sz="3600" dirty="0" err="1"/>
              <a:t>vera</a:t>
            </a:r>
            <a:r>
              <a:rPr lang="fr-FR" sz="3600" dirty="0"/>
              <a:t> </a:t>
            </a:r>
            <a:r>
              <a:rPr lang="fr-FR" sz="3600" dirty="0" err="1"/>
              <a:t>opera</a:t>
            </a:r>
            <a:r>
              <a:rPr lang="fr-FR" sz="3600" dirty="0"/>
              <a:t> e </a:t>
            </a:r>
            <a:r>
              <a:rPr lang="fr-FR" sz="3600" i="1" u="sng" dirty="0"/>
              <a:t>Il </a:t>
            </a:r>
            <a:r>
              <a:rPr lang="fr-FR" sz="3600" i="1" u="sng" dirty="0" err="1"/>
              <a:t>Condottiero</a:t>
            </a:r>
            <a:endParaRPr lang="fr-FR" sz="3600" i="1" u="sng" dirty="0"/>
          </a:p>
          <a:p>
            <a:r>
              <a:rPr lang="fr-FR" sz="3600" dirty="0"/>
              <a:t>(l’</a:t>
            </a:r>
            <a:r>
              <a:rPr lang="fr-FR" sz="3600" dirty="0" err="1"/>
              <a:t>opera</a:t>
            </a:r>
            <a:r>
              <a:rPr lang="fr-FR" sz="3600" dirty="0"/>
              <a:t> </a:t>
            </a:r>
            <a:r>
              <a:rPr lang="fr-FR" sz="3600" dirty="0" err="1"/>
              <a:t>che</a:t>
            </a:r>
            <a:r>
              <a:rPr lang="fr-FR" sz="3600" dirty="0"/>
              <a:t> </a:t>
            </a:r>
            <a:r>
              <a:rPr lang="fr-FR" sz="3600" dirty="0" err="1"/>
              <a:t>analizzeremo</a:t>
            </a:r>
            <a:r>
              <a:rPr lang="fr-FR" sz="3600" dirty="0"/>
              <a:t>) è </a:t>
            </a:r>
            <a:r>
              <a:rPr lang="fr-FR" sz="3600" dirty="0" err="1"/>
              <a:t>una</a:t>
            </a:r>
            <a:r>
              <a:rPr lang="fr-FR" sz="3600" dirty="0"/>
              <a:t> delle sue </a:t>
            </a:r>
            <a:r>
              <a:rPr lang="fr-FR" sz="3600" dirty="0" err="1"/>
              <a:t>opere</a:t>
            </a:r>
            <a:r>
              <a:rPr lang="fr-FR" sz="3600" dirty="0"/>
              <a:t> più </a:t>
            </a:r>
            <a:r>
              <a:rPr lang="fr-FR" sz="3600" dirty="0" err="1"/>
              <a:t>conosciute</a:t>
            </a:r>
            <a:endParaRPr lang="fr-FR" sz="3600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6632"/>
            <a:ext cx="2075816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3293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000">
              <a:schemeClr val="bg1"/>
            </a:gs>
            <a:gs pos="20000">
              <a:srgbClr val="FFC000"/>
            </a:gs>
            <a:gs pos="36000">
              <a:srgbClr val="FFC000"/>
            </a:gs>
            <a:gs pos="59000">
              <a:srgbClr val="FFC000"/>
            </a:gs>
            <a:gs pos="78000">
              <a:srgbClr val="FFC000"/>
            </a:gs>
            <a:gs pos="92000">
              <a:srgbClr val="E6E6E6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9E1EF61B-B9BD-4CF5-A7BD-A6B42AEAF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73598"/>
            <a:ext cx="8229600" cy="1143000"/>
          </a:xfrm>
        </p:spPr>
        <p:txBody>
          <a:bodyPr/>
          <a:lstStyle/>
          <a:p>
            <a:r>
              <a:rPr lang="fr-FR" b="1" dirty="0">
                <a:latin typeface="Agency FB" panose="020B0503020202020204" pitchFamily="34" charset="0"/>
              </a:rPr>
              <a:t>Che </a:t>
            </a:r>
            <a:r>
              <a:rPr lang="fr-FR" b="1" dirty="0" err="1">
                <a:latin typeface="Agency FB" panose="020B0503020202020204" pitchFamily="34" charset="0"/>
              </a:rPr>
              <a:t>cos’è</a:t>
            </a:r>
            <a:r>
              <a:rPr lang="fr-FR" b="1" dirty="0">
                <a:latin typeface="Agency FB" panose="020B0503020202020204" pitchFamily="34" charset="0"/>
              </a:rPr>
              <a:t>?</a:t>
            </a:r>
          </a:p>
        </p:txBody>
      </p:sp>
      <p:sp>
        <p:nvSpPr>
          <p:cNvPr id="10" name="Espace réservé du contenu 9">
            <a:extLst>
              <a:ext uri="{FF2B5EF4-FFF2-40B4-BE49-F238E27FC236}">
                <a16:creationId xmlns="" xmlns:a16="http://schemas.microsoft.com/office/drawing/2014/main" id="{7620E19A-696D-4956-B1B1-86CAB890B1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fr-FR" sz="12000" b="1" i="0" u="sng" dirty="0">
                <a:effectLst/>
                <a:latin typeface="Droid Serif"/>
              </a:rPr>
              <a:t> Il </a:t>
            </a:r>
            <a:r>
              <a:rPr lang="fr-FR" sz="12000" b="1" i="0" u="sng" dirty="0" err="1">
                <a:effectLst/>
                <a:latin typeface="Droid Serif"/>
              </a:rPr>
              <a:t>condottiero</a:t>
            </a:r>
            <a:r>
              <a:rPr lang="fr-FR" sz="12000" b="1" i="0" u="sng" dirty="0">
                <a:effectLst/>
                <a:latin typeface="Droid Serif"/>
              </a:rPr>
              <a:t> </a:t>
            </a:r>
            <a:r>
              <a:rPr lang="fr-FR" sz="12000" b="0" i="0" dirty="0">
                <a:effectLst/>
                <a:latin typeface="Droid Serif"/>
              </a:rPr>
              <a:t>è un </a:t>
            </a:r>
            <a:r>
              <a:rPr lang="fr-FR" sz="12000" b="0" i="0" dirty="0" err="1">
                <a:effectLst/>
                <a:latin typeface="Droid Serif"/>
              </a:rPr>
              <a:t>dipinto</a:t>
            </a:r>
            <a:r>
              <a:rPr lang="fr-FR" sz="12000" b="0" i="0" dirty="0">
                <a:effectLst/>
                <a:latin typeface="Droid Serif"/>
              </a:rPr>
              <a:t> </a:t>
            </a:r>
            <a:r>
              <a:rPr lang="fr-FR" sz="12000" b="0" i="0" dirty="0" err="1">
                <a:effectLst/>
                <a:latin typeface="Droid Serif"/>
              </a:rPr>
              <a:t>autografo</a:t>
            </a:r>
            <a:r>
              <a:rPr lang="fr-FR" sz="12000" b="0" i="0" dirty="0">
                <a:effectLst/>
                <a:latin typeface="Droid Serif"/>
              </a:rPr>
              <a:t> di Antonello da </a:t>
            </a:r>
            <a:r>
              <a:rPr lang="fr-FR" sz="12000" b="0" i="0" dirty="0" err="1">
                <a:effectLst/>
                <a:latin typeface="Droid Serif"/>
              </a:rPr>
              <a:t>Messina</a:t>
            </a:r>
            <a:r>
              <a:rPr lang="fr-FR" sz="12000" b="0" i="0" dirty="0">
                <a:effectLst/>
                <a:latin typeface="Droid Serif"/>
              </a:rPr>
              <a:t> </a:t>
            </a:r>
            <a:r>
              <a:rPr lang="fr-FR" sz="12000" b="0" i="0" dirty="0" err="1">
                <a:effectLst/>
                <a:latin typeface="Droid Serif"/>
              </a:rPr>
              <a:t>realizzato</a:t>
            </a:r>
            <a:r>
              <a:rPr lang="fr-FR" sz="12000" b="0" i="0" dirty="0">
                <a:effectLst/>
                <a:latin typeface="Droid Serif"/>
              </a:rPr>
              <a:t> con </a:t>
            </a:r>
            <a:r>
              <a:rPr lang="fr-FR" sz="12000" b="0" i="0" dirty="0" err="1">
                <a:effectLst/>
                <a:latin typeface="Droid Serif"/>
              </a:rPr>
              <a:t>tecnica</a:t>
            </a:r>
            <a:r>
              <a:rPr lang="fr-FR" sz="12000" b="0" i="0" dirty="0">
                <a:effectLst/>
                <a:latin typeface="Droid Serif"/>
              </a:rPr>
              <a:t> a </a:t>
            </a:r>
            <a:r>
              <a:rPr lang="fr-FR" sz="12000" b="0" i="0" dirty="0" err="1">
                <a:effectLst/>
                <a:latin typeface="Droid Serif"/>
              </a:rPr>
              <a:t>olio</a:t>
            </a:r>
            <a:r>
              <a:rPr lang="fr-FR" sz="12000" b="0" i="0" dirty="0">
                <a:effectLst/>
                <a:latin typeface="Droid Serif"/>
              </a:rPr>
              <a:t> su </a:t>
            </a:r>
            <a:r>
              <a:rPr lang="fr-FR" sz="12000" b="0" i="0" dirty="0" err="1">
                <a:effectLst/>
                <a:latin typeface="Droid Serif"/>
              </a:rPr>
              <a:t>tavola</a:t>
            </a:r>
            <a:r>
              <a:rPr lang="fr-FR" sz="12000" b="0" i="0" dirty="0">
                <a:effectLst/>
                <a:latin typeface="Droid Serif"/>
              </a:rPr>
              <a:t> </a:t>
            </a:r>
            <a:r>
              <a:rPr lang="fr-FR" sz="12000" b="0" i="0" dirty="0" err="1">
                <a:effectLst/>
                <a:latin typeface="Droid Serif"/>
              </a:rPr>
              <a:t>nel</a:t>
            </a:r>
            <a:r>
              <a:rPr lang="fr-FR" sz="12000" b="0" i="0" dirty="0">
                <a:effectLst/>
                <a:latin typeface="Droid Serif"/>
              </a:rPr>
              <a:t> 1475, </a:t>
            </a:r>
            <a:r>
              <a:rPr lang="fr-FR" sz="12000" b="0" i="0" dirty="0" err="1">
                <a:effectLst/>
                <a:latin typeface="Droid Serif"/>
              </a:rPr>
              <a:t>quando</a:t>
            </a:r>
            <a:r>
              <a:rPr lang="fr-FR" sz="12000" b="0" i="0" dirty="0">
                <a:effectLst/>
                <a:latin typeface="Droid Serif"/>
              </a:rPr>
              <a:t> Da </a:t>
            </a:r>
            <a:r>
              <a:rPr lang="fr-FR" sz="12000" b="0" i="0" dirty="0" err="1">
                <a:effectLst/>
                <a:latin typeface="Droid Serif"/>
              </a:rPr>
              <a:t>Messina</a:t>
            </a:r>
            <a:r>
              <a:rPr lang="fr-FR" sz="12000" b="0" i="0" dirty="0">
                <a:effectLst/>
                <a:latin typeface="Droid Serif"/>
              </a:rPr>
              <a:t> si </a:t>
            </a:r>
            <a:r>
              <a:rPr lang="fr-FR" sz="12000" b="0" i="0" dirty="0" err="1">
                <a:effectLst/>
                <a:latin typeface="Droid Serif"/>
              </a:rPr>
              <a:t>trovava</a:t>
            </a:r>
            <a:r>
              <a:rPr lang="fr-FR" sz="12000" b="0" i="0" dirty="0">
                <a:effectLst/>
                <a:latin typeface="Droid Serif"/>
              </a:rPr>
              <a:t> a </a:t>
            </a:r>
            <a:r>
              <a:rPr lang="fr-FR" sz="12000" b="0" i="0" dirty="0" err="1">
                <a:effectLst/>
                <a:latin typeface="Droid Serif"/>
              </a:rPr>
              <a:t>Venezia</a:t>
            </a:r>
            <a:r>
              <a:rPr lang="fr-FR" sz="12000" b="0" i="0" dirty="0">
                <a:effectLst/>
                <a:latin typeface="Droid Serif"/>
              </a:rPr>
              <a:t>, e </a:t>
            </a:r>
            <a:r>
              <a:rPr lang="fr-FR" sz="12000" b="0" i="0" dirty="0" err="1">
                <a:effectLst/>
                <a:latin typeface="Droid Serif"/>
              </a:rPr>
              <a:t>custodito</a:t>
            </a:r>
            <a:r>
              <a:rPr lang="fr-FR" sz="12000" b="0" i="0" dirty="0">
                <a:effectLst/>
                <a:latin typeface="Droid Serif"/>
              </a:rPr>
              <a:t> al Louvre di </a:t>
            </a:r>
            <a:r>
              <a:rPr lang="fr-FR" sz="12000" b="0" i="0" dirty="0" err="1">
                <a:effectLst/>
                <a:latin typeface="Droid Serif"/>
              </a:rPr>
              <a:t>Parigi</a:t>
            </a:r>
            <a:r>
              <a:rPr lang="fr-FR" sz="12000" b="0" i="0" dirty="0">
                <a:effectLst/>
                <a:latin typeface="Droid Serif"/>
              </a:rPr>
              <a:t>. Il </a:t>
            </a:r>
            <a:r>
              <a:rPr lang="fr-FR" sz="12000" b="0" i="0" dirty="0" err="1">
                <a:effectLst/>
                <a:latin typeface="Droid Serif"/>
              </a:rPr>
              <a:t>suo</a:t>
            </a:r>
            <a:r>
              <a:rPr lang="fr-FR" sz="12000" b="0" i="0" dirty="0">
                <a:effectLst/>
                <a:latin typeface="Droid Serif"/>
              </a:rPr>
              <a:t> nome, </a:t>
            </a:r>
            <a:r>
              <a:rPr lang="fr-FR" sz="12000" b="1" i="0" u="sng" dirty="0">
                <a:effectLst/>
                <a:latin typeface="Droid Serif"/>
              </a:rPr>
              <a:t>Il </a:t>
            </a:r>
            <a:r>
              <a:rPr lang="fr-FR" sz="12000" b="1" i="0" u="sng" dirty="0" err="1">
                <a:effectLst/>
                <a:latin typeface="Droid Serif"/>
              </a:rPr>
              <a:t>condottiero</a:t>
            </a:r>
            <a:r>
              <a:rPr lang="fr-FR" sz="12000" i="0" dirty="0">
                <a:effectLst/>
                <a:latin typeface="Droid Serif"/>
              </a:rPr>
              <a:t>, </a:t>
            </a:r>
            <a:r>
              <a:rPr lang="fr-FR" sz="12000" i="0" dirty="0" err="1">
                <a:effectLst/>
                <a:latin typeface="Droid Serif"/>
              </a:rPr>
              <a:t>deriva</a:t>
            </a:r>
            <a:r>
              <a:rPr lang="fr-FR" sz="12000" i="0" dirty="0">
                <a:effectLst/>
                <a:latin typeface="Droid Serif"/>
              </a:rPr>
              <a:t> dal </a:t>
            </a:r>
            <a:r>
              <a:rPr lang="fr-FR" sz="12000" dirty="0" err="1">
                <a:latin typeface="Droid Serif"/>
              </a:rPr>
              <a:t>fatto</a:t>
            </a:r>
            <a:r>
              <a:rPr lang="fr-FR" sz="12000" dirty="0">
                <a:latin typeface="Droid Serif"/>
              </a:rPr>
              <a:t> </a:t>
            </a:r>
            <a:r>
              <a:rPr lang="fr-FR" sz="12000" dirty="0" err="1">
                <a:latin typeface="Droid Serif"/>
              </a:rPr>
              <a:t>che</a:t>
            </a:r>
            <a:r>
              <a:rPr lang="fr-FR" sz="12000" dirty="0">
                <a:latin typeface="Droid Serif"/>
              </a:rPr>
              <a:t> la figura </a:t>
            </a:r>
            <a:r>
              <a:rPr lang="fr-FR" sz="12000" dirty="0" err="1">
                <a:latin typeface="Droid Serif"/>
              </a:rPr>
              <a:t>abbia</a:t>
            </a:r>
            <a:r>
              <a:rPr lang="fr-FR" sz="12000" dirty="0">
                <a:latin typeface="Droid Serif"/>
              </a:rPr>
              <a:t> </a:t>
            </a:r>
            <a:r>
              <a:rPr lang="fr-FR" sz="12000" dirty="0" err="1">
                <a:latin typeface="Droid Serif"/>
              </a:rPr>
              <a:t>un’espressione</a:t>
            </a:r>
            <a:r>
              <a:rPr lang="fr-FR" sz="12000" dirty="0">
                <a:latin typeface="Droid Serif"/>
              </a:rPr>
              <a:t> dura e </a:t>
            </a:r>
            <a:r>
              <a:rPr lang="fr-FR" sz="12000" dirty="0" err="1">
                <a:latin typeface="Droid Serif"/>
              </a:rPr>
              <a:t>risoluta</a:t>
            </a:r>
            <a:r>
              <a:rPr lang="fr-FR" sz="12000" dirty="0">
                <a:latin typeface="Droid Serif"/>
              </a:rPr>
              <a:t>. </a:t>
            </a:r>
            <a:r>
              <a:rPr lang="fr-FR" sz="12000" dirty="0" err="1">
                <a:latin typeface="Droid Serif"/>
              </a:rPr>
              <a:t>Notiamo</a:t>
            </a:r>
            <a:r>
              <a:rPr lang="fr-FR" sz="12000" dirty="0">
                <a:latin typeface="Droid Serif"/>
              </a:rPr>
              <a:t> </a:t>
            </a:r>
            <a:r>
              <a:rPr lang="fr-FR" sz="12000" dirty="0" err="1">
                <a:latin typeface="Droid Serif"/>
              </a:rPr>
              <a:t>inoltre</a:t>
            </a:r>
            <a:r>
              <a:rPr lang="fr-FR" sz="12000" dirty="0">
                <a:latin typeface="Droid Serif"/>
              </a:rPr>
              <a:t> </a:t>
            </a:r>
            <a:r>
              <a:rPr lang="fr-FR" sz="12000" dirty="0" err="1">
                <a:latin typeface="Droid Serif"/>
              </a:rPr>
              <a:t>una</a:t>
            </a:r>
            <a:r>
              <a:rPr lang="fr-FR" sz="12000" dirty="0">
                <a:latin typeface="Droid Serif"/>
              </a:rPr>
              <a:t> cicatrice </a:t>
            </a:r>
            <a:r>
              <a:rPr lang="fr-FR" sz="12000" dirty="0" err="1">
                <a:latin typeface="Droid Serif"/>
              </a:rPr>
              <a:t>sulle</a:t>
            </a:r>
            <a:r>
              <a:rPr lang="fr-FR" sz="12000" dirty="0">
                <a:latin typeface="Droid Serif"/>
              </a:rPr>
              <a:t> </a:t>
            </a:r>
            <a:r>
              <a:rPr lang="fr-FR" sz="12000" dirty="0" err="1">
                <a:latin typeface="Droid Serif"/>
              </a:rPr>
              <a:t>labbra</a:t>
            </a:r>
            <a:r>
              <a:rPr lang="fr-FR" sz="12000" dirty="0">
                <a:latin typeface="Droid Serif"/>
              </a:rPr>
              <a:t> </a:t>
            </a:r>
            <a:r>
              <a:rPr lang="fr-FR" sz="12000" dirty="0" err="1">
                <a:latin typeface="Droid Serif"/>
              </a:rPr>
              <a:t>del</a:t>
            </a:r>
            <a:r>
              <a:rPr lang="fr-FR" sz="12000" dirty="0">
                <a:latin typeface="Droid Serif"/>
              </a:rPr>
              <a:t> </a:t>
            </a:r>
            <a:r>
              <a:rPr lang="fr-FR" sz="12000" dirty="0" err="1">
                <a:latin typeface="Droid Serif"/>
              </a:rPr>
              <a:t>personaggio</a:t>
            </a:r>
            <a:r>
              <a:rPr lang="fr-FR" sz="12000" dirty="0">
                <a:latin typeface="Droid Serif"/>
              </a:rPr>
              <a:t> </a:t>
            </a:r>
            <a:r>
              <a:rPr lang="fr-FR" sz="12000" dirty="0" err="1">
                <a:latin typeface="Droid Serif"/>
              </a:rPr>
              <a:t>che</a:t>
            </a:r>
            <a:r>
              <a:rPr lang="fr-FR" sz="12000" dirty="0">
                <a:latin typeface="Droid Serif"/>
              </a:rPr>
              <a:t> ci da segno di </a:t>
            </a:r>
            <a:r>
              <a:rPr lang="fr-FR" sz="12000" dirty="0" err="1">
                <a:latin typeface="Droid Serif"/>
              </a:rPr>
              <a:t>esposizione</a:t>
            </a:r>
            <a:r>
              <a:rPr lang="fr-FR" sz="12000" dirty="0">
                <a:latin typeface="Droid Serif"/>
              </a:rPr>
              <a:t> ad </a:t>
            </a:r>
            <a:r>
              <a:rPr lang="fr-FR" sz="12000" dirty="0" err="1">
                <a:latin typeface="Droid Serif"/>
              </a:rPr>
              <a:t>un’attività</a:t>
            </a:r>
            <a:r>
              <a:rPr lang="fr-FR" sz="12000" dirty="0">
                <a:latin typeface="Droid Serif"/>
              </a:rPr>
              <a:t> violenta. I condottieri </a:t>
            </a:r>
            <a:r>
              <a:rPr lang="fr-FR" sz="12000" dirty="0" err="1">
                <a:latin typeface="Droid Serif"/>
              </a:rPr>
              <a:t>erano</a:t>
            </a:r>
            <a:r>
              <a:rPr lang="fr-FR" sz="12000" dirty="0">
                <a:latin typeface="Droid Serif"/>
              </a:rPr>
              <a:t> in </a:t>
            </a:r>
            <a:r>
              <a:rPr lang="fr-FR" sz="12000" dirty="0" err="1">
                <a:latin typeface="Droid Serif"/>
              </a:rPr>
              <a:t>effetti</a:t>
            </a:r>
            <a:r>
              <a:rPr lang="fr-FR" sz="12000" dirty="0">
                <a:latin typeface="Droid Serif"/>
              </a:rPr>
              <a:t> dei </a:t>
            </a:r>
            <a:r>
              <a:rPr lang="fr-FR" sz="12000" dirty="0" err="1">
                <a:latin typeface="Droid Serif"/>
              </a:rPr>
              <a:t>capi</a:t>
            </a:r>
            <a:r>
              <a:rPr lang="fr-FR" sz="12000" dirty="0">
                <a:latin typeface="Droid Serif"/>
              </a:rPr>
              <a:t> al </a:t>
            </a:r>
            <a:r>
              <a:rPr lang="fr-FR" sz="12000" dirty="0" err="1">
                <a:latin typeface="Droid Serif"/>
              </a:rPr>
              <a:t>comando</a:t>
            </a:r>
            <a:r>
              <a:rPr lang="fr-FR" sz="12000" dirty="0">
                <a:latin typeface="Droid Serif"/>
              </a:rPr>
              <a:t> </a:t>
            </a:r>
            <a:r>
              <a:rPr lang="fr-FR" sz="12000" dirty="0" err="1" smtClean="0">
                <a:latin typeface="Droid Serif"/>
              </a:rPr>
              <a:t>dell’esercito</a:t>
            </a:r>
            <a:r>
              <a:rPr lang="fr-FR" sz="12000" dirty="0" smtClean="0">
                <a:latin typeface="Droid Serif"/>
              </a:rPr>
              <a:t> </a:t>
            </a:r>
            <a:r>
              <a:rPr lang="fr-FR" sz="12000" dirty="0">
                <a:latin typeface="Droid Serif"/>
              </a:rPr>
              <a:t>o </a:t>
            </a:r>
            <a:r>
              <a:rPr lang="fr-FR" sz="12000" dirty="0" err="1">
                <a:latin typeface="Droid Serif"/>
              </a:rPr>
              <a:t>popolo</a:t>
            </a:r>
            <a:r>
              <a:rPr lang="fr-FR" sz="12000" dirty="0">
                <a:latin typeface="Droid Serif"/>
              </a:rPr>
              <a:t> </a:t>
            </a:r>
            <a:r>
              <a:rPr lang="fr-FR" sz="12000" smtClean="0">
                <a:latin typeface="Droid Serif"/>
              </a:rPr>
              <a:t>nel</a:t>
            </a:r>
            <a:r>
              <a:rPr lang="fr-FR" sz="12000" smtClean="0">
                <a:latin typeface="Droid Serif"/>
              </a:rPr>
              <a:t> </a:t>
            </a:r>
            <a:r>
              <a:rPr lang="fr-FR" sz="12000" dirty="0" err="1">
                <a:latin typeface="Droid Serif"/>
              </a:rPr>
              <a:t>rinascimento</a:t>
            </a:r>
            <a:r>
              <a:rPr lang="fr-FR" sz="12000" dirty="0">
                <a:latin typeface="Droid Serif"/>
              </a:rPr>
              <a:t> Italiano</a:t>
            </a:r>
          </a:p>
          <a:p>
            <a:endParaRPr lang="fr-FR" b="1" u="sng" dirty="0">
              <a:solidFill>
                <a:srgbClr val="333333"/>
              </a:solidFill>
              <a:latin typeface="Droid Serif"/>
            </a:endParaRPr>
          </a:p>
          <a:p>
            <a:endParaRPr lang="fr-FR" b="1" u="sng" dirty="0">
              <a:solidFill>
                <a:srgbClr val="333333"/>
              </a:solidFill>
              <a:latin typeface="Droid Serif"/>
            </a:endParaRPr>
          </a:p>
          <a:p>
            <a:endParaRPr lang="fr-FR" b="1" u="sng" dirty="0">
              <a:solidFill>
                <a:srgbClr val="333333"/>
              </a:solidFill>
              <a:latin typeface="Droid Serif"/>
            </a:endParaRPr>
          </a:p>
          <a:p>
            <a:endParaRPr lang="fr-FR" b="1" u="sng" dirty="0">
              <a:solidFill>
                <a:srgbClr val="333333"/>
              </a:solidFill>
              <a:latin typeface="Droid Serif"/>
            </a:endParaRPr>
          </a:p>
          <a:p>
            <a:endParaRPr lang="fr-FR" b="1" u="sng" dirty="0">
              <a:solidFill>
                <a:srgbClr val="333333"/>
              </a:solidFill>
              <a:latin typeface="Droid Serif"/>
            </a:endParaRPr>
          </a:p>
          <a:p>
            <a:endParaRPr lang="fr-FR" b="1" u="sng" dirty="0">
              <a:solidFill>
                <a:srgbClr val="333333"/>
              </a:solidFill>
              <a:latin typeface="Droid Serif"/>
            </a:endParaRPr>
          </a:p>
          <a:p>
            <a:endParaRPr lang="fr-FR" b="1" u="sng" dirty="0">
              <a:solidFill>
                <a:srgbClr val="333333"/>
              </a:solidFill>
              <a:latin typeface="Droid Serif"/>
            </a:endParaRPr>
          </a:p>
          <a:p>
            <a:endParaRPr lang="fr-FR" b="1" u="sng" dirty="0">
              <a:solidFill>
                <a:srgbClr val="333333"/>
              </a:solidFill>
              <a:latin typeface="Droid Serif"/>
            </a:endParaRPr>
          </a:p>
          <a:p>
            <a:endParaRPr lang="fr-FR" b="1" u="sng" dirty="0">
              <a:solidFill>
                <a:srgbClr val="333333"/>
              </a:solidFill>
              <a:latin typeface="Droid Serif"/>
            </a:endParaRPr>
          </a:p>
          <a:p>
            <a:endParaRPr lang="fr-FR" b="1" u="sng" dirty="0">
              <a:solidFill>
                <a:srgbClr val="333333"/>
              </a:solidFill>
              <a:latin typeface="Droid Serif"/>
            </a:endParaRPr>
          </a:p>
          <a:p>
            <a:endParaRPr lang="fr-FR" b="1" u="sng" dirty="0">
              <a:solidFill>
                <a:srgbClr val="333333"/>
              </a:solidFill>
              <a:latin typeface="Droid Serif"/>
            </a:endParaRPr>
          </a:p>
          <a:p>
            <a:endParaRPr lang="fr-FR" b="1" u="sng" dirty="0">
              <a:solidFill>
                <a:srgbClr val="333333"/>
              </a:solidFill>
              <a:latin typeface="Droid Serif"/>
            </a:endParaRPr>
          </a:p>
          <a:p>
            <a:endParaRPr lang="fr-FR" b="1" u="sng" dirty="0">
              <a:solidFill>
                <a:srgbClr val="333333"/>
              </a:solidFill>
              <a:latin typeface="Droid Serif"/>
            </a:endParaRPr>
          </a:p>
          <a:p>
            <a:endParaRPr lang="fr-FR" b="1" u="sng" dirty="0">
              <a:solidFill>
                <a:srgbClr val="333333"/>
              </a:solidFill>
              <a:latin typeface="Droid Serif"/>
            </a:endParaRPr>
          </a:p>
          <a:p>
            <a:endParaRPr lang="fr-FR" b="1" u="sng" dirty="0">
              <a:solidFill>
                <a:srgbClr val="333333"/>
              </a:solidFill>
              <a:latin typeface="Droid Serif"/>
            </a:endParaRPr>
          </a:p>
          <a:p>
            <a:endParaRPr lang="fr-FR" b="1" u="sng" dirty="0">
              <a:solidFill>
                <a:srgbClr val="333333"/>
              </a:solidFill>
              <a:latin typeface="Droid Serif"/>
            </a:endParaRPr>
          </a:p>
          <a:p>
            <a:endParaRPr lang="fr-FR" b="1" u="sng" dirty="0">
              <a:solidFill>
                <a:srgbClr val="333333"/>
              </a:solidFill>
              <a:latin typeface="Droid Serif"/>
            </a:endParaRPr>
          </a:p>
          <a:p>
            <a:endParaRPr lang="fr-FR" b="1" u="sng" dirty="0">
              <a:solidFill>
                <a:srgbClr val="333333"/>
              </a:solidFill>
              <a:latin typeface="Droid Serif"/>
            </a:endParaRPr>
          </a:p>
          <a:p>
            <a:endParaRPr lang="fr-FR" b="1" u="sng" dirty="0">
              <a:solidFill>
                <a:srgbClr val="333333"/>
              </a:solidFill>
              <a:latin typeface="Droid Serif"/>
            </a:endParaRPr>
          </a:p>
          <a:p>
            <a:endParaRPr lang="fr-FR" b="1" u="sng" dirty="0">
              <a:solidFill>
                <a:srgbClr val="333333"/>
              </a:solidFill>
              <a:latin typeface="Droid Serif"/>
            </a:endParaRPr>
          </a:p>
          <a:p>
            <a:endParaRPr lang="fr-FR" b="1" u="sng" dirty="0">
              <a:solidFill>
                <a:srgbClr val="333333"/>
              </a:solidFill>
              <a:latin typeface="Droid Serif"/>
            </a:endParaRPr>
          </a:p>
          <a:p>
            <a:endParaRPr lang="fr-FR" b="1" u="sng" dirty="0">
              <a:solidFill>
                <a:srgbClr val="333333"/>
              </a:solidFill>
              <a:latin typeface="Droid Serif"/>
            </a:endParaRPr>
          </a:p>
          <a:p>
            <a:endParaRPr lang="fr-FR" b="1" u="sng" dirty="0">
              <a:solidFill>
                <a:srgbClr val="333333"/>
              </a:solidFill>
              <a:latin typeface="Droid Serif"/>
            </a:endParaRPr>
          </a:p>
          <a:p>
            <a:endParaRPr lang="fr-FR" b="1" u="sng" dirty="0">
              <a:solidFill>
                <a:srgbClr val="333333"/>
              </a:solidFill>
              <a:latin typeface="Droid Serif"/>
            </a:endParaRPr>
          </a:p>
          <a:p>
            <a:endParaRPr lang="fr-FR" b="1" u="sng" dirty="0">
              <a:solidFill>
                <a:srgbClr val="333333"/>
              </a:solidFill>
              <a:latin typeface="Droid Serif"/>
            </a:endParaRPr>
          </a:p>
          <a:p>
            <a:endParaRPr lang="fr-FR" b="1" u="sng" dirty="0">
              <a:solidFill>
                <a:srgbClr val="333333"/>
              </a:solidFill>
              <a:latin typeface="Droid Serif"/>
            </a:endParaRPr>
          </a:p>
          <a:p>
            <a:endParaRPr lang="fr-FR" b="1" u="sng" dirty="0">
              <a:solidFill>
                <a:srgbClr val="333333"/>
              </a:solidFill>
              <a:latin typeface="Droid Serif"/>
            </a:endParaRPr>
          </a:p>
          <a:p>
            <a:endParaRPr lang="fr-FR" b="1" u="sng" dirty="0">
              <a:solidFill>
                <a:srgbClr val="333333"/>
              </a:solidFill>
              <a:latin typeface="Droid Serif"/>
            </a:endParaRPr>
          </a:p>
          <a:p>
            <a:endParaRPr lang="fr-FR" b="1" u="sng" dirty="0">
              <a:solidFill>
                <a:srgbClr val="333333"/>
              </a:solidFill>
              <a:latin typeface="Droid Serif"/>
            </a:endParaRPr>
          </a:p>
          <a:p>
            <a:endParaRPr lang="fr-FR" b="1" u="sng" dirty="0">
              <a:solidFill>
                <a:srgbClr val="333333"/>
              </a:solidFill>
              <a:latin typeface="Droid Serif"/>
            </a:endParaRPr>
          </a:p>
          <a:p>
            <a:endParaRPr lang="fr-FR" b="1" u="sng" dirty="0">
              <a:solidFill>
                <a:srgbClr val="333333"/>
              </a:solidFill>
              <a:latin typeface="Droid Serif"/>
            </a:endParaRPr>
          </a:p>
          <a:p>
            <a:r>
              <a:rPr lang="fr-FR" b="1" u="sng" dirty="0">
                <a:solidFill>
                  <a:srgbClr val="333333"/>
                </a:solidFill>
                <a:latin typeface="Droid Serif"/>
              </a:rPr>
              <a:t>;</a:t>
            </a:r>
            <a:endParaRPr lang="fr-FR" b="1" u="sng" dirty="0"/>
          </a:p>
        </p:txBody>
      </p:sp>
    </p:spTree>
    <p:extLst>
      <p:ext uri="{BB962C8B-B14F-4D97-AF65-F5344CB8AC3E}">
        <p14:creationId xmlns:p14="http://schemas.microsoft.com/office/powerpoint/2010/main" val="40047994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7138686A-6633-4709-916D-D574B3D8E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Un </a:t>
            </a:r>
            <a:r>
              <a:rPr lang="fr-FR" b="1" dirty="0">
                <a:latin typeface="Agency FB" panose="020B0503020202020204" pitchFamily="34" charset="0"/>
              </a:rPr>
              <a:t>classico</a:t>
            </a:r>
            <a:r>
              <a:rPr lang="fr-FR" b="1" dirty="0"/>
              <a:t> </a:t>
            </a:r>
            <a:r>
              <a:rPr lang="fr-FR" b="1" dirty="0" err="1"/>
              <a:t>secondo</a:t>
            </a:r>
            <a:r>
              <a:rPr lang="fr-FR" b="1" dirty="0"/>
              <a:t> piano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C5DCE529-DCA5-4BF2-AE43-E40292E117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Una </a:t>
            </a:r>
            <a:r>
              <a:rPr lang="fr-FR" dirty="0" err="1"/>
              <a:t>particolarità</a:t>
            </a:r>
            <a:r>
              <a:rPr lang="fr-FR" dirty="0"/>
              <a:t> di </a:t>
            </a:r>
            <a:r>
              <a:rPr lang="fr-FR" dirty="0" err="1"/>
              <a:t>quest’opera</a:t>
            </a:r>
            <a:r>
              <a:rPr lang="fr-FR" dirty="0"/>
              <a:t> è la </a:t>
            </a:r>
            <a:r>
              <a:rPr lang="fr-FR" dirty="0" err="1"/>
              <a:t>rappresentazione</a:t>
            </a:r>
            <a:r>
              <a:rPr lang="fr-FR" dirty="0"/>
              <a:t> di </a:t>
            </a:r>
            <a:r>
              <a:rPr lang="fr-FR" dirty="0" err="1"/>
              <a:t>tre</a:t>
            </a:r>
            <a:r>
              <a:rPr lang="fr-FR" dirty="0"/>
              <a:t> </a:t>
            </a:r>
            <a:r>
              <a:rPr lang="fr-FR" dirty="0" err="1"/>
              <a:t>quarti</a:t>
            </a:r>
            <a:r>
              <a:rPr lang="fr-FR" dirty="0"/>
              <a:t> su </a:t>
            </a:r>
            <a:r>
              <a:rPr lang="fr-FR" dirty="0" err="1"/>
              <a:t>uno</a:t>
            </a:r>
            <a:r>
              <a:rPr lang="fr-FR" dirty="0"/>
              <a:t> </a:t>
            </a:r>
            <a:r>
              <a:rPr lang="fr-FR" dirty="0" err="1"/>
              <a:t>sfondo</a:t>
            </a:r>
            <a:r>
              <a:rPr lang="fr-FR" dirty="0"/>
              <a:t> </a:t>
            </a:r>
            <a:r>
              <a:rPr lang="fr-FR" dirty="0" err="1"/>
              <a:t>nero</a:t>
            </a:r>
            <a:r>
              <a:rPr lang="fr-FR" dirty="0"/>
              <a:t>. La </a:t>
            </a:r>
            <a:r>
              <a:rPr lang="fr-FR" dirty="0" err="1"/>
              <a:t>pratica</a:t>
            </a:r>
            <a:r>
              <a:rPr lang="fr-FR" dirty="0"/>
              <a:t> </a:t>
            </a:r>
            <a:r>
              <a:rPr lang="fr-FR" dirty="0" err="1"/>
              <a:t>del</a:t>
            </a:r>
            <a:r>
              <a:rPr lang="fr-FR" dirty="0"/>
              <a:t> </a:t>
            </a:r>
            <a:r>
              <a:rPr lang="fr-FR" dirty="0" err="1"/>
              <a:t>ritratto</a:t>
            </a:r>
            <a:r>
              <a:rPr lang="fr-FR" dirty="0"/>
              <a:t> di </a:t>
            </a:r>
            <a:r>
              <a:rPr lang="fr-FR" dirty="0" err="1" smtClean="0"/>
              <a:t>tre</a:t>
            </a:r>
            <a:r>
              <a:rPr lang="fr-FR" dirty="0" smtClean="0"/>
              <a:t> </a:t>
            </a:r>
            <a:r>
              <a:rPr lang="fr-FR" dirty="0" err="1" smtClean="0"/>
              <a:t>quarti</a:t>
            </a:r>
            <a:r>
              <a:rPr lang="fr-FR" dirty="0" smtClean="0"/>
              <a:t> </a:t>
            </a:r>
            <a:r>
              <a:rPr lang="fr-FR" dirty="0" err="1"/>
              <a:t>era</a:t>
            </a:r>
            <a:r>
              <a:rPr lang="fr-FR" dirty="0"/>
              <a:t> in </a:t>
            </a:r>
            <a:r>
              <a:rPr lang="fr-FR" dirty="0" err="1"/>
              <a:t>effetti</a:t>
            </a:r>
            <a:r>
              <a:rPr lang="fr-FR" dirty="0"/>
              <a:t> molto </a:t>
            </a:r>
            <a:r>
              <a:rPr lang="fr-FR" dirty="0" err="1"/>
              <a:t>praticata</a:t>
            </a:r>
            <a:r>
              <a:rPr lang="fr-FR" dirty="0"/>
              <a:t> </a:t>
            </a:r>
            <a:r>
              <a:rPr lang="fr-FR" dirty="0" err="1"/>
              <a:t>all’epoca</a:t>
            </a:r>
            <a:r>
              <a:rPr lang="fr-FR" dirty="0"/>
              <a:t>, </a:t>
            </a:r>
            <a:r>
              <a:rPr lang="fr-FR" dirty="0" err="1"/>
              <a:t>ereditata</a:t>
            </a:r>
            <a:r>
              <a:rPr lang="fr-FR" dirty="0"/>
              <a:t> </a:t>
            </a:r>
            <a:r>
              <a:rPr lang="fr-FR" dirty="0" err="1"/>
              <a:t>dall’antichità</a:t>
            </a:r>
            <a:r>
              <a:rPr lang="fr-FR" dirty="0"/>
              <a:t>. </a:t>
            </a:r>
            <a:r>
              <a:rPr lang="fr-FR" dirty="0" err="1"/>
              <a:t>Questo</a:t>
            </a:r>
            <a:r>
              <a:rPr lang="fr-FR" dirty="0"/>
              <a:t> </a:t>
            </a:r>
            <a:r>
              <a:rPr lang="fr-FR" dirty="0" err="1"/>
              <a:t>tipo</a:t>
            </a:r>
            <a:r>
              <a:rPr lang="fr-FR" dirty="0"/>
              <a:t> di </a:t>
            </a:r>
            <a:r>
              <a:rPr lang="fr-FR" dirty="0" err="1"/>
              <a:t>rappresentazione</a:t>
            </a:r>
            <a:r>
              <a:rPr lang="fr-FR" dirty="0"/>
              <a:t> permette </a:t>
            </a:r>
            <a:r>
              <a:rPr lang="fr-FR" dirty="0" err="1"/>
              <a:t>all’artista</a:t>
            </a:r>
            <a:r>
              <a:rPr lang="fr-FR" dirty="0"/>
              <a:t> di </a:t>
            </a:r>
            <a:r>
              <a:rPr lang="fr-FR" dirty="0" err="1"/>
              <a:t>mettere</a:t>
            </a:r>
            <a:r>
              <a:rPr lang="fr-FR" dirty="0"/>
              <a:t> in </a:t>
            </a:r>
            <a:r>
              <a:rPr lang="fr-FR" dirty="0" err="1"/>
              <a:t>evidenzia</a:t>
            </a:r>
            <a:r>
              <a:rPr lang="fr-FR" dirty="0"/>
              <a:t> la </a:t>
            </a:r>
            <a:r>
              <a:rPr lang="fr-FR" dirty="0" err="1"/>
              <a:t>plasticità</a:t>
            </a:r>
            <a:r>
              <a:rPr lang="fr-FR" dirty="0"/>
              <a:t> </a:t>
            </a:r>
            <a:r>
              <a:rPr lang="fr-FR" dirty="0" err="1"/>
              <a:t>del</a:t>
            </a:r>
            <a:r>
              <a:rPr lang="fr-FR" dirty="0"/>
              <a:t> </a:t>
            </a:r>
            <a:r>
              <a:rPr lang="fr-FR" dirty="0" err="1"/>
              <a:t>suo</a:t>
            </a:r>
            <a:r>
              <a:rPr lang="fr-FR" dirty="0"/>
              <a:t> </a:t>
            </a:r>
            <a:r>
              <a:rPr lang="fr-FR" dirty="0" err="1"/>
              <a:t>modello</a:t>
            </a:r>
            <a:r>
              <a:rPr lang="fr-FR" dirty="0"/>
              <a:t>, far </a:t>
            </a:r>
            <a:r>
              <a:rPr lang="fr-FR" dirty="0" err="1"/>
              <a:t>apparire</a:t>
            </a:r>
            <a:r>
              <a:rPr lang="fr-FR" dirty="0"/>
              <a:t> </a:t>
            </a:r>
            <a:r>
              <a:rPr lang="fr-FR" dirty="0" err="1"/>
              <a:t>una</a:t>
            </a:r>
            <a:r>
              <a:rPr lang="fr-FR" dirty="0"/>
              <a:t> grande parte </a:t>
            </a:r>
            <a:r>
              <a:rPr lang="fr-FR" dirty="0" err="1"/>
              <a:t>del</a:t>
            </a:r>
            <a:r>
              <a:rPr lang="fr-FR" dirty="0"/>
              <a:t> </a:t>
            </a:r>
            <a:r>
              <a:rPr lang="fr-FR" dirty="0" err="1"/>
              <a:t>suo</a:t>
            </a:r>
            <a:r>
              <a:rPr lang="fr-FR" dirty="0"/>
              <a:t> </a:t>
            </a:r>
            <a:r>
              <a:rPr lang="fr-FR" dirty="0" err="1"/>
              <a:t>viso</a:t>
            </a:r>
            <a:r>
              <a:rPr lang="fr-FR" dirty="0"/>
              <a:t> e </a:t>
            </a:r>
            <a:r>
              <a:rPr lang="fr-FR" dirty="0" err="1"/>
              <a:t>infine</a:t>
            </a:r>
            <a:r>
              <a:rPr lang="fr-FR" dirty="0"/>
              <a:t> </a:t>
            </a:r>
            <a:r>
              <a:rPr lang="fr-FR" dirty="0" err="1"/>
              <a:t>sottolineare</a:t>
            </a:r>
            <a:r>
              <a:rPr lang="fr-FR" dirty="0"/>
              <a:t>  la </a:t>
            </a:r>
            <a:r>
              <a:rPr lang="fr-FR" dirty="0" err="1"/>
              <a:t>psicologia</a:t>
            </a:r>
            <a:r>
              <a:rPr lang="fr-FR" dirty="0"/>
              <a:t> </a:t>
            </a:r>
            <a:r>
              <a:rPr lang="fr-FR" dirty="0" err="1"/>
              <a:t>del</a:t>
            </a:r>
            <a:r>
              <a:rPr lang="fr-FR" dirty="0"/>
              <a:t> </a:t>
            </a:r>
            <a:r>
              <a:rPr lang="fr-FR" dirty="0" err="1"/>
              <a:t>soggetto</a:t>
            </a:r>
            <a:r>
              <a:rPr lang="fr-F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732767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4AE"/>
            </a:gs>
            <a:gs pos="13000">
              <a:srgbClr val="BD922A"/>
            </a:gs>
            <a:gs pos="21001">
              <a:srgbClr val="BD922A"/>
            </a:gs>
            <a:gs pos="63000">
              <a:srgbClr val="FBE4AE"/>
            </a:gs>
            <a:gs pos="67000">
              <a:srgbClr val="BD922A"/>
            </a:gs>
            <a:gs pos="69000">
              <a:srgbClr val="835E17"/>
            </a:gs>
            <a:gs pos="82001">
              <a:srgbClr val="A28949"/>
            </a:gs>
            <a:gs pos="100000">
              <a:srgbClr val="FAE3B7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0FB259B0-8D93-466D-BF1D-B55B97351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9239"/>
            <a:ext cx="8229600" cy="1143000"/>
          </a:xfrm>
        </p:spPr>
        <p:txBody>
          <a:bodyPr/>
          <a:lstStyle/>
          <a:p>
            <a:r>
              <a:rPr lang="fr-FR" dirty="0" err="1">
                <a:latin typeface="Agency FB" panose="020B0503020202020204" pitchFamily="34" charset="0"/>
              </a:rPr>
              <a:t>Descrizione</a:t>
            </a:r>
            <a:r>
              <a:rPr lang="fr-FR" dirty="0">
                <a:latin typeface="Agency FB" panose="020B0503020202020204" pitchFamily="34" charset="0"/>
              </a:rPr>
              <a:t> </a:t>
            </a:r>
            <a:r>
              <a:rPr lang="fr-FR" dirty="0" err="1">
                <a:latin typeface="Agency FB" panose="020B0503020202020204" pitchFamily="34" charset="0"/>
              </a:rPr>
              <a:t>dell’opera</a:t>
            </a:r>
            <a:endParaRPr lang="fr-FR" dirty="0">
              <a:latin typeface="Agency FB" panose="020B0503020202020204" pitchFamily="34" charset="0"/>
            </a:endParaRPr>
          </a:p>
        </p:txBody>
      </p:sp>
      <p:pic>
        <p:nvPicPr>
          <p:cNvPr id="5" name="Espace réservé du contenu 8">
            <a:extLst>
              <a:ext uri="{FF2B5EF4-FFF2-40B4-BE49-F238E27FC236}">
                <a16:creationId xmlns="" xmlns:a16="http://schemas.microsoft.com/office/drawing/2014/main" id="{C3BF11D0-C678-4479-A68E-2F2268C31D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349" y="1970037"/>
            <a:ext cx="3781302" cy="4296934"/>
          </a:xfrm>
          <a:prstGeom prst="rect">
            <a:avLst/>
          </a:prstGeom>
        </p:spPr>
      </p:pic>
      <p:sp>
        <p:nvSpPr>
          <p:cNvPr id="6" name="Flèche : haut 5">
            <a:extLst>
              <a:ext uri="{FF2B5EF4-FFF2-40B4-BE49-F238E27FC236}">
                <a16:creationId xmlns="" xmlns:a16="http://schemas.microsoft.com/office/drawing/2014/main" id="{2D5F489D-E852-4416-9202-79216A30D30B}"/>
              </a:ext>
            </a:extLst>
          </p:cNvPr>
          <p:cNvSpPr/>
          <p:nvPr/>
        </p:nvSpPr>
        <p:spPr>
          <a:xfrm rot="17299650">
            <a:off x="6146662" y="5713637"/>
            <a:ext cx="346046" cy="734397"/>
          </a:xfrm>
          <a:prstGeom prst="upArrow">
            <a:avLst>
              <a:gd name="adj1" fmla="val 21052"/>
              <a:gd name="adj2" fmla="val 7454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="" xmlns:a16="http://schemas.microsoft.com/office/drawing/2014/main" id="{9FD319DE-F6C7-4FCE-9210-AB59BB457583}"/>
              </a:ext>
            </a:extLst>
          </p:cNvPr>
          <p:cNvSpPr txBox="1"/>
          <p:nvPr/>
        </p:nvSpPr>
        <p:spPr>
          <a:xfrm>
            <a:off x="6644224" y="6084794"/>
            <a:ext cx="2398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400" b="1" dirty="0" err="1"/>
              <a:t>Abito</a:t>
            </a:r>
            <a:r>
              <a:rPr lang="fr-FR" sz="1400" b="1" dirty="0"/>
              <a:t> </a:t>
            </a:r>
            <a:r>
              <a:rPr lang="fr-FR" sz="1400" b="1" dirty="0" err="1"/>
              <a:t>nero</a:t>
            </a:r>
            <a:r>
              <a:rPr lang="fr-FR" sz="1400" b="1" dirty="0"/>
              <a:t>, </a:t>
            </a:r>
            <a:r>
              <a:rPr lang="fr-FR" sz="1400" b="1" dirty="0" err="1"/>
              <a:t>spartano</a:t>
            </a:r>
            <a:r>
              <a:rPr lang="fr-FR" sz="1400" b="1" dirty="0"/>
              <a:t> e </a:t>
            </a:r>
            <a:r>
              <a:rPr lang="fr-FR" sz="1400" b="1" dirty="0" err="1"/>
              <a:t>essenziale</a:t>
            </a:r>
            <a:r>
              <a:rPr lang="fr-FR" sz="1400" b="1" dirty="0"/>
              <a:t>, </a:t>
            </a:r>
            <a:r>
              <a:rPr lang="fr-FR" sz="1400" b="1" dirty="0" err="1"/>
              <a:t>chiuso</a:t>
            </a:r>
            <a:r>
              <a:rPr lang="fr-FR" sz="1400" b="1" dirty="0"/>
              <a:t> </a:t>
            </a:r>
            <a:r>
              <a:rPr lang="fr-FR" sz="1400" b="1" dirty="0" err="1"/>
              <a:t>sul</a:t>
            </a:r>
            <a:r>
              <a:rPr lang="fr-FR" sz="1400" b="1" dirty="0"/>
              <a:t> </a:t>
            </a:r>
            <a:r>
              <a:rPr lang="fr-FR" sz="1400" b="1" dirty="0" err="1"/>
              <a:t>davanti</a:t>
            </a:r>
            <a:endParaRPr lang="fr-FR" sz="1400" b="1" dirty="0"/>
          </a:p>
        </p:txBody>
      </p:sp>
      <p:sp>
        <p:nvSpPr>
          <p:cNvPr id="8" name="Flèche : haut 7">
            <a:extLst>
              <a:ext uri="{FF2B5EF4-FFF2-40B4-BE49-F238E27FC236}">
                <a16:creationId xmlns="" xmlns:a16="http://schemas.microsoft.com/office/drawing/2014/main" id="{7EA40738-01EB-4490-BC7B-B24B8BB2A00E}"/>
              </a:ext>
            </a:extLst>
          </p:cNvPr>
          <p:cNvSpPr/>
          <p:nvPr/>
        </p:nvSpPr>
        <p:spPr>
          <a:xfrm rot="15932220">
            <a:off x="5871732" y="4065759"/>
            <a:ext cx="392973" cy="1343545"/>
          </a:xfrm>
          <a:prstGeom prst="upArrow">
            <a:avLst>
              <a:gd name="adj1" fmla="val 21688"/>
              <a:gd name="adj2" fmla="val 6340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="" xmlns:a16="http://schemas.microsoft.com/office/drawing/2014/main" id="{053935B6-B42B-412C-9434-4A4E427A40B9}"/>
              </a:ext>
            </a:extLst>
          </p:cNvPr>
          <p:cNvSpPr txBox="1"/>
          <p:nvPr/>
        </p:nvSpPr>
        <p:spPr>
          <a:xfrm>
            <a:off x="6789682" y="4470089"/>
            <a:ext cx="22534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400" b="1" dirty="0" err="1"/>
              <a:t>Colletto</a:t>
            </a:r>
            <a:r>
              <a:rPr lang="fr-FR" sz="1400" b="1" dirty="0"/>
              <a:t> </a:t>
            </a:r>
            <a:r>
              <a:rPr lang="fr-FR" sz="1400" b="1" dirty="0" err="1"/>
              <a:t>semplice</a:t>
            </a:r>
            <a:r>
              <a:rPr lang="fr-FR" sz="1400" b="1" dirty="0"/>
              <a:t> e </a:t>
            </a:r>
            <a:r>
              <a:rPr lang="fr-FR" sz="1400" b="1" dirty="0" err="1"/>
              <a:t>rigoroso</a:t>
            </a:r>
            <a:r>
              <a:rPr lang="fr-FR" sz="1400" b="1" dirty="0"/>
              <a:t> </a:t>
            </a:r>
            <a:r>
              <a:rPr lang="fr-FR" sz="1400" b="1" dirty="0" err="1"/>
              <a:t>che</a:t>
            </a:r>
            <a:r>
              <a:rPr lang="fr-FR" sz="1400" b="1" dirty="0"/>
              <a:t> </a:t>
            </a:r>
            <a:r>
              <a:rPr lang="fr-FR" sz="1400" b="1" dirty="0" err="1"/>
              <a:t>lascia</a:t>
            </a:r>
            <a:r>
              <a:rPr lang="fr-FR" sz="1400" b="1" dirty="0"/>
              <a:t> </a:t>
            </a:r>
            <a:r>
              <a:rPr lang="fr-FR" sz="1400" b="1" dirty="0" err="1"/>
              <a:t>intravedere</a:t>
            </a:r>
            <a:r>
              <a:rPr lang="fr-FR" sz="1400" b="1" dirty="0"/>
              <a:t> il </a:t>
            </a:r>
            <a:r>
              <a:rPr lang="fr-FR" sz="1400" b="1" dirty="0" err="1"/>
              <a:t>bordo</a:t>
            </a:r>
            <a:r>
              <a:rPr lang="fr-FR" sz="1400" b="1" dirty="0"/>
              <a:t> di un </a:t>
            </a:r>
            <a:r>
              <a:rPr lang="fr-FR" sz="1400" b="1" dirty="0" err="1"/>
              <a:t>altro</a:t>
            </a:r>
            <a:r>
              <a:rPr lang="fr-FR" sz="1400" b="1" dirty="0"/>
              <a:t> </a:t>
            </a:r>
            <a:r>
              <a:rPr lang="fr-FR" sz="1400" b="1" dirty="0" err="1"/>
              <a:t>indumento</a:t>
            </a:r>
            <a:endParaRPr lang="fr-FR" sz="1400" b="1" dirty="0"/>
          </a:p>
        </p:txBody>
      </p:sp>
      <p:sp>
        <p:nvSpPr>
          <p:cNvPr id="10" name="Flèche : haut 9">
            <a:extLst>
              <a:ext uri="{FF2B5EF4-FFF2-40B4-BE49-F238E27FC236}">
                <a16:creationId xmlns="" xmlns:a16="http://schemas.microsoft.com/office/drawing/2014/main" id="{4B3DA388-62FE-4C48-8BD2-DD1A8065A580}"/>
              </a:ext>
            </a:extLst>
          </p:cNvPr>
          <p:cNvSpPr/>
          <p:nvPr/>
        </p:nvSpPr>
        <p:spPr>
          <a:xfrm rot="5972637">
            <a:off x="2476469" y="2599319"/>
            <a:ext cx="409757" cy="1659358"/>
          </a:xfrm>
          <a:prstGeom prst="upArrow">
            <a:avLst>
              <a:gd name="adj1" fmla="val 19040"/>
              <a:gd name="adj2" fmla="val 77654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="" xmlns:a16="http://schemas.microsoft.com/office/drawing/2014/main" id="{1F83CF0A-CBA0-49EA-97FB-AB5ED75C1C1A}"/>
              </a:ext>
            </a:extLst>
          </p:cNvPr>
          <p:cNvSpPr txBox="1"/>
          <p:nvPr/>
        </p:nvSpPr>
        <p:spPr>
          <a:xfrm>
            <a:off x="212912" y="3089391"/>
            <a:ext cx="18291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400" b="1" dirty="0"/>
              <a:t>I capelli </a:t>
            </a:r>
            <a:r>
              <a:rPr lang="fr-FR" sz="1400" b="1" dirty="0" err="1"/>
              <a:t>che</a:t>
            </a:r>
            <a:r>
              <a:rPr lang="fr-FR" sz="1400" b="1" dirty="0"/>
              <a:t> </a:t>
            </a:r>
            <a:r>
              <a:rPr lang="fr-FR" sz="1400" b="1" dirty="0" err="1"/>
              <a:t>incorniciano</a:t>
            </a:r>
            <a:r>
              <a:rPr lang="fr-FR" sz="1400" b="1" dirty="0"/>
              <a:t> il </a:t>
            </a:r>
            <a:r>
              <a:rPr lang="fr-FR" sz="1400" b="1" dirty="0" err="1"/>
              <a:t>volto</a:t>
            </a:r>
            <a:r>
              <a:rPr lang="fr-FR" sz="1400" b="1" dirty="0"/>
              <a:t> con un </a:t>
            </a:r>
            <a:r>
              <a:rPr lang="fr-FR" sz="1400" b="1" dirty="0" err="1"/>
              <a:t>acconciatura</a:t>
            </a:r>
            <a:r>
              <a:rPr lang="fr-FR" sz="1400" b="1" dirty="0"/>
              <a:t> a </a:t>
            </a:r>
            <a:r>
              <a:rPr lang="fr-FR" sz="1400" b="1" dirty="0" err="1"/>
              <a:t>caschetto</a:t>
            </a:r>
            <a:endParaRPr lang="fr-FR" sz="1400" b="1" dirty="0"/>
          </a:p>
        </p:txBody>
      </p:sp>
      <p:sp>
        <p:nvSpPr>
          <p:cNvPr id="12" name="Flèche : haut 11">
            <a:extLst>
              <a:ext uri="{FF2B5EF4-FFF2-40B4-BE49-F238E27FC236}">
                <a16:creationId xmlns="" xmlns:a16="http://schemas.microsoft.com/office/drawing/2014/main" id="{5F26ABB1-4220-4F57-8A38-B66756F14F06}"/>
              </a:ext>
            </a:extLst>
          </p:cNvPr>
          <p:cNvSpPr/>
          <p:nvPr/>
        </p:nvSpPr>
        <p:spPr>
          <a:xfrm rot="15158554">
            <a:off x="6077968" y="1831929"/>
            <a:ext cx="355557" cy="1655169"/>
          </a:xfrm>
          <a:prstGeom prst="upArrow">
            <a:avLst>
              <a:gd name="adj1" fmla="val 14710"/>
              <a:gd name="adj2" fmla="val 7782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="" xmlns:a16="http://schemas.microsoft.com/office/drawing/2014/main" id="{C32E0B6D-FEDA-480E-931E-91FBDD72A06C}"/>
              </a:ext>
            </a:extLst>
          </p:cNvPr>
          <p:cNvSpPr txBox="1"/>
          <p:nvPr/>
        </p:nvSpPr>
        <p:spPr>
          <a:xfrm>
            <a:off x="7214348" y="2092500"/>
            <a:ext cx="1828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400" b="1" i="0" dirty="0">
                <a:solidFill>
                  <a:srgbClr val="333333"/>
                </a:solidFill>
                <a:effectLst/>
                <a:latin typeface="Libre Franklin"/>
              </a:rPr>
              <a:t>Un </a:t>
            </a:r>
            <a:r>
              <a:rPr lang="fr-FR" sz="1400" b="1" i="0" dirty="0" err="1">
                <a:solidFill>
                  <a:srgbClr val="333333"/>
                </a:solidFill>
                <a:effectLst/>
                <a:latin typeface="Libre Franklin"/>
              </a:rPr>
              <a:t>berretto</a:t>
            </a:r>
            <a:r>
              <a:rPr lang="fr-FR" sz="1400" b="1" i="0" dirty="0">
                <a:solidFill>
                  <a:srgbClr val="333333"/>
                </a:solidFill>
                <a:effectLst/>
                <a:latin typeface="Libre Franklin"/>
              </a:rPr>
              <a:t> </a:t>
            </a:r>
            <a:r>
              <a:rPr lang="fr-FR" sz="1400" b="1" i="0" dirty="0" err="1">
                <a:solidFill>
                  <a:srgbClr val="333333"/>
                </a:solidFill>
                <a:effectLst/>
                <a:latin typeface="Libre Franklin"/>
              </a:rPr>
              <a:t>nero</a:t>
            </a:r>
            <a:r>
              <a:rPr lang="fr-FR" sz="1400" b="1" i="0" dirty="0">
                <a:solidFill>
                  <a:srgbClr val="333333"/>
                </a:solidFill>
                <a:effectLst/>
                <a:latin typeface="Libre Franklin"/>
              </a:rPr>
              <a:t> </a:t>
            </a:r>
            <a:r>
              <a:rPr lang="fr-FR" sz="1400" b="1" i="0" dirty="0" err="1">
                <a:solidFill>
                  <a:srgbClr val="333333"/>
                </a:solidFill>
                <a:effectLst/>
                <a:latin typeface="Libre Franklin"/>
              </a:rPr>
              <a:t>che</a:t>
            </a:r>
            <a:r>
              <a:rPr lang="fr-FR" sz="1400" b="1" i="0" dirty="0">
                <a:solidFill>
                  <a:srgbClr val="333333"/>
                </a:solidFill>
                <a:effectLst/>
                <a:latin typeface="Libre Franklin"/>
              </a:rPr>
              <a:t> </a:t>
            </a:r>
            <a:r>
              <a:rPr lang="fr-FR" sz="1400" b="1" i="0" dirty="0" err="1">
                <a:solidFill>
                  <a:srgbClr val="333333"/>
                </a:solidFill>
                <a:effectLst/>
                <a:latin typeface="Libre Franklin"/>
              </a:rPr>
              <a:t>copre</a:t>
            </a:r>
            <a:r>
              <a:rPr lang="fr-FR" sz="1400" b="1" i="0" dirty="0">
                <a:solidFill>
                  <a:srgbClr val="333333"/>
                </a:solidFill>
                <a:effectLst/>
                <a:latin typeface="Libre Franklin"/>
              </a:rPr>
              <a:t> </a:t>
            </a:r>
            <a:r>
              <a:rPr lang="fr-FR" sz="1400" b="1" i="0" dirty="0" err="1">
                <a:solidFill>
                  <a:srgbClr val="333333"/>
                </a:solidFill>
                <a:effectLst/>
                <a:latin typeface="+mj-lt"/>
              </a:rPr>
              <a:t>gran</a:t>
            </a:r>
            <a:r>
              <a:rPr lang="fr-FR" sz="1400" b="1" i="0" dirty="0">
                <a:solidFill>
                  <a:srgbClr val="333333"/>
                </a:solidFill>
                <a:effectLst/>
                <a:latin typeface="Libre Franklin"/>
              </a:rPr>
              <a:t> parte </a:t>
            </a:r>
            <a:r>
              <a:rPr lang="fr-FR" sz="1400" b="1" i="0" dirty="0" err="1">
                <a:solidFill>
                  <a:srgbClr val="333333"/>
                </a:solidFill>
                <a:effectLst/>
                <a:latin typeface="Libre Franklin"/>
              </a:rPr>
              <a:t>della</a:t>
            </a:r>
            <a:r>
              <a:rPr lang="fr-FR" sz="1400" b="1" i="0" dirty="0">
                <a:solidFill>
                  <a:srgbClr val="333333"/>
                </a:solidFill>
                <a:effectLst/>
                <a:latin typeface="Libre Franklin"/>
              </a:rPr>
              <a:t> testa</a:t>
            </a:r>
            <a:endParaRPr lang="fr-FR" sz="1400" b="1" dirty="0"/>
          </a:p>
        </p:txBody>
      </p:sp>
      <p:sp>
        <p:nvSpPr>
          <p:cNvPr id="16" name="Flèche : haut 15">
            <a:extLst>
              <a:ext uri="{FF2B5EF4-FFF2-40B4-BE49-F238E27FC236}">
                <a16:creationId xmlns="" xmlns:a16="http://schemas.microsoft.com/office/drawing/2014/main" id="{19E169BA-607C-4E9D-B687-C26B92522051}"/>
              </a:ext>
            </a:extLst>
          </p:cNvPr>
          <p:cNvSpPr/>
          <p:nvPr/>
        </p:nvSpPr>
        <p:spPr>
          <a:xfrm rot="4507159">
            <a:off x="2827299" y="3744943"/>
            <a:ext cx="409757" cy="1659358"/>
          </a:xfrm>
          <a:prstGeom prst="upArrow">
            <a:avLst>
              <a:gd name="adj1" fmla="val 19040"/>
              <a:gd name="adj2" fmla="val 77654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>
            <a:extLst>
              <a:ext uri="{FF2B5EF4-FFF2-40B4-BE49-F238E27FC236}">
                <a16:creationId xmlns="" xmlns:a16="http://schemas.microsoft.com/office/drawing/2014/main" id="{F26F9DE1-C6A2-45C9-8F4F-9D08D19677AA}"/>
              </a:ext>
            </a:extLst>
          </p:cNvPr>
          <p:cNvSpPr txBox="1"/>
          <p:nvPr/>
        </p:nvSpPr>
        <p:spPr>
          <a:xfrm>
            <a:off x="213294" y="4498008"/>
            <a:ext cx="1828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400" b="1" i="0" dirty="0">
                <a:effectLst/>
                <a:latin typeface="+mj-lt"/>
              </a:rPr>
              <a:t>la </a:t>
            </a:r>
            <a:r>
              <a:rPr lang="fr-FR" sz="1400" b="1" i="0" dirty="0" err="1">
                <a:effectLst/>
                <a:latin typeface="+mj-lt"/>
              </a:rPr>
              <a:t>mascella</a:t>
            </a:r>
            <a:r>
              <a:rPr lang="fr-FR" sz="1400" b="1" i="0" dirty="0">
                <a:effectLst/>
                <a:latin typeface="+mj-lt"/>
              </a:rPr>
              <a:t> </a:t>
            </a:r>
            <a:r>
              <a:rPr lang="fr-FR" sz="1400" b="1" i="0" dirty="0" err="1">
                <a:effectLst/>
                <a:latin typeface="+mj-lt"/>
              </a:rPr>
              <a:t>quadrata</a:t>
            </a:r>
            <a:r>
              <a:rPr lang="fr-FR" sz="1400" b="1" i="0" dirty="0">
                <a:effectLst/>
                <a:latin typeface="+mj-lt"/>
              </a:rPr>
              <a:t> e forte con la </a:t>
            </a:r>
            <a:r>
              <a:rPr lang="fr-FR" sz="1400" b="1" i="0" dirty="0" err="1">
                <a:effectLst/>
                <a:latin typeface="+mj-lt"/>
              </a:rPr>
              <a:t>muscolatura</a:t>
            </a:r>
            <a:r>
              <a:rPr lang="fr-FR" sz="1400" b="1" i="0" dirty="0">
                <a:effectLst/>
                <a:latin typeface="+mj-lt"/>
              </a:rPr>
              <a:t> </a:t>
            </a:r>
            <a:r>
              <a:rPr lang="fr-FR" sz="1400" b="1" i="0" dirty="0" err="1">
                <a:effectLst/>
                <a:latin typeface="+mj-lt"/>
              </a:rPr>
              <a:t>tesa</a:t>
            </a:r>
            <a:r>
              <a:rPr lang="fr-FR" sz="1400" b="1" i="0" dirty="0">
                <a:effectLst/>
                <a:latin typeface="+mj-lt"/>
              </a:rPr>
              <a:t> </a:t>
            </a:r>
            <a:r>
              <a:rPr lang="fr-FR" sz="1400" b="1" i="0" dirty="0" err="1">
                <a:effectLst/>
                <a:latin typeface="+mj-lt"/>
              </a:rPr>
              <a:t>che</a:t>
            </a:r>
            <a:r>
              <a:rPr lang="fr-FR" sz="1400" b="1" i="0" dirty="0">
                <a:effectLst/>
                <a:latin typeface="+mj-lt"/>
              </a:rPr>
              <a:t> la serra con </a:t>
            </a:r>
            <a:r>
              <a:rPr lang="fr-FR" sz="1400" b="1" i="0" dirty="0" err="1">
                <a:effectLst/>
                <a:latin typeface="+mj-lt"/>
              </a:rPr>
              <a:t>decisione</a:t>
            </a:r>
            <a:r>
              <a:rPr lang="fr-FR" sz="1400" b="1" dirty="0">
                <a:latin typeface="+mj-lt"/>
              </a:rPr>
              <a:t>, indice di forte </a:t>
            </a:r>
            <a:r>
              <a:rPr lang="fr-FR" sz="1400" b="1" dirty="0" err="1">
                <a:latin typeface="+mj-lt"/>
              </a:rPr>
              <a:t>determinazione</a:t>
            </a:r>
            <a:r>
              <a:rPr lang="fr-FR" sz="1400" b="1" i="0" dirty="0">
                <a:effectLst/>
                <a:latin typeface="+mj-lt"/>
              </a:rPr>
              <a:t> </a:t>
            </a:r>
            <a:endParaRPr lang="fr-FR" sz="1400" b="1" dirty="0">
              <a:latin typeface="+mj-lt"/>
            </a:endParaRPr>
          </a:p>
        </p:txBody>
      </p:sp>
      <p:sp>
        <p:nvSpPr>
          <p:cNvPr id="19" name="Flèche : haut 18">
            <a:extLst>
              <a:ext uri="{FF2B5EF4-FFF2-40B4-BE49-F238E27FC236}">
                <a16:creationId xmlns="" xmlns:a16="http://schemas.microsoft.com/office/drawing/2014/main" id="{EB371C6A-F50F-4271-B833-59B3BEAD093E}"/>
              </a:ext>
            </a:extLst>
          </p:cNvPr>
          <p:cNvSpPr/>
          <p:nvPr/>
        </p:nvSpPr>
        <p:spPr>
          <a:xfrm rot="15704438">
            <a:off x="5293513" y="2680962"/>
            <a:ext cx="331756" cy="2442659"/>
          </a:xfrm>
          <a:prstGeom prst="upArrow">
            <a:avLst>
              <a:gd name="adj1" fmla="val 19040"/>
              <a:gd name="adj2" fmla="val 77654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>
            <a:extLst>
              <a:ext uri="{FF2B5EF4-FFF2-40B4-BE49-F238E27FC236}">
                <a16:creationId xmlns="" xmlns:a16="http://schemas.microsoft.com/office/drawing/2014/main" id="{93EED4FD-D157-470F-B627-7922DE5F5E6F}"/>
              </a:ext>
            </a:extLst>
          </p:cNvPr>
          <p:cNvSpPr txBox="1"/>
          <p:nvPr/>
        </p:nvSpPr>
        <p:spPr>
          <a:xfrm>
            <a:off x="6956201" y="3369156"/>
            <a:ext cx="1730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400" b="1" dirty="0"/>
              <a:t>Cicatrice </a:t>
            </a:r>
            <a:r>
              <a:rPr lang="fr-FR" sz="1400" b="1" dirty="0" err="1"/>
              <a:t>sul</a:t>
            </a:r>
            <a:r>
              <a:rPr lang="fr-FR" sz="1400" b="1" dirty="0"/>
              <a:t> </a:t>
            </a:r>
            <a:r>
              <a:rPr lang="fr-FR" sz="1400" b="1" dirty="0" err="1"/>
              <a:t>labbro</a:t>
            </a:r>
            <a:r>
              <a:rPr lang="fr-FR" sz="1400" b="1" dirty="0"/>
              <a:t> superiore</a:t>
            </a:r>
          </a:p>
        </p:txBody>
      </p:sp>
    </p:spTree>
    <p:extLst>
      <p:ext uri="{BB962C8B-B14F-4D97-AF65-F5344CB8AC3E}">
        <p14:creationId xmlns:p14="http://schemas.microsoft.com/office/powerpoint/2010/main" val="20876997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3DB73856-8655-41B9-974C-008F08F54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27556"/>
            <a:ext cx="4114800" cy="833848"/>
          </a:xfrm>
        </p:spPr>
        <p:txBody>
          <a:bodyPr/>
          <a:lstStyle/>
          <a:p>
            <a:r>
              <a:rPr lang="fr-FR" b="1" dirty="0"/>
              <a:t>L’</a:t>
            </a:r>
            <a:r>
              <a:rPr lang="fr-FR" b="1" dirty="0" err="1"/>
              <a:t>illuminazione</a:t>
            </a:r>
            <a:r>
              <a:rPr lang="fr-FR" b="1" dirty="0"/>
              <a:t>: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="" xmlns:a16="http://schemas.microsoft.com/office/drawing/2014/main" id="{F037B333-3AEF-4654-8055-AC4F5A15D134}"/>
              </a:ext>
            </a:extLst>
          </p:cNvPr>
          <p:cNvSpPr txBox="1"/>
          <p:nvPr/>
        </p:nvSpPr>
        <p:spPr>
          <a:xfrm>
            <a:off x="4114800" y="1127556"/>
            <a:ext cx="457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400" b="0" i="1" dirty="0" smtClean="0">
                <a:effectLst/>
                <a:latin typeface="+mj-lt"/>
              </a:rPr>
              <a:t>Viso </a:t>
            </a:r>
            <a:r>
              <a:rPr lang="fr-FR" sz="2400" b="0" i="1" dirty="0" err="1" smtClean="0">
                <a:effectLst/>
                <a:latin typeface="+mj-lt"/>
              </a:rPr>
              <a:t>lluminato</a:t>
            </a:r>
            <a:r>
              <a:rPr lang="fr-FR" sz="2400" b="0" i="1" dirty="0" smtClean="0">
                <a:effectLst/>
                <a:latin typeface="+mj-lt"/>
              </a:rPr>
              <a:t> </a:t>
            </a:r>
            <a:r>
              <a:rPr lang="fr-FR" sz="2400" b="0" i="1" dirty="0">
                <a:effectLst/>
                <a:latin typeface="+mj-lt"/>
              </a:rPr>
              <a:t>da un </a:t>
            </a:r>
            <a:r>
              <a:rPr lang="fr-FR" sz="2400" b="0" i="1" dirty="0" err="1">
                <a:effectLst/>
                <a:latin typeface="+mj-lt"/>
              </a:rPr>
              <a:t>fascio</a:t>
            </a:r>
            <a:r>
              <a:rPr lang="fr-FR" sz="2400" b="0" i="1" dirty="0">
                <a:effectLst/>
                <a:latin typeface="+mj-lt"/>
              </a:rPr>
              <a:t> di </a:t>
            </a:r>
            <a:r>
              <a:rPr lang="fr-FR" sz="2400" b="0" i="1" dirty="0" err="1" smtClean="0">
                <a:effectLst/>
                <a:latin typeface="+mj-lt"/>
              </a:rPr>
              <a:t>luce</a:t>
            </a:r>
            <a:r>
              <a:rPr lang="fr-FR" sz="2400" b="0" i="1" dirty="0" smtClean="0">
                <a:effectLst/>
                <a:latin typeface="+mj-lt"/>
              </a:rPr>
              <a:t> e </a:t>
            </a:r>
            <a:r>
              <a:rPr lang="fr-FR" sz="2400" b="0" i="1" dirty="0" err="1">
                <a:effectLst/>
                <a:latin typeface="+mj-lt"/>
              </a:rPr>
              <a:t>che</a:t>
            </a:r>
            <a:r>
              <a:rPr lang="fr-FR" sz="2400" b="0" i="1" dirty="0">
                <a:effectLst/>
                <a:latin typeface="+mj-lt"/>
              </a:rPr>
              <a:t> </a:t>
            </a:r>
            <a:r>
              <a:rPr lang="fr-FR" sz="2400" b="0" i="1" dirty="0" smtClean="0">
                <a:effectLst/>
                <a:latin typeface="+mj-lt"/>
              </a:rPr>
              <a:t>si mette </a:t>
            </a:r>
            <a:r>
              <a:rPr lang="fr-FR" sz="2400" b="0" i="1" dirty="0">
                <a:effectLst/>
                <a:latin typeface="+mj-lt"/>
              </a:rPr>
              <a:t>in </a:t>
            </a:r>
            <a:r>
              <a:rPr lang="fr-FR" sz="2400" b="0" i="1" dirty="0" err="1">
                <a:effectLst/>
                <a:latin typeface="+mj-lt"/>
              </a:rPr>
              <a:t>evidenza</a:t>
            </a:r>
            <a:r>
              <a:rPr lang="fr-FR" sz="2400" b="0" i="1" dirty="0">
                <a:effectLst/>
                <a:latin typeface="+mj-lt"/>
              </a:rPr>
              <a:t> </a:t>
            </a:r>
            <a:r>
              <a:rPr lang="fr-FR" sz="2400" b="0" i="1" dirty="0" err="1">
                <a:effectLst/>
                <a:latin typeface="+mj-lt"/>
              </a:rPr>
              <a:t>contro</a:t>
            </a:r>
            <a:r>
              <a:rPr lang="fr-FR" sz="2400" b="0" i="1" dirty="0">
                <a:effectLst/>
                <a:latin typeface="+mj-lt"/>
              </a:rPr>
              <a:t> il </a:t>
            </a:r>
            <a:r>
              <a:rPr lang="fr-FR" sz="2400" b="0" i="1" dirty="0" err="1">
                <a:effectLst/>
                <a:latin typeface="+mj-lt"/>
              </a:rPr>
              <a:t>nero</a:t>
            </a:r>
            <a:r>
              <a:rPr lang="fr-FR" sz="2400" b="0" i="1" dirty="0">
                <a:effectLst/>
                <a:latin typeface="+mj-lt"/>
              </a:rPr>
              <a:t> </a:t>
            </a:r>
            <a:r>
              <a:rPr lang="fr-FR" sz="2400" b="0" i="1" dirty="0" err="1" smtClean="0">
                <a:effectLst/>
                <a:latin typeface="+mj-lt"/>
              </a:rPr>
              <a:t>dello</a:t>
            </a:r>
            <a:r>
              <a:rPr lang="fr-FR" sz="2400" b="0" i="1" dirty="0" smtClean="0">
                <a:effectLst/>
                <a:latin typeface="+mj-lt"/>
              </a:rPr>
              <a:t> </a:t>
            </a:r>
            <a:r>
              <a:rPr lang="fr-FR" sz="2400" b="0" i="1" dirty="0" err="1">
                <a:effectLst/>
                <a:latin typeface="+mj-lt"/>
              </a:rPr>
              <a:t>fondo</a:t>
            </a:r>
            <a:endParaRPr lang="fr-FR" sz="2400" i="1" dirty="0">
              <a:latin typeface="+mj-lt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="" xmlns:a16="http://schemas.microsoft.com/office/drawing/2014/main" id="{38F1E1E2-217C-4AA6-801F-2FBB1A63BE5A}"/>
              </a:ext>
            </a:extLst>
          </p:cNvPr>
          <p:cNvSpPr txBox="1"/>
          <p:nvPr/>
        </p:nvSpPr>
        <p:spPr>
          <a:xfrm>
            <a:off x="519952" y="2965665"/>
            <a:ext cx="26064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4400" b="1" dirty="0"/>
              <a:t>Lo </a:t>
            </a:r>
            <a:r>
              <a:rPr lang="fr-FR" sz="4400" b="1" dirty="0" err="1"/>
              <a:t>Spazio</a:t>
            </a:r>
            <a:r>
              <a:rPr lang="fr-FR" sz="4400" b="1" dirty="0"/>
              <a:t>: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="" xmlns:a16="http://schemas.microsoft.com/office/drawing/2014/main" id="{99F2DFD9-5B30-4D4A-9D63-6C91333A7782}"/>
              </a:ext>
            </a:extLst>
          </p:cNvPr>
          <p:cNvSpPr txBox="1"/>
          <p:nvPr/>
        </p:nvSpPr>
        <p:spPr>
          <a:xfrm>
            <a:off x="3500717" y="2970147"/>
            <a:ext cx="53071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400" b="0" i="1" dirty="0">
                <a:effectLst/>
                <a:latin typeface="+mj-lt"/>
              </a:rPr>
              <a:t>Lo </a:t>
            </a:r>
            <a:r>
              <a:rPr lang="fr-FR" sz="2400" b="0" i="1" dirty="0" err="1">
                <a:effectLst/>
                <a:latin typeface="+mj-lt"/>
              </a:rPr>
              <a:t>spazio</a:t>
            </a:r>
            <a:r>
              <a:rPr lang="fr-FR" sz="2400" b="0" i="1" dirty="0">
                <a:effectLst/>
                <a:latin typeface="+mj-lt"/>
              </a:rPr>
              <a:t> </a:t>
            </a:r>
            <a:r>
              <a:rPr lang="fr-FR" sz="2400" b="0" i="1" dirty="0" err="1">
                <a:effectLst/>
                <a:latin typeface="+mj-lt"/>
              </a:rPr>
              <a:t>nel</a:t>
            </a:r>
            <a:r>
              <a:rPr lang="fr-FR" sz="2400" b="0" i="1" dirty="0">
                <a:effectLst/>
                <a:latin typeface="+mj-lt"/>
              </a:rPr>
              <a:t> </a:t>
            </a:r>
            <a:r>
              <a:rPr lang="fr-FR" sz="2400" b="0" i="1" dirty="0" err="1">
                <a:effectLst/>
                <a:latin typeface="+mj-lt"/>
              </a:rPr>
              <a:t>dipinto</a:t>
            </a:r>
            <a:r>
              <a:rPr lang="fr-FR" sz="2400" b="0" i="1" dirty="0">
                <a:effectLst/>
                <a:latin typeface="+mj-lt"/>
              </a:rPr>
              <a:t> è </a:t>
            </a:r>
            <a:r>
              <a:rPr lang="fr-FR" sz="2400" b="0" i="1" dirty="0" err="1">
                <a:effectLst/>
                <a:latin typeface="+mj-lt"/>
              </a:rPr>
              <a:t>limitato</a:t>
            </a:r>
            <a:r>
              <a:rPr lang="fr-FR" sz="2400" b="0" i="1" dirty="0">
                <a:effectLst/>
                <a:latin typeface="+mj-lt"/>
              </a:rPr>
              <a:t> al </a:t>
            </a:r>
            <a:r>
              <a:rPr lang="fr-FR" sz="2400" b="0" i="1" dirty="0" err="1">
                <a:effectLst/>
                <a:latin typeface="+mj-lt"/>
              </a:rPr>
              <a:t>primissimo</a:t>
            </a:r>
            <a:r>
              <a:rPr lang="fr-FR" sz="2400" b="0" i="1" dirty="0">
                <a:effectLst/>
                <a:latin typeface="+mj-lt"/>
              </a:rPr>
              <a:t> piano </a:t>
            </a:r>
            <a:r>
              <a:rPr lang="fr-FR" sz="2400" b="0" i="1" dirty="0" err="1">
                <a:effectLst/>
                <a:latin typeface="+mj-lt"/>
              </a:rPr>
              <a:t>occupato</a:t>
            </a:r>
            <a:r>
              <a:rPr lang="fr-FR" sz="2400" b="0" i="1" dirty="0">
                <a:effectLst/>
                <a:latin typeface="+mj-lt"/>
              </a:rPr>
              <a:t> dal </a:t>
            </a:r>
            <a:r>
              <a:rPr lang="fr-FR" sz="2400" b="0" i="1" dirty="0" err="1">
                <a:effectLst/>
                <a:latin typeface="+mj-lt"/>
              </a:rPr>
              <a:t>busto</a:t>
            </a:r>
            <a:r>
              <a:rPr lang="fr-FR" sz="2400" b="0" i="1" dirty="0">
                <a:effectLst/>
                <a:latin typeface="+mj-lt"/>
              </a:rPr>
              <a:t> </a:t>
            </a:r>
            <a:r>
              <a:rPr lang="fr-FR" sz="2400" b="0" i="1" dirty="0" err="1">
                <a:effectLst/>
                <a:latin typeface="+mj-lt"/>
              </a:rPr>
              <a:t>del</a:t>
            </a:r>
            <a:r>
              <a:rPr lang="fr-FR" sz="2400" b="0" i="1" dirty="0">
                <a:effectLst/>
                <a:latin typeface="+mj-lt"/>
              </a:rPr>
              <a:t> </a:t>
            </a:r>
            <a:r>
              <a:rPr lang="fr-FR" sz="2400" b="0" i="1" dirty="0" err="1">
                <a:effectLst/>
                <a:latin typeface="+mj-lt"/>
              </a:rPr>
              <a:t>Condottiero</a:t>
            </a:r>
            <a:endParaRPr lang="fr-FR" sz="2400" i="1" dirty="0">
              <a:latin typeface="+mj-lt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="" xmlns:a16="http://schemas.microsoft.com/office/drawing/2014/main" id="{CFA19227-A1D5-4757-B6E2-4FFE51671442}"/>
              </a:ext>
            </a:extLst>
          </p:cNvPr>
          <p:cNvSpPr txBox="1"/>
          <p:nvPr/>
        </p:nvSpPr>
        <p:spPr>
          <a:xfrm>
            <a:off x="0" y="4739367"/>
            <a:ext cx="434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4400" b="1" dirty="0"/>
              <a:t>La </a:t>
            </a:r>
            <a:r>
              <a:rPr lang="fr-FR" sz="4400" b="1" dirty="0" err="1"/>
              <a:t>Composizione</a:t>
            </a:r>
            <a:r>
              <a:rPr lang="fr-FR" sz="4400" b="1" dirty="0"/>
              <a:t>: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="" xmlns:a16="http://schemas.microsoft.com/office/drawing/2014/main" id="{34533B57-8AB0-40E7-ABC2-1BA2E7B5B8B6}"/>
              </a:ext>
            </a:extLst>
          </p:cNvPr>
          <p:cNvSpPr txBox="1"/>
          <p:nvPr/>
        </p:nvSpPr>
        <p:spPr>
          <a:xfrm>
            <a:off x="4161865" y="4539312"/>
            <a:ext cx="50650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400" i="1" dirty="0">
                <a:latin typeface="+mj-lt"/>
              </a:rPr>
              <a:t>Il</a:t>
            </a:r>
            <a:r>
              <a:rPr lang="fr-FR" sz="2400" b="0" i="1" dirty="0">
                <a:effectLst/>
                <a:latin typeface="+mj-lt"/>
              </a:rPr>
              <a:t> </a:t>
            </a:r>
            <a:r>
              <a:rPr lang="fr-FR" sz="2400" b="0" i="1" dirty="0" err="1">
                <a:effectLst/>
                <a:latin typeface="+mj-lt"/>
              </a:rPr>
              <a:t>rettangolo</a:t>
            </a:r>
            <a:r>
              <a:rPr lang="fr-FR" sz="2400" b="0" i="1" dirty="0">
                <a:effectLst/>
                <a:latin typeface="+mj-lt"/>
              </a:rPr>
              <a:t> </a:t>
            </a:r>
            <a:r>
              <a:rPr lang="fr-FR" sz="2400" b="0" i="1" dirty="0" err="1">
                <a:effectLst/>
                <a:latin typeface="+mj-lt"/>
              </a:rPr>
              <a:t>sviluppato</a:t>
            </a:r>
            <a:r>
              <a:rPr lang="fr-FR" sz="2400" b="0" i="1" dirty="0">
                <a:effectLst/>
                <a:latin typeface="+mj-lt"/>
              </a:rPr>
              <a:t> in </a:t>
            </a:r>
            <a:r>
              <a:rPr lang="fr-FR" sz="2400" b="0" i="1" dirty="0" err="1">
                <a:effectLst/>
                <a:latin typeface="+mj-lt"/>
              </a:rPr>
              <a:t>altezza</a:t>
            </a:r>
            <a:r>
              <a:rPr lang="fr-FR" sz="2400" b="0" i="1" dirty="0">
                <a:effectLst/>
                <a:latin typeface="+mj-lt"/>
              </a:rPr>
              <a:t> </a:t>
            </a:r>
            <a:r>
              <a:rPr lang="fr-FR" sz="2400" b="0" i="1" dirty="0" err="1">
                <a:effectLst/>
                <a:latin typeface="+mj-lt"/>
              </a:rPr>
              <a:t>incornicia</a:t>
            </a:r>
            <a:r>
              <a:rPr lang="fr-FR" sz="2400" b="0" i="1" dirty="0">
                <a:effectLst/>
                <a:latin typeface="+mj-lt"/>
              </a:rPr>
              <a:t>, </a:t>
            </a:r>
            <a:r>
              <a:rPr lang="fr-FR" sz="2400" b="0" i="1" dirty="0" err="1">
                <a:effectLst/>
                <a:latin typeface="+mj-lt"/>
              </a:rPr>
              <a:t>così</a:t>
            </a:r>
            <a:r>
              <a:rPr lang="fr-FR" sz="2400" b="0" i="1" dirty="0">
                <a:effectLst/>
                <a:latin typeface="+mj-lt"/>
              </a:rPr>
              <a:t>, in modo </a:t>
            </a:r>
            <a:r>
              <a:rPr lang="fr-FR" sz="2400" b="0" i="1" dirty="0" err="1">
                <a:effectLst/>
                <a:latin typeface="+mj-lt"/>
              </a:rPr>
              <a:t>funzionale</a:t>
            </a:r>
            <a:r>
              <a:rPr lang="fr-FR" sz="2400" b="0" i="1" dirty="0">
                <a:effectLst/>
                <a:latin typeface="+mj-lt"/>
              </a:rPr>
              <a:t> il </a:t>
            </a:r>
            <a:r>
              <a:rPr lang="fr-FR" sz="2400" b="0" i="1" dirty="0" err="1">
                <a:effectLst/>
                <a:latin typeface="+mj-lt"/>
              </a:rPr>
              <a:t>busto</a:t>
            </a:r>
            <a:r>
              <a:rPr lang="fr-FR" sz="2400" b="0" i="1" dirty="0">
                <a:effectLst/>
                <a:latin typeface="+mj-lt"/>
              </a:rPr>
              <a:t> </a:t>
            </a:r>
            <a:r>
              <a:rPr lang="fr-FR" sz="2400" b="0" i="1" dirty="0" err="1">
                <a:effectLst/>
                <a:latin typeface="+mj-lt"/>
              </a:rPr>
              <a:t>del</a:t>
            </a:r>
            <a:r>
              <a:rPr lang="fr-FR" sz="2400" b="0" i="1" dirty="0">
                <a:effectLst/>
                <a:latin typeface="+mj-lt"/>
              </a:rPr>
              <a:t> </a:t>
            </a:r>
            <a:r>
              <a:rPr lang="fr-FR" sz="2400" b="0" i="1" dirty="0" err="1">
                <a:effectLst/>
                <a:latin typeface="+mj-lt"/>
              </a:rPr>
              <a:t>personaggio</a:t>
            </a:r>
            <a:r>
              <a:rPr lang="fr-FR" sz="2400" b="0" i="1" dirty="0">
                <a:effectLst/>
                <a:latin typeface="+mj-lt"/>
              </a:rPr>
              <a:t> in modo </a:t>
            </a:r>
            <a:r>
              <a:rPr lang="fr-FR" sz="2400" b="0" i="1" dirty="0" err="1">
                <a:effectLst/>
                <a:latin typeface="+mj-lt"/>
              </a:rPr>
              <a:t>equilibrato</a:t>
            </a:r>
            <a:r>
              <a:rPr lang="fr-FR" sz="2400" b="0" i="1" dirty="0">
                <a:effectLst/>
                <a:latin typeface="+mj-lt"/>
              </a:rPr>
              <a:t> </a:t>
            </a:r>
            <a:r>
              <a:rPr lang="fr-FR" sz="2400" b="0" i="1" dirty="0" err="1">
                <a:effectLst/>
                <a:latin typeface="+mj-lt"/>
              </a:rPr>
              <a:t>senza</a:t>
            </a:r>
            <a:r>
              <a:rPr lang="fr-FR" sz="2400" b="0" i="1" dirty="0">
                <a:effectLst/>
                <a:latin typeface="+mj-lt"/>
              </a:rPr>
              <a:t> </a:t>
            </a:r>
            <a:r>
              <a:rPr lang="fr-FR" sz="2400" b="0" i="1" dirty="0" err="1">
                <a:effectLst/>
                <a:latin typeface="+mj-lt"/>
              </a:rPr>
              <a:t>eccedere</a:t>
            </a:r>
            <a:r>
              <a:rPr lang="fr-FR" sz="2400" b="0" i="1" dirty="0">
                <a:effectLst/>
                <a:latin typeface="+mj-lt"/>
              </a:rPr>
              <a:t> </a:t>
            </a:r>
            <a:r>
              <a:rPr lang="fr-FR" sz="2400" b="0" i="1" dirty="0" err="1">
                <a:effectLst/>
                <a:latin typeface="+mj-lt"/>
              </a:rPr>
              <a:t>nello</a:t>
            </a:r>
            <a:r>
              <a:rPr lang="fr-FR" sz="2400" b="0" i="1" dirty="0">
                <a:effectLst/>
                <a:latin typeface="+mj-lt"/>
              </a:rPr>
              <a:t> </a:t>
            </a:r>
            <a:r>
              <a:rPr lang="fr-FR" sz="2400" b="0" i="1" dirty="0" err="1">
                <a:effectLst/>
                <a:latin typeface="+mj-lt"/>
              </a:rPr>
              <a:t>spazio</a:t>
            </a:r>
            <a:r>
              <a:rPr lang="fr-FR" sz="2400" b="0" i="1" dirty="0">
                <a:effectLst/>
                <a:latin typeface="+mj-lt"/>
              </a:rPr>
              <a:t> </a:t>
            </a:r>
            <a:r>
              <a:rPr lang="fr-FR" sz="2400" b="0" i="1" dirty="0" err="1">
                <a:effectLst/>
                <a:latin typeface="+mj-lt"/>
              </a:rPr>
              <a:t>concesso</a:t>
            </a:r>
            <a:r>
              <a:rPr lang="fr-FR" sz="2400" b="0" i="1" dirty="0">
                <a:effectLst/>
                <a:latin typeface="+mj-lt"/>
              </a:rPr>
              <a:t> allo </a:t>
            </a:r>
            <a:r>
              <a:rPr lang="fr-FR" sz="2400" b="0" i="1" dirty="0" err="1">
                <a:effectLst/>
                <a:latin typeface="+mj-lt"/>
              </a:rPr>
              <a:t>sfondo</a:t>
            </a:r>
            <a:endParaRPr lang="fr-FR" sz="24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587694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C0F37E54-4114-4E27-8190-86D24D34F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err="1" smtClean="0"/>
              <a:t>Confronto</a:t>
            </a:r>
            <a:r>
              <a:rPr lang="fr-FR" b="1" dirty="0" smtClean="0"/>
              <a:t> </a:t>
            </a:r>
            <a:r>
              <a:rPr lang="fr-FR" b="1" dirty="0"/>
              <a:t>con </a:t>
            </a:r>
            <a:r>
              <a:rPr lang="fr-FR" b="1" dirty="0" err="1"/>
              <a:t>un’altra</a:t>
            </a:r>
            <a:r>
              <a:rPr lang="fr-FR" b="1" dirty="0"/>
              <a:t> </a:t>
            </a:r>
            <a:r>
              <a:rPr lang="fr-FR" b="1" dirty="0" err="1"/>
              <a:t>opera</a:t>
            </a:r>
            <a:endParaRPr lang="fr-FR" b="1" dirty="0"/>
          </a:p>
        </p:txBody>
      </p:sp>
      <p:pic>
        <p:nvPicPr>
          <p:cNvPr id="4" name="Image 4">
            <a:extLst>
              <a:ext uri="{FF2B5EF4-FFF2-40B4-BE49-F238E27FC236}">
                <a16:creationId xmlns="" xmlns:a16="http://schemas.microsoft.com/office/drawing/2014/main" id="{A9E27C3C-B801-4F39-9191-22723BFD50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909" y="2224274"/>
            <a:ext cx="2449182" cy="330022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259632" y="5718855"/>
            <a:ext cx="2448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Hans Memling, Ritratto d’uomo con una medaglia romana, 1480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565" y="2250717"/>
            <a:ext cx="2381498" cy="3308300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5299565" y="5857354"/>
            <a:ext cx="2381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Antonello da Messina, Ritratto d’uomo, 1475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34997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443</Words>
  <Application>Microsoft Office PowerPoint</Application>
  <PresentationFormat>Affichage à l'écran (4:3)</PresentationFormat>
  <Paragraphs>71</Paragraphs>
  <Slides>11</Slides>
  <Notes>1</Notes>
  <HiddenSlides>0</HiddenSlides>
  <MMClips>1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Thème Office</vt:lpstr>
      <vt:lpstr>Il Condottiero</vt:lpstr>
      <vt:lpstr>Antonello… Chi è?</vt:lpstr>
      <vt:lpstr>Présentation PowerPoint</vt:lpstr>
      <vt:lpstr>Présentation PowerPoint</vt:lpstr>
      <vt:lpstr>Che cos’è?</vt:lpstr>
      <vt:lpstr>Un classico secondo piano</vt:lpstr>
      <vt:lpstr>Descrizione dell’opera</vt:lpstr>
      <vt:lpstr>L’illuminazione:</vt:lpstr>
      <vt:lpstr>Confronto con un’altra opera</vt:lpstr>
      <vt:lpstr>Présentation PowerPoint</vt:lpstr>
      <vt:lpstr>Diapositiva di Abdelilah Ed dahhaoui </vt:lpstr>
    </vt:vector>
  </TitlesOfParts>
  <Company>CRIF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Condottiero</dc:title>
  <dc:creator>Abdelilah ED DAHHAOUI</dc:creator>
  <cp:lastModifiedBy>Abdelilah ED DAHHAOUI</cp:lastModifiedBy>
  <cp:revision>30</cp:revision>
  <dcterms:created xsi:type="dcterms:W3CDTF">2017-12-12T13:52:36Z</dcterms:created>
  <dcterms:modified xsi:type="dcterms:W3CDTF">2018-01-16T13:45:09Z</dcterms:modified>
</cp:coreProperties>
</file>