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3" r:id="rId4"/>
    <p:sldId id="261" r:id="rId5"/>
    <p:sldId id="264" r:id="rId6"/>
    <p:sldId id="258" r:id="rId7"/>
    <p:sldId id="259" r:id="rId8"/>
    <p:sldId id="260" r:id="rId9"/>
    <p:sldId id="265" r:id="rId10"/>
    <p:sldId id="266" r:id="rId11"/>
    <p:sldId id="262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F4E5-F69B-4CCF-BA24-B79C16AA62F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80CC-23F5-44B4-8BBF-429E9A501636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F4E5-F69B-4CCF-BA24-B79C16AA62F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80CC-23F5-44B4-8BBF-429E9A5016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F4E5-F69B-4CCF-BA24-B79C16AA62F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80CC-23F5-44B4-8BBF-429E9A5016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F4E5-F69B-4CCF-BA24-B79C16AA62F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80CC-23F5-44B4-8BBF-429E9A5016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F4E5-F69B-4CCF-BA24-B79C16AA62F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50380CC-23F5-44B4-8BBF-429E9A501636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F4E5-F69B-4CCF-BA24-B79C16AA62F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80CC-23F5-44B4-8BBF-429E9A5016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F4E5-F69B-4CCF-BA24-B79C16AA62F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80CC-23F5-44B4-8BBF-429E9A5016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F4E5-F69B-4CCF-BA24-B79C16AA62F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80CC-23F5-44B4-8BBF-429E9A5016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F4E5-F69B-4CCF-BA24-B79C16AA62F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80CC-23F5-44B4-8BBF-429E9A5016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F4E5-F69B-4CCF-BA24-B79C16AA62F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80CC-23F5-44B4-8BBF-429E9A5016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F4E5-F69B-4CCF-BA24-B79C16AA62F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380CC-23F5-44B4-8BBF-429E9A50163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AD8F4E5-F69B-4CCF-BA24-B79C16AA62FE}" type="datetimeFigureOut">
              <a:rPr lang="fr-FR" smtClean="0"/>
              <a:t>19/01/2018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0380CC-23F5-44B4-8BBF-429E9A501636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7" y="1844824"/>
            <a:ext cx="3312368" cy="447807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38197" y="404664"/>
            <a:ext cx="80281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Sigismondo</a:t>
            </a:r>
            <a:r>
              <a:rPr lang="fr-F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Malatesta</a:t>
            </a:r>
          </a:p>
        </p:txBody>
      </p:sp>
    </p:spTree>
    <p:extLst>
      <p:ext uri="{BB962C8B-B14F-4D97-AF65-F5344CB8AC3E}">
        <p14:creationId xmlns:p14="http://schemas.microsoft.com/office/powerpoint/2010/main" val="73134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88"/>
          </a:xfrm>
        </p:spPr>
        <p:txBody>
          <a:bodyPr/>
          <a:lstStyle/>
          <a:p>
            <a:r>
              <a:rPr lang="fr-FR" dirty="0" smtClean="0"/>
              <a:t>Il cuadro di </a:t>
            </a:r>
            <a:r>
              <a:rPr lang="fr-FR" dirty="0" err="1" smtClean="0"/>
              <a:t>Sigismondo</a:t>
            </a:r>
            <a:r>
              <a:rPr lang="fr-FR" dirty="0" smtClean="0"/>
              <a:t> ci sono </a:t>
            </a:r>
            <a:r>
              <a:rPr lang="fr-FR" dirty="0" err="1" smtClean="0"/>
              <a:t>molti</a:t>
            </a:r>
            <a:r>
              <a:rPr lang="fr-FR" dirty="0" smtClean="0"/>
              <a:t> </a:t>
            </a:r>
            <a:r>
              <a:rPr lang="it-IT" dirty="0" smtClean="0"/>
              <a:t>colori  scuro invece il cuadro di Frederic ci sono molti colori chiaro.</a:t>
            </a:r>
          </a:p>
          <a:p>
            <a:r>
              <a:rPr lang="it-IT" dirty="0" smtClean="0"/>
              <a:t>Sigismondo è cosi alto come Frederic.</a:t>
            </a:r>
          </a:p>
          <a:p>
            <a:r>
              <a:rPr lang="it-IT" dirty="0" smtClean="0"/>
              <a:t>Frederic è cose di profilo come Sigismondo.</a:t>
            </a:r>
          </a:p>
          <a:p>
            <a:r>
              <a:rPr lang="it-IT" dirty="0"/>
              <a:t>Il cuadro di Sigismondo non ha paesaggio invece il cuadro di Frederic ha </a:t>
            </a:r>
            <a:r>
              <a:rPr lang="it-IT" dirty="0" smtClean="0"/>
              <a:t>paesaggio.</a:t>
            </a:r>
          </a:p>
          <a:p>
            <a:r>
              <a:rPr lang="it-IT" dirty="0" smtClean="0"/>
              <a:t>Il viso di Sigismondo è piu ovale di Frederic.</a:t>
            </a:r>
          </a:p>
          <a:p>
            <a:r>
              <a:rPr lang="it-IT" dirty="0"/>
              <a:t>Frederic porta </a:t>
            </a:r>
            <a:r>
              <a:rPr lang="it-IT" dirty="0" smtClean="0"/>
              <a:t>un cappello invece Sigismondo non ha un cappello.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443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lin.PANTIN\Pictures\italy-1178946_960_7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3347864" y="2459504"/>
            <a:ext cx="41764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9600" dirty="0">
                <a:solidFill>
                  <a:schemeClr val="accent2"/>
                </a:solidFill>
              </a:rPr>
              <a:t>fine</a:t>
            </a:r>
            <a:endParaRPr lang="fr-FR" sz="9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27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fr-FR" b="1" dirty="0"/>
          </a:p>
          <a:p>
            <a:pPr marL="137160" indent="0">
              <a:buNone/>
            </a:pPr>
            <a:r>
              <a:rPr lang="fr-FR" b="1" dirty="0" smtClean="0"/>
              <a:t>-</a:t>
            </a:r>
            <a:r>
              <a:rPr lang="fr-FR" dirty="0" smtClean="0"/>
              <a:t>Piero </a:t>
            </a:r>
            <a:r>
              <a:rPr lang="fr-FR" dirty="0" err="1"/>
              <a:t>della</a:t>
            </a:r>
            <a:r>
              <a:rPr lang="fr-FR" dirty="0"/>
              <a:t> Francesca è l’</a:t>
            </a:r>
            <a:r>
              <a:rPr lang="fr-FR" dirty="0" err="1"/>
              <a:t>artista</a:t>
            </a:r>
            <a:r>
              <a:rPr lang="fr-FR" dirty="0"/>
              <a:t> </a:t>
            </a:r>
            <a:r>
              <a:rPr lang="fr-FR" dirty="0" err="1"/>
              <a:t>del</a:t>
            </a:r>
            <a:r>
              <a:rPr lang="fr-FR" dirty="0"/>
              <a:t> </a:t>
            </a:r>
            <a:r>
              <a:rPr lang="fr-FR" dirty="0" smtClean="0"/>
              <a:t>cuadro </a:t>
            </a:r>
            <a:r>
              <a:rPr lang="fr-FR" dirty="0"/>
              <a:t>di </a:t>
            </a:r>
            <a:r>
              <a:rPr lang="fr-FR" dirty="0" err="1"/>
              <a:t>Sigismondo</a:t>
            </a:r>
            <a:r>
              <a:rPr lang="fr-FR" dirty="0"/>
              <a:t> </a:t>
            </a:r>
            <a:r>
              <a:rPr lang="fr-FR" dirty="0" smtClean="0"/>
              <a:t>Malatesta.</a:t>
            </a:r>
          </a:p>
          <a:p>
            <a:pPr marL="137160" indent="0">
              <a:buNone/>
            </a:pPr>
            <a:r>
              <a:rPr lang="fr-FR" dirty="0"/>
              <a:t>-</a:t>
            </a:r>
            <a:r>
              <a:rPr lang="fr-FR" dirty="0" smtClean="0"/>
              <a:t>Il </a:t>
            </a:r>
            <a:r>
              <a:rPr lang="fr-FR" dirty="0" err="1" smtClean="0"/>
              <a:t>quadro</a:t>
            </a:r>
            <a:r>
              <a:rPr lang="fr-FR" dirty="0" smtClean="0"/>
              <a:t> è </a:t>
            </a:r>
            <a:r>
              <a:rPr lang="fr-FR" dirty="0" err="1" smtClean="0"/>
              <a:t>dipinto</a:t>
            </a:r>
            <a:r>
              <a:rPr lang="fr-FR" dirty="0" smtClean="0"/>
              <a:t> </a:t>
            </a:r>
            <a:r>
              <a:rPr lang="fr-FR" dirty="0" err="1" smtClean="0"/>
              <a:t>nel</a:t>
            </a:r>
            <a:r>
              <a:rPr lang="fr-FR" dirty="0"/>
              <a:t> </a:t>
            </a:r>
            <a:r>
              <a:rPr lang="fr-FR" dirty="0" err="1" smtClean="0"/>
              <a:t>millequatrocentocinquantauno</a:t>
            </a:r>
            <a:r>
              <a:rPr lang="fr-FR" dirty="0" smtClean="0"/>
              <a:t> </a:t>
            </a:r>
            <a:r>
              <a:rPr lang="fr-FR" dirty="0" err="1" smtClean="0"/>
              <a:t>che</a:t>
            </a:r>
            <a:r>
              <a:rPr lang="fr-FR" dirty="0" smtClean="0"/>
              <a:t> </a:t>
            </a:r>
            <a:r>
              <a:rPr lang="it-IT" dirty="0" smtClean="0"/>
              <a:t>rappresenta</a:t>
            </a:r>
          </a:p>
          <a:p>
            <a:pPr marL="137160" indent="0">
              <a:buNone/>
            </a:pPr>
            <a:r>
              <a:rPr lang="it-IT" dirty="0"/>
              <a:t>-</a:t>
            </a:r>
            <a:r>
              <a:rPr lang="it-IT" dirty="0" smtClean="0"/>
              <a:t>Sigismondo </a:t>
            </a:r>
            <a:r>
              <a:rPr lang="it-IT" dirty="0" smtClean="0"/>
              <a:t>Malatesta </a:t>
            </a:r>
            <a:r>
              <a:rPr lang="it-IT" dirty="0"/>
              <a:t>nominato nel 1430 </a:t>
            </a:r>
            <a:r>
              <a:rPr lang="it-IT" dirty="0" smtClean="0"/>
              <a:t>vicario</a:t>
            </a:r>
          </a:p>
          <a:p>
            <a:pPr marL="137160" indent="0">
              <a:buNone/>
            </a:pPr>
            <a:r>
              <a:rPr lang="it-IT" dirty="0"/>
              <a:t> </a:t>
            </a:r>
            <a:r>
              <a:rPr lang="it-IT" dirty="0" smtClean="0"/>
              <a:t>generale </a:t>
            </a:r>
            <a:r>
              <a:rPr lang="it-IT" dirty="0" smtClean="0"/>
              <a:t>della chiesa.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-La sua </a:t>
            </a:r>
            <a:r>
              <a:rPr lang="fr-FR" dirty="0" err="1" smtClean="0"/>
              <a:t>dimensione</a:t>
            </a:r>
            <a:r>
              <a:rPr lang="fr-FR" dirty="0" smtClean="0"/>
              <a:t> è di 0,44</a:t>
            </a:r>
            <a:r>
              <a:rPr lang="fr-FR" dirty="0" smtClean="0"/>
              <a:t>×0,34 </a:t>
            </a:r>
            <a:r>
              <a:rPr lang="fr-FR" dirty="0" err="1" smtClean="0"/>
              <a:t>metro</a:t>
            </a:r>
            <a:r>
              <a:rPr lang="fr-FR" dirty="0" smtClean="0"/>
              <a:t>.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-</a:t>
            </a:r>
            <a:r>
              <a:rPr lang="fr-FR" dirty="0" smtClean="0"/>
              <a:t>Si </a:t>
            </a:r>
            <a:r>
              <a:rPr lang="fr-FR" dirty="0" err="1" smtClean="0"/>
              <a:t>trova</a:t>
            </a:r>
            <a:r>
              <a:rPr lang="fr-FR" dirty="0" smtClean="0"/>
              <a:t> e </a:t>
            </a:r>
            <a:r>
              <a:rPr lang="fr-FR" dirty="0" err="1" smtClean="0"/>
              <a:t>conservato</a:t>
            </a:r>
            <a:r>
              <a:rPr lang="fr-FR" dirty="0" smtClean="0"/>
              <a:t> </a:t>
            </a:r>
            <a:r>
              <a:rPr lang="fr-FR" dirty="0" smtClean="0"/>
              <a:t>al </a:t>
            </a:r>
            <a:r>
              <a:rPr lang="fr-FR" dirty="0" err="1" smtClean="0"/>
              <a:t>Museo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smtClean="0"/>
              <a:t>Louvre.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941512" y="404664"/>
            <a:ext cx="691276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err="1" smtClean="0"/>
              <a:t>Presentazione</a:t>
            </a:r>
            <a:r>
              <a:rPr lang="fr-FR" sz="2800" dirty="0" smtClean="0"/>
              <a:t> </a:t>
            </a:r>
            <a:r>
              <a:rPr lang="fr-FR" sz="2800" dirty="0" err="1" smtClean="0"/>
              <a:t>del</a:t>
            </a:r>
            <a:r>
              <a:rPr lang="fr-FR" sz="2800" dirty="0" smtClean="0"/>
              <a:t> </a:t>
            </a:r>
            <a:r>
              <a:rPr lang="fr-FR" sz="2800" dirty="0" err="1" smtClean="0"/>
              <a:t>quadro</a:t>
            </a:r>
            <a:r>
              <a:rPr lang="fr-F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845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fr-FR" dirty="0"/>
              <a:t>Piero </a:t>
            </a:r>
            <a:r>
              <a:rPr lang="fr-FR" dirty="0" err="1"/>
              <a:t>della</a:t>
            </a:r>
            <a:r>
              <a:rPr lang="fr-FR" dirty="0"/>
              <a:t> Francesca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11256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fr-FR" sz="2400" dirty="0" smtClean="0"/>
              <a:t>Piero </a:t>
            </a:r>
            <a:r>
              <a:rPr lang="it-IT" sz="2400" dirty="0"/>
              <a:t>è un </a:t>
            </a:r>
            <a:r>
              <a:rPr lang="it-IT" sz="2400" dirty="0" smtClean="0"/>
              <a:t>pittore che </a:t>
            </a:r>
          </a:p>
          <a:p>
            <a:pPr marL="137160" indent="0">
              <a:buNone/>
            </a:pPr>
            <a:r>
              <a:rPr lang="it-IT" sz="2400" dirty="0" smtClean="0"/>
              <a:t>Ha dipinto Sigismondo </a:t>
            </a:r>
          </a:p>
          <a:p>
            <a:pPr marL="137160" indent="0">
              <a:buNone/>
            </a:pPr>
            <a:r>
              <a:rPr lang="it-IT" sz="2400" dirty="0" smtClean="0"/>
              <a:t>Malatesta, è nato il 19 </a:t>
            </a:r>
          </a:p>
          <a:p>
            <a:pPr marL="137160" indent="0">
              <a:buNone/>
            </a:pPr>
            <a:r>
              <a:rPr lang="it-IT" sz="2400" dirty="0" smtClean="0"/>
              <a:t>Giugno</a:t>
            </a:r>
            <a:r>
              <a:rPr lang="it-IT" sz="2400" dirty="0" smtClean="0"/>
              <a:t> 1417 a Brescia.</a:t>
            </a:r>
          </a:p>
          <a:p>
            <a:pPr marL="137160" indent="0">
              <a:buNone/>
            </a:pPr>
            <a:r>
              <a:rPr lang="it-IT" sz="2400" dirty="0" smtClean="0"/>
              <a:t>Era signore de </a:t>
            </a:r>
          </a:p>
          <a:p>
            <a:pPr marL="137160" indent="0">
              <a:buNone/>
            </a:pPr>
            <a:r>
              <a:rPr lang="it-IT" sz="2400" dirty="0" smtClean="0"/>
              <a:t>Rimini.</a:t>
            </a:r>
            <a:endParaRPr lang="it-IT" sz="2400" dirty="0" smtClean="0"/>
          </a:p>
          <a:p>
            <a:pPr marL="137160" indent="0">
              <a:buNone/>
            </a:pPr>
            <a:endParaRPr lang="it-IT" sz="2000" dirty="0" smtClean="0"/>
          </a:p>
          <a:p>
            <a:endParaRPr lang="fr-FR" sz="2000" dirty="0"/>
          </a:p>
        </p:txBody>
      </p:sp>
      <p:pic>
        <p:nvPicPr>
          <p:cNvPr id="4098" name="Picture 2" descr="C:\Users\jlin.PANTIN\Pictures\260px-Delle_vite_de'_più_eccellenti_pittori,_scultori,_et_architetti_(1648)_(1479960803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844824"/>
            <a:ext cx="247650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rganigramme : Stockage à accès séquentiel 3"/>
          <p:cNvSpPr/>
          <p:nvPr/>
        </p:nvSpPr>
        <p:spPr>
          <a:xfrm>
            <a:off x="3923928" y="1583579"/>
            <a:ext cx="1872208" cy="1584243"/>
          </a:xfrm>
          <a:prstGeom prst="flowChartMagneticTape">
            <a:avLst/>
          </a:prstGeom>
          <a:solidFill>
            <a:schemeClr val="tx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600" dirty="0" smtClean="0">
              <a:solidFill>
                <a:schemeClr val="bg1"/>
              </a:solidFill>
            </a:endParaRPr>
          </a:p>
          <a:p>
            <a:pPr algn="ctr"/>
            <a:r>
              <a:rPr lang="it-IT" sz="1600" dirty="0" smtClean="0">
                <a:solidFill>
                  <a:schemeClr val="bg1"/>
                </a:solidFill>
              </a:rPr>
              <a:t>Autoritratto di piero della Francesca</a:t>
            </a:r>
          </a:p>
          <a:p>
            <a:pPr algn="ctr"/>
            <a:endParaRPr lang="fr-FR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930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fr-FR" dirty="0" err="1" smtClean="0">
                <a:effectLst/>
              </a:rPr>
              <a:t>Storia</a:t>
            </a:r>
            <a:r>
              <a:rPr lang="fr-FR" dirty="0" smtClean="0">
                <a:effectLst/>
              </a:rPr>
              <a:t> di </a:t>
            </a:r>
            <a:r>
              <a:rPr lang="fr-FR" dirty="0" err="1" smtClean="0">
                <a:effectLst/>
              </a:rPr>
              <a:t>Sigismondo</a:t>
            </a:r>
            <a:r>
              <a:rPr lang="fr-FR" dirty="0" smtClean="0">
                <a:effectLst/>
              </a:rPr>
              <a:t> Malatesta.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Sigismondo</a:t>
            </a:r>
            <a:r>
              <a:rPr lang="fr-FR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Malatesta è un </a:t>
            </a:r>
            <a:r>
              <a:rPr lang="fr-FR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personaggio</a:t>
            </a:r>
            <a:r>
              <a:rPr lang="fr-FR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storica</a:t>
            </a:r>
            <a:r>
              <a:rPr lang="fr-FR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fomoso</a:t>
            </a:r>
            <a:r>
              <a:rPr lang="fr-FR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per il </a:t>
            </a:r>
            <a:r>
              <a:rPr lang="fr-FR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suo</a:t>
            </a:r>
            <a:r>
              <a:rPr lang="fr-FR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tradimento</a:t>
            </a:r>
            <a:r>
              <a:rPr lang="fr-FR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e la sua </a:t>
            </a:r>
            <a:r>
              <a:rPr lang="fr-FR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provocazione</a:t>
            </a:r>
            <a:r>
              <a:rPr lang="fr-FR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verso le </a:t>
            </a:r>
            <a:r>
              <a:rPr lang="fr-FR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usanze</a:t>
            </a:r>
            <a:r>
              <a:rPr lang="fr-FR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del</a:t>
            </a:r>
            <a:r>
              <a:rPr lang="fr-FR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tempo.</a:t>
            </a:r>
          </a:p>
          <a:p>
            <a:r>
              <a:rPr lang="fr-FR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 un </a:t>
            </a:r>
            <a:r>
              <a:rPr lang="fr-FR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personaggio</a:t>
            </a:r>
            <a:r>
              <a:rPr lang="fr-FR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che</a:t>
            </a:r>
            <a:r>
              <a:rPr lang="fr-FR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e </a:t>
            </a:r>
            <a:r>
              <a:rPr lang="fr-FR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considerato</a:t>
            </a:r>
            <a:r>
              <a:rPr lang="fr-FR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come </a:t>
            </a:r>
            <a:r>
              <a:rPr lang="fr-FR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uno</a:t>
            </a:r>
            <a:r>
              <a:rPr lang="fr-FR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leader militari piu </a:t>
            </a:r>
            <a:r>
              <a:rPr lang="fr-FR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formidabili</a:t>
            </a:r>
            <a:r>
              <a:rPr lang="fr-FR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del</a:t>
            </a:r>
            <a:r>
              <a:rPr lang="fr-FR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suo</a:t>
            </a:r>
            <a:r>
              <a:rPr lang="fr-FR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tempo e è un </a:t>
            </a:r>
            <a:r>
              <a:rPr lang="fr-FR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condottiero</a:t>
            </a:r>
            <a:r>
              <a:rPr lang="fr-FR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.</a:t>
            </a:r>
            <a:endParaRPr lang="fr-FR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it-IT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Sigismondo fu </a:t>
            </a:r>
            <a:r>
              <a:rPr lang="it-IT" dirty="0">
                <a:solidFill>
                  <a:schemeClr val="bg2">
                    <a:lumMod val="20000"/>
                    <a:lumOff val="80000"/>
                  </a:schemeClr>
                </a:solidFill>
              </a:rPr>
              <a:t>signore di </a:t>
            </a:r>
            <a:r>
              <a:rPr lang="it-IT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Rimini dal millequattrocentotrentadue al millequattrocentosessantotto.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4703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lin.PANTIN\Pictures\260px-SigismondoMalates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412" y="0"/>
            <a:ext cx="46604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cteur droit avec flèche 4"/>
          <p:cNvCxnSpPr/>
          <p:nvPr/>
        </p:nvCxnSpPr>
        <p:spPr>
          <a:xfrm>
            <a:off x="2843808" y="1988840"/>
            <a:ext cx="33123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516216" y="1804174"/>
            <a:ext cx="19442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I </a:t>
            </a:r>
            <a:r>
              <a:rPr lang="fr-FR" dirty="0" err="1" smtClean="0"/>
              <a:t>capelli</a:t>
            </a:r>
            <a:r>
              <a:rPr lang="fr-FR" dirty="0" smtClean="0"/>
              <a:t> </a:t>
            </a:r>
            <a:r>
              <a:rPr lang="fr-FR" dirty="0" err="1"/>
              <a:t>neri</a:t>
            </a:r>
            <a:endParaRPr lang="fr-FR" dirty="0"/>
          </a:p>
        </p:txBody>
      </p:sp>
      <p:cxnSp>
        <p:nvCxnSpPr>
          <p:cNvPr id="11" name="Connecteur droit avec flèche 10"/>
          <p:cNvCxnSpPr/>
          <p:nvPr/>
        </p:nvCxnSpPr>
        <p:spPr>
          <a:xfrm flipV="1">
            <a:off x="899592" y="2492896"/>
            <a:ext cx="5256584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435824" y="2308230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/>
              <a:t>Un </a:t>
            </a:r>
            <a:r>
              <a:rPr lang="it-IT" dirty="0"/>
              <a:t>lungo naso</a:t>
            </a:r>
            <a:endParaRPr lang="fr-FR" dirty="0"/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2313798" y="2677562"/>
            <a:ext cx="3842378" cy="6074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2987824" y="548680"/>
            <a:ext cx="288032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6000220" y="348625"/>
            <a:ext cx="25562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sfondo nero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9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468560" y="0"/>
            <a:ext cx="7467600" cy="792088"/>
          </a:xfrm>
        </p:spPr>
        <p:txBody>
          <a:bodyPr/>
          <a:lstStyle/>
          <a:p>
            <a:pPr algn="ctr"/>
            <a:r>
              <a:rPr lang="fr-FR" b="1" dirty="0" err="1" smtClean="0">
                <a:solidFill>
                  <a:srgbClr val="00B0F0"/>
                </a:solidFill>
              </a:rPr>
              <a:t>Descrizione</a:t>
            </a:r>
            <a:r>
              <a:rPr lang="fr-FR" b="1" dirty="0" smtClean="0">
                <a:solidFill>
                  <a:srgbClr val="00B0F0"/>
                </a:solidFill>
              </a:rPr>
              <a:t> </a:t>
            </a:r>
            <a:r>
              <a:rPr lang="fr-FR" b="1" dirty="0" err="1" smtClean="0">
                <a:solidFill>
                  <a:srgbClr val="00B0F0"/>
                </a:solidFill>
              </a:rPr>
              <a:t>del</a:t>
            </a:r>
            <a:r>
              <a:rPr lang="fr-FR" b="1" dirty="0" smtClean="0">
                <a:solidFill>
                  <a:srgbClr val="00B0F0"/>
                </a:solidFill>
              </a:rPr>
              <a:t> </a:t>
            </a:r>
            <a:r>
              <a:rPr lang="fr-FR" b="1" dirty="0" err="1" smtClean="0">
                <a:solidFill>
                  <a:srgbClr val="00B0F0"/>
                </a:solidFill>
              </a:rPr>
              <a:t>quadro</a:t>
            </a:r>
            <a:endParaRPr lang="fr-FR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7323290" cy="580526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it-IT" sz="2000" dirty="0" smtClean="0">
                <a:solidFill>
                  <a:schemeClr val="tx1">
                    <a:lumMod val="95000"/>
                  </a:schemeClr>
                </a:solidFill>
              </a:rPr>
              <a:t>-I </a:t>
            </a:r>
            <a:r>
              <a:rPr lang="it-IT" sz="2000" dirty="0">
                <a:solidFill>
                  <a:schemeClr val="tx1">
                    <a:lumMod val="95000"/>
                  </a:schemeClr>
                </a:solidFill>
              </a:rPr>
              <a:t>colori </a:t>
            </a:r>
            <a:r>
              <a:rPr lang="it-IT" sz="2000" dirty="0" smtClean="0">
                <a:solidFill>
                  <a:schemeClr val="tx1">
                    <a:lumMod val="95000"/>
                  </a:schemeClr>
                </a:solidFill>
              </a:rPr>
              <a:t>principalmente usati </a:t>
            </a:r>
            <a:r>
              <a:rPr lang="it-IT" sz="2000" dirty="0">
                <a:solidFill>
                  <a:schemeClr val="tx1">
                    <a:lumMod val="95000"/>
                  </a:schemeClr>
                </a:solidFill>
              </a:rPr>
              <a:t>sono il </a:t>
            </a:r>
            <a:r>
              <a:rPr lang="it-IT" sz="2000" dirty="0" smtClean="0">
                <a:solidFill>
                  <a:schemeClr val="tx1">
                    <a:lumMod val="95000"/>
                  </a:schemeClr>
                </a:solidFill>
              </a:rPr>
              <a:t>nero, il marrone e il      bianco.</a:t>
            </a:r>
            <a:endParaRPr lang="fr-FR" sz="2000" dirty="0">
              <a:solidFill>
                <a:schemeClr val="tx1">
                  <a:lumMod val="95000"/>
                </a:schemeClr>
              </a:solidFill>
            </a:endParaRPr>
          </a:p>
          <a:p>
            <a:pPr marL="137160" indent="0">
              <a:buNone/>
            </a:pPr>
            <a:r>
              <a:rPr lang="fr-FR" sz="2000" dirty="0" smtClean="0">
                <a:solidFill>
                  <a:schemeClr val="tx1">
                    <a:lumMod val="95000"/>
                  </a:schemeClr>
                </a:solidFill>
              </a:rPr>
              <a:t>-C'è </a:t>
            </a:r>
            <a:r>
              <a:rPr lang="fr-FR" sz="2000" dirty="0" err="1">
                <a:solidFill>
                  <a:schemeClr val="tx1">
                    <a:lumMod val="95000"/>
                  </a:schemeClr>
                </a:solidFill>
              </a:rPr>
              <a:t>uno</a:t>
            </a:r>
            <a:r>
              <a:rPr lang="fr-FR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1">
                    <a:lumMod val="95000"/>
                  </a:schemeClr>
                </a:solidFill>
              </a:rPr>
              <a:t>sfondo</a:t>
            </a:r>
            <a:r>
              <a:rPr lang="fr-FR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fr-FR" sz="2000" dirty="0" err="1" smtClean="0">
                <a:solidFill>
                  <a:schemeClr val="tx1">
                    <a:lumMod val="95000"/>
                  </a:schemeClr>
                </a:solidFill>
              </a:rPr>
              <a:t>nero</a:t>
            </a:r>
            <a:r>
              <a:rPr lang="fr-FR" sz="2000" dirty="0" smtClean="0">
                <a:solidFill>
                  <a:schemeClr val="tx1">
                    <a:lumMod val="95000"/>
                  </a:schemeClr>
                </a:solidFill>
              </a:rPr>
              <a:t>.</a:t>
            </a:r>
            <a:endParaRPr lang="fr-FR" sz="2000" dirty="0">
              <a:solidFill>
                <a:schemeClr val="tx1">
                  <a:lumMod val="95000"/>
                </a:schemeClr>
              </a:solidFill>
            </a:endParaRPr>
          </a:p>
          <a:p>
            <a:pPr marL="137160" indent="0">
              <a:buNone/>
            </a:pPr>
            <a:r>
              <a:rPr lang="fr-FR" sz="2000" dirty="0">
                <a:solidFill>
                  <a:schemeClr val="tx1">
                    <a:lumMod val="95000"/>
                  </a:schemeClr>
                </a:solidFill>
              </a:rPr>
              <a:t>-</a:t>
            </a:r>
            <a:r>
              <a:rPr lang="fr-FR" sz="2000" dirty="0" smtClean="0">
                <a:solidFill>
                  <a:schemeClr val="tx1">
                    <a:lumMod val="95000"/>
                  </a:schemeClr>
                </a:solidFill>
              </a:rPr>
              <a:t>In </a:t>
            </a:r>
            <a:r>
              <a:rPr lang="fr-FR" sz="2000" dirty="0">
                <a:solidFill>
                  <a:schemeClr val="tx1">
                    <a:lumMod val="95000"/>
                  </a:schemeClr>
                </a:solidFill>
              </a:rPr>
              <a:t>primo </a:t>
            </a:r>
            <a:r>
              <a:rPr lang="fr-FR" sz="2000" dirty="0" smtClean="0">
                <a:solidFill>
                  <a:schemeClr val="tx1">
                    <a:lumMod val="95000"/>
                  </a:schemeClr>
                </a:solidFill>
              </a:rPr>
              <a:t>piano, </a:t>
            </a:r>
            <a:r>
              <a:rPr lang="fr-FR" sz="2000" dirty="0" err="1" smtClean="0">
                <a:solidFill>
                  <a:schemeClr val="tx1">
                    <a:lumMod val="95000"/>
                  </a:schemeClr>
                </a:solidFill>
              </a:rPr>
              <a:t>vediamo</a:t>
            </a:r>
            <a:r>
              <a:rPr lang="fr-FR" sz="2000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1">
                    <a:lumMod val="95000"/>
                  </a:schemeClr>
                </a:solidFill>
              </a:rPr>
              <a:t>S</a:t>
            </a:r>
            <a:r>
              <a:rPr lang="fr-FR" sz="2000" dirty="0" err="1" smtClean="0">
                <a:solidFill>
                  <a:schemeClr val="tx1">
                    <a:lumMod val="95000"/>
                  </a:schemeClr>
                </a:solidFill>
              </a:rPr>
              <a:t>igismondo</a:t>
            </a:r>
            <a:r>
              <a:rPr lang="fr-FR" sz="2000" dirty="0" smtClean="0">
                <a:solidFill>
                  <a:schemeClr val="tx1">
                    <a:lumMod val="95000"/>
                  </a:schemeClr>
                </a:solidFill>
              </a:rPr>
              <a:t> Malatesta </a:t>
            </a:r>
          </a:p>
          <a:p>
            <a:pPr marL="0" indent="0">
              <a:buNone/>
            </a:pPr>
            <a:r>
              <a:rPr lang="fr-FR" sz="2000" dirty="0" smtClean="0">
                <a:solidFill>
                  <a:schemeClr val="tx1">
                    <a:lumMod val="95000"/>
                  </a:schemeClr>
                </a:solidFill>
              </a:rPr>
              <a:t>   </a:t>
            </a:r>
            <a:r>
              <a:rPr lang="fr-FR" sz="2000" dirty="0" err="1" smtClean="0">
                <a:solidFill>
                  <a:schemeClr val="tx1">
                    <a:lumMod val="95000"/>
                  </a:schemeClr>
                </a:solidFill>
              </a:rPr>
              <a:t>che</a:t>
            </a:r>
            <a:r>
              <a:rPr lang="fr-FR" sz="2000" dirty="0" smtClean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fr-FR" sz="2000" dirty="0" err="1" smtClean="0">
                <a:solidFill>
                  <a:schemeClr val="tx1">
                    <a:lumMod val="95000"/>
                  </a:schemeClr>
                </a:solidFill>
              </a:rPr>
              <a:t>guardando</a:t>
            </a:r>
            <a:r>
              <a:rPr lang="fr-FR" sz="2000" dirty="0" smtClean="0">
                <a:solidFill>
                  <a:schemeClr val="tx1">
                    <a:lumMod val="95000"/>
                  </a:schemeClr>
                </a:solidFill>
              </a:rPr>
              <a:t> a </a:t>
            </a:r>
            <a:r>
              <a:rPr lang="fr-FR" sz="2000" dirty="0" err="1" smtClean="0">
                <a:solidFill>
                  <a:schemeClr val="tx1">
                    <a:lumMod val="95000"/>
                  </a:schemeClr>
                </a:solidFill>
              </a:rPr>
              <a:t>sinistra</a:t>
            </a:r>
            <a:r>
              <a:rPr lang="fr-FR" sz="2000" dirty="0" smtClean="0">
                <a:solidFill>
                  <a:schemeClr val="tx1">
                    <a:lumMod val="95000"/>
                  </a:schemeClr>
                </a:solidFill>
              </a:rPr>
              <a:t>, </a:t>
            </a:r>
            <a:r>
              <a:rPr lang="fr-FR" sz="2000" dirty="0" err="1" smtClean="0">
                <a:solidFill>
                  <a:schemeClr val="tx1">
                    <a:lumMod val="95000"/>
                  </a:schemeClr>
                </a:solidFill>
              </a:rPr>
              <a:t>dipinto</a:t>
            </a:r>
            <a:r>
              <a:rPr lang="fr-FR" sz="2000" dirty="0" smtClean="0">
                <a:solidFill>
                  <a:schemeClr val="tx1">
                    <a:lumMod val="95000"/>
                  </a:schemeClr>
                </a:solidFill>
              </a:rPr>
              <a:t> di </a:t>
            </a:r>
            <a:r>
              <a:rPr lang="fr-FR" sz="2000" dirty="0" err="1" smtClean="0">
                <a:solidFill>
                  <a:schemeClr val="tx1">
                    <a:lumMod val="95000"/>
                  </a:schemeClr>
                </a:solidFill>
              </a:rPr>
              <a:t>profilo</a:t>
            </a:r>
            <a:r>
              <a:rPr lang="fr-FR" sz="2000" dirty="0" smtClean="0">
                <a:solidFill>
                  <a:schemeClr val="tx1">
                    <a:lumMod val="95000"/>
                  </a:schemeClr>
                </a:solidFill>
              </a:rPr>
              <a:t>, </a:t>
            </a:r>
          </a:p>
          <a:p>
            <a:pPr marL="0" indent="0">
              <a:buNone/>
            </a:pPr>
            <a:r>
              <a:rPr lang="fr-FR" sz="2000" dirty="0" smtClean="0"/>
              <a:t>   è </a:t>
            </a:r>
            <a:r>
              <a:rPr lang="fr-FR" sz="2000" dirty="0" smtClean="0"/>
              <a:t>di </a:t>
            </a:r>
            <a:r>
              <a:rPr lang="fr-FR" sz="2000" dirty="0" err="1" smtClean="0"/>
              <a:t>tre</a:t>
            </a:r>
            <a:r>
              <a:rPr lang="fr-FR" sz="2000" dirty="0" smtClean="0"/>
              <a:t> </a:t>
            </a:r>
            <a:r>
              <a:rPr lang="fr-FR" sz="2000" dirty="0" err="1" smtClean="0"/>
              <a:t>quarti</a:t>
            </a:r>
            <a:endParaRPr lang="fr-FR" sz="2000" dirty="0"/>
          </a:p>
          <a:p>
            <a:pPr marL="0" indent="0">
              <a:buNone/>
            </a:pPr>
            <a:r>
              <a:rPr lang="fr-FR" sz="2000" dirty="0" smtClean="0"/>
              <a:t>  -</a:t>
            </a:r>
            <a:r>
              <a:rPr lang="it-IT" sz="2000" dirty="0" smtClean="0"/>
              <a:t>Il </a:t>
            </a:r>
            <a:r>
              <a:rPr lang="it-IT" sz="2000" dirty="0"/>
              <a:t>forte contrasto dà al ritratto un </a:t>
            </a:r>
            <a:r>
              <a:rPr lang="it-IT" sz="2000" dirty="0" smtClean="0"/>
              <a:t>carattere</a:t>
            </a:r>
          </a:p>
          <a:p>
            <a:pPr marL="0" indent="0">
              <a:buNone/>
            </a:pPr>
            <a:r>
              <a:rPr lang="it-IT" sz="2000" dirty="0" smtClean="0"/>
              <a:t>   monumentale </a:t>
            </a:r>
            <a:r>
              <a:rPr lang="it-IT" sz="2000" dirty="0"/>
              <a:t>e </a:t>
            </a:r>
            <a:r>
              <a:rPr lang="it-IT" sz="2000" dirty="0" smtClean="0"/>
              <a:t>statuario</a:t>
            </a:r>
            <a:r>
              <a:rPr lang="it-IT" sz="2000" dirty="0" smtClean="0"/>
              <a:t>.</a:t>
            </a:r>
          </a:p>
          <a:p>
            <a:pPr marL="0" indent="0">
              <a:buNone/>
            </a:pPr>
            <a:r>
              <a:rPr lang="it-IT" sz="2000" dirty="0"/>
              <a:t>  --Ha un decorazione </a:t>
            </a:r>
            <a:r>
              <a:rPr lang="it-IT" sz="2000" dirty="0" smtClean="0"/>
              <a:t>architettonico.</a:t>
            </a:r>
            <a:endParaRPr lang="it-IT" sz="2000" dirty="0"/>
          </a:p>
          <a:p>
            <a:pPr marL="0" indent="0">
              <a:buNone/>
            </a:pPr>
            <a:endParaRPr lang="it-IT" sz="2000" dirty="0" smtClean="0"/>
          </a:p>
        </p:txBody>
      </p:sp>
      <p:pic>
        <p:nvPicPr>
          <p:cNvPr id="2050" name="Picture 2" descr="C:\Users\jlin.PANTIN\Pictures\260px-SigismondoMalates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492896"/>
            <a:ext cx="2692524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880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900608" y="-171400"/>
            <a:ext cx="7467600" cy="1143000"/>
          </a:xfrm>
        </p:spPr>
        <p:txBody>
          <a:bodyPr>
            <a:normAutofit/>
          </a:bodyPr>
          <a:lstStyle/>
          <a:p>
            <a:r>
              <a:rPr lang="fr-FR" sz="2800" b="1" dirty="0" err="1" smtClean="0">
                <a:solidFill>
                  <a:srgbClr val="FF0000"/>
                </a:solidFill>
              </a:rPr>
              <a:t>Descrizione</a:t>
            </a:r>
            <a:r>
              <a:rPr lang="fr-FR" sz="2800" b="1" dirty="0" smtClean="0">
                <a:solidFill>
                  <a:srgbClr val="FF0000"/>
                </a:solidFill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del</a:t>
            </a:r>
            <a:r>
              <a:rPr lang="fr-FR" sz="2800" b="1" dirty="0" smtClean="0">
                <a:solidFill>
                  <a:srgbClr val="FF0000"/>
                </a:solidFill>
              </a:rPr>
              <a:t> </a:t>
            </a:r>
            <a:r>
              <a:rPr lang="fr-FR" sz="2800" b="1" dirty="0" err="1" smtClean="0">
                <a:solidFill>
                  <a:srgbClr val="FF0000"/>
                </a:solidFill>
              </a:rPr>
              <a:t>personaggio</a:t>
            </a:r>
            <a:r>
              <a:rPr lang="fr-FR" sz="28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it-IT" dirty="0" smtClean="0"/>
              <a:t>-Sigismondo </a:t>
            </a:r>
            <a:r>
              <a:rPr lang="it-IT" dirty="0" smtClean="0"/>
              <a:t>ha </a:t>
            </a:r>
            <a:r>
              <a:rPr lang="it-IT" dirty="0"/>
              <a:t>i capelli </a:t>
            </a:r>
            <a:r>
              <a:rPr lang="it-IT" dirty="0" smtClean="0"/>
              <a:t>neri</a:t>
            </a:r>
          </a:p>
          <a:p>
            <a:pPr marL="137160" indent="0">
              <a:buNone/>
            </a:pPr>
            <a:r>
              <a:rPr lang="it-IT" dirty="0" smtClean="0"/>
              <a:t>-Ha </a:t>
            </a:r>
            <a:r>
              <a:rPr lang="it-IT" dirty="0"/>
              <a:t>una faccia </a:t>
            </a:r>
            <a:r>
              <a:rPr lang="it-IT" dirty="0" smtClean="0"/>
              <a:t>ovale.</a:t>
            </a:r>
          </a:p>
          <a:p>
            <a:pPr marL="137160" indent="0">
              <a:buNone/>
            </a:pPr>
            <a:r>
              <a:rPr lang="it-IT" dirty="0" smtClean="0"/>
              <a:t>-Ha </a:t>
            </a:r>
            <a:r>
              <a:rPr lang="it-IT" dirty="0"/>
              <a:t>un naso </a:t>
            </a:r>
            <a:r>
              <a:rPr lang="it-IT" dirty="0" smtClean="0"/>
              <a:t>piatto.</a:t>
            </a:r>
            <a:endParaRPr lang="it-IT" dirty="0"/>
          </a:p>
          <a:p>
            <a:pPr marL="137160" indent="0">
              <a:buNone/>
            </a:pPr>
            <a:r>
              <a:rPr lang="it-IT" dirty="0" smtClean="0"/>
              <a:t>- è </a:t>
            </a:r>
            <a:r>
              <a:rPr lang="it-IT" dirty="0"/>
              <a:t>dipinto guardando a </a:t>
            </a:r>
            <a:r>
              <a:rPr lang="it-IT" dirty="0" smtClean="0"/>
              <a:t>sinistra.</a:t>
            </a:r>
            <a:endParaRPr lang="fr-FR" dirty="0"/>
          </a:p>
          <a:p>
            <a:pPr marL="137160" indent="0">
              <a:buNone/>
            </a:pPr>
            <a:r>
              <a:rPr lang="fr-FR" dirty="0" smtClean="0"/>
              <a:t>-Ha </a:t>
            </a:r>
            <a:r>
              <a:rPr lang="fr-FR" dirty="0" err="1"/>
              <a:t>una</a:t>
            </a:r>
            <a:r>
              <a:rPr lang="fr-FR" dirty="0"/>
              <a:t> </a:t>
            </a:r>
            <a:r>
              <a:rPr lang="fr-FR" dirty="0" err="1"/>
              <a:t>guancia</a:t>
            </a:r>
            <a:r>
              <a:rPr lang="fr-FR" dirty="0"/>
              <a:t> </a:t>
            </a:r>
            <a:r>
              <a:rPr lang="fr-FR" dirty="0" smtClean="0"/>
              <a:t>rossa.</a:t>
            </a:r>
            <a:endParaRPr lang="it-IT" dirty="0"/>
          </a:p>
          <a:p>
            <a:pPr marL="137160" indent="0">
              <a:buNone/>
            </a:pPr>
            <a:r>
              <a:rPr lang="it-IT" dirty="0" smtClean="0"/>
              <a:t>-Indossa </a:t>
            </a:r>
            <a:r>
              <a:rPr lang="it-IT" dirty="0"/>
              <a:t>una tunica dorata e </a:t>
            </a:r>
            <a:r>
              <a:rPr lang="it-IT" dirty="0" smtClean="0"/>
              <a:t>marrone</a:t>
            </a:r>
          </a:p>
          <a:p>
            <a:pPr marL="137160" indent="0">
              <a:buNone/>
            </a:pPr>
            <a:r>
              <a:rPr lang="it-IT" dirty="0" smtClean="0"/>
              <a:t>-</a:t>
            </a:r>
            <a:r>
              <a:rPr lang="it-IT" dirty="0"/>
              <a:t>Ha i capelli, sopracciglia e gli occhi neri.</a:t>
            </a:r>
          </a:p>
          <a:p>
            <a:pPr marL="0" indent="0">
              <a:buNone/>
            </a:pPr>
            <a:r>
              <a:rPr lang="it-IT" dirty="0"/>
              <a:t> </a:t>
            </a:r>
            <a:r>
              <a:rPr lang="it-IT" dirty="0" smtClean="0"/>
              <a:t>-</a:t>
            </a:r>
            <a:r>
              <a:rPr lang="it-IT" dirty="0"/>
              <a:t>Ha un piccola bocca.</a:t>
            </a:r>
            <a:endParaRPr lang="fr-FR" dirty="0"/>
          </a:p>
          <a:p>
            <a:endParaRPr lang="fr-FR" dirty="0"/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8661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/>
          <a:lstStyle/>
          <a:p>
            <a:endParaRPr lang="fr-FR" dirty="0"/>
          </a:p>
          <a:p>
            <a:pPr marL="137160" indent="0">
              <a:buNone/>
            </a:pPr>
            <a:r>
              <a:rPr lang="fr-FR" sz="2000" dirty="0" smtClean="0"/>
              <a:t>-lui </a:t>
            </a:r>
            <a:r>
              <a:rPr lang="fr-FR" sz="2000" dirty="0" err="1"/>
              <a:t>sembra</a:t>
            </a:r>
            <a:r>
              <a:rPr lang="fr-FR" sz="2000" dirty="0"/>
              <a:t> </a:t>
            </a:r>
            <a:r>
              <a:rPr lang="fr-FR" sz="2000" dirty="0" err="1" smtClean="0"/>
              <a:t>cattivo</a:t>
            </a:r>
            <a:r>
              <a:rPr lang="fr-FR" sz="2000" dirty="0" smtClean="0"/>
              <a:t> con </a:t>
            </a:r>
            <a:r>
              <a:rPr lang="fr-FR" sz="2000" dirty="0" err="1" smtClean="0"/>
              <a:t>gli</a:t>
            </a:r>
            <a:r>
              <a:rPr lang="fr-FR" sz="2000" dirty="0" smtClean="0"/>
              <a:t> </a:t>
            </a:r>
            <a:r>
              <a:rPr lang="fr-FR" sz="2000" dirty="0" err="1" smtClean="0"/>
              <a:t>occhi</a:t>
            </a:r>
            <a:r>
              <a:rPr lang="fr-FR" sz="2000" dirty="0"/>
              <a:t> </a:t>
            </a:r>
            <a:r>
              <a:rPr lang="fr-FR" sz="2000" dirty="0" err="1" smtClean="0"/>
              <a:t>che</a:t>
            </a:r>
            <a:r>
              <a:rPr lang="fr-FR" sz="2000" dirty="0" smtClean="0"/>
              <a:t> </a:t>
            </a:r>
            <a:r>
              <a:rPr lang="fr-FR" sz="2000" dirty="0" err="1" smtClean="0"/>
              <a:t>fare</a:t>
            </a:r>
            <a:r>
              <a:rPr lang="fr-FR" sz="2000" dirty="0" smtClean="0"/>
              <a:t> </a:t>
            </a:r>
            <a:r>
              <a:rPr lang="fr-FR" sz="2000" dirty="0" err="1" smtClean="0"/>
              <a:t>paura</a:t>
            </a:r>
            <a:r>
              <a:rPr lang="fr-FR" sz="2000" dirty="0" smtClean="0"/>
              <a:t> ! E da </a:t>
            </a:r>
            <a:r>
              <a:rPr lang="fr-FR" sz="2000" dirty="0" err="1" smtClean="0"/>
              <a:t>una</a:t>
            </a:r>
            <a:r>
              <a:rPr lang="fr-FR" sz="2000" dirty="0" smtClean="0"/>
              <a:t> </a:t>
            </a:r>
            <a:r>
              <a:rPr lang="fr-FR" sz="2000" dirty="0" err="1" smtClean="0"/>
              <a:t>cattiva</a:t>
            </a:r>
            <a:r>
              <a:rPr lang="fr-FR" sz="2000" dirty="0" smtClean="0"/>
              <a:t> </a:t>
            </a:r>
            <a:r>
              <a:rPr lang="fr-FR" sz="2000" dirty="0" err="1" smtClean="0"/>
              <a:t>impressione</a:t>
            </a:r>
            <a:r>
              <a:rPr lang="fr-FR" sz="2000" dirty="0" smtClean="0"/>
              <a:t>!</a:t>
            </a:r>
          </a:p>
          <a:p>
            <a:pPr marL="137160" indent="0">
              <a:buNone/>
            </a:pPr>
            <a:r>
              <a:rPr lang="it-IT" sz="2000" dirty="0"/>
              <a:t>-</a:t>
            </a:r>
            <a:r>
              <a:rPr lang="it-IT" sz="2000" dirty="0" smtClean="0"/>
              <a:t>l'ultimo </a:t>
            </a:r>
            <a:r>
              <a:rPr lang="it-IT" sz="2000" dirty="0"/>
              <a:t>piano ha utilizzato dei colori neutri e per il primo piano ha utilizzato dei colori freddi</a:t>
            </a:r>
            <a:r>
              <a:rPr lang="it-IT" sz="2000" dirty="0" smtClean="0"/>
              <a:t>.</a:t>
            </a:r>
            <a:endParaRPr lang="fr-FR" sz="2000" dirty="0" smtClean="0"/>
          </a:p>
          <a:p>
            <a:endParaRPr lang="fr-FR" sz="2000" dirty="0"/>
          </a:p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339752" y="260648"/>
            <a:ext cx="37444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chemeClr val="bg1"/>
                </a:solidFill>
              </a:rPr>
              <a:t>A</a:t>
            </a:r>
            <a:r>
              <a:rPr lang="it-IT" sz="2400" b="1" dirty="0" smtClean="0">
                <a:solidFill>
                  <a:schemeClr val="bg1"/>
                </a:solidFill>
              </a:rPr>
              <a:t>nalisi </a:t>
            </a:r>
            <a:r>
              <a:rPr lang="it-IT" sz="2400" b="1" dirty="0">
                <a:solidFill>
                  <a:schemeClr val="bg1"/>
                </a:solidFill>
              </a:rPr>
              <a:t>e </a:t>
            </a:r>
            <a:r>
              <a:rPr lang="it-IT" sz="2400" b="1" dirty="0" smtClean="0">
                <a:solidFill>
                  <a:schemeClr val="bg1"/>
                </a:solidFill>
              </a:rPr>
              <a:t>interpretazione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77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Paragonare</a:t>
            </a:r>
            <a:endParaRPr lang="fr-FR" dirty="0"/>
          </a:p>
        </p:txBody>
      </p:sp>
      <p:pic>
        <p:nvPicPr>
          <p:cNvPr id="1026" name="Picture 2" descr="C:\Users\jlin.PANTIN\Pictures\220px-Federico_da_Montefelt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616" y="2060848"/>
            <a:ext cx="27940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lin.PANTIN\Pictures\260px-SigismondoMalates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60848"/>
            <a:ext cx="288032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1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336</TotalTime>
  <Words>395</Words>
  <Application>Microsoft Office PowerPoint</Application>
  <PresentationFormat>Affichage à l'écran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Apex</vt:lpstr>
      <vt:lpstr>Présentation PowerPoint</vt:lpstr>
      <vt:lpstr>Présentation PowerPoint</vt:lpstr>
      <vt:lpstr>Piero della Francesca</vt:lpstr>
      <vt:lpstr>Storia di Sigismondo Malatesta.</vt:lpstr>
      <vt:lpstr>Présentation PowerPoint</vt:lpstr>
      <vt:lpstr>Descrizione del quadro</vt:lpstr>
      <vt:lpstr>Descrizione del personaggio.</vt:lpstr>
      <vt:lpstr>Présentation PowerPoint</vt:lpstr>
      <vt:lpstr>Paragonare</vt:lpstr>
      <vt:lpstr>Présentation PowerPoint</vt:lpstr>
      <vt:lpstr>Présentation PowerPoint</vt:lpstr>
    </vt:vector>
  </TitlesOfParts>
  <Company>CRIDF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Jean-Marc LIN</dc:creator>
  <cp:lastModifiedBy>Jean-Marc LIN</cp:lastModifiedBy>
  <cp:revision>21</cp:revision>
  <dcterms:created xsi:type="dcterms:W3CDTF">2018-01-09T13:12:17Z</dcterms:created>
  <dcterms:modified xsi:type="dcterms:W3CDTF">2018-01-19T10:10:14Z</dcterms:modified>
</cp:coreProperties>
</file>