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59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5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6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4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0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7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6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4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4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1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9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10/17/2020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82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ogogajibou/" TargetMode="External"/><Relationship Id="rId5" Type="http://schemas.openxmlformats.org/officeDocument/2006/relationships/hyperlink" Target="http://www.ogogajibou.ro/" TargetMode="Externa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46C101AD-B659-4CBD-8DF9-8840DB252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47" b="12547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8EBC67-7A71-4997-B43F-74AA5FAA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5334000" cy="1985963"/>
          </a:xfrm>
        </p:spPr>
        <p:txBody>
          <a:bodyPr>
            <a:normAutofit/>
          </a:bodyPr>
          <a:lstStyle/>
          <a:p>
            <a:pPr algn="l"/>
            <a:r>
              <a:rPr lang="ro-RO" sz="4400">
                <a:solidFill>
                  <a:srgbClr val="FFFFFF"/>
                </a:solidFill>
              </a:rPr>
              <a:t>Liceul Tehnologic Octavian Goga Jibou, Romania</a:t>
            </a:r>
            <a:endParaRPr lang="en-GB" sz="44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D09798-BF97-430B-BDE8-FB2CD0007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8382000" cy="1338471"/>
          </a:xfrm>
        </p:spPr>
        <p:txBody>
          <a:bodyPr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EBE LEARNING CROSSING BORDERS</a:t>
            </a:r>
            <a:endParaRPr lang="ro-RO">
              <a:solidFill>
                <a:srgbClr val="FFFFFF"/>
              </a:solidFill>
            </a:endParaRPr>
          </a:p>
          <a:p>
            <a:pPr algn="l"/>
            <a:r>
              <a:rPr lang="ro-RO">
                <a:solidFill>
                  <a:srgbClr val="FFFFFF"/>
                </a:solidFill>
              </a:rPr>
              <a:t>-eTwinning project- </a:t>
            </a: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8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AD564-9551-4ED2-A975-C9EFE8B4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sz="4100"/>
              <a:t>6 Erasmus +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EA125-ACD1-4FB7-ACF5-A07AD7960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264919"/>
            <a:ext cx="6096000" cy="43281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9D611-4AF8-4C87-81D1-7DE31F0B5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3992879" cy="3048001"/>
          </a:xfrm>
        </p:spPr>
        <p:txBody>
          <a:bodyPr>
            <a:noAutofit/>
          </a:bodyPr>
          <a:lstStyle/>
          <a:p>
            <a:r>
              <a:rPr lang="en-GB" sz="3600" b="1" dirty="0"/>
              <a:t>So far, we had 6 Erasmus + projects in our school of which </a:t>
            </a:r>
            <a:r>
              <a:rPr lang="en-GB" sz="3600" b="1" dirty="0">
                <a:solidFill>
                  <a:srgbClr val="FFFF00"/>
                </a:solidFill>
              </a:rPr>
              <a:t>4 </a:t>
            </a:r>
            <a:r>
              <a:rPr lang="en-GB" sz="3600" b="1" dirty="0"/>
              <a:t>coordinated by us. </a:t>
            </a:r>
          </a:p>
        </p:txBody>
      </p:sp>
    </p:spTree>
    <p:extLst>
      <p:ext uri="{BB962C8B-B14F-4D97-AF65-F5344CB8AC3E}">
        <p14:creationId xmlns:p14="http://schemas.microsoft.com/office/powerpoint/2010/main" val="250794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C8FB3-6981-416D-8BED-B66F55B84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sz="4100"/>
              <a:t>"Roots &amp; Wings"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E044B-AE3E-4B48-8488-A05C677DA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1" r="17133" b="1"/>
          <a:stretch/>
        </p:blipFill>
        <p:spPr>
          <a:xfrm>
            <a:off x="5334476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9BA83-360B-4FCB-A9C8-9A0BBDC92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3810000" cy="3048001"/>
          </a:xfrm>
        </p:spPr>
        <p:txBody>
          <a:bodyPr>
            <a:normAutofit/>
          </a:bodyPr>
          <a:lstStyle/>
          <a:p>
            <a:r>
              <a:rPr lang="en-GB" sz="2600"/>
              <a:t>1. Erasmus + project </a:t>
            </a:r>
            <a:r>
              <a:rPr lang="en-GB" sz="2600" err="1"/>
              <a:t>KA1</a:t>
            </a:r>
            <a:r>
              <a:rPr lang="en-GB" sz="2600"/>
              <a:t> Youth, "Roots &amp; Wings" (Latvia, Lithuania, Bulgaria, Romania) 2016, Youth Exchange</a:t>
            </a:r>
          </a:p>
          <a:p>
            <a:r>
              <a:rPr lang="en-GB" sz="2600"/>
              <a:t>Coordinator: Youth Centre Latvia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97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647A2-2F84-4626-85CC-3CCD29BA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1524000"/>
            <a:ext cx="6095999" cy="1263649"/>
          </a:xfrm>
        </p:spPr>
        <p:txBody>
          <a:bodyPr>
            <a:normAutofit/>
          </a:bodyPr>
          <a:lstStyle/>
          <a:p>
            <a:r>
              <a:rPr lang="en-GB" sz="3700"/>
              <a:t>"Creative, Active, Responsible Students in the Digital World"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2A38B-673A-41F6-A061-9EAA04D2F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9" r="2983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B0C4A-2EE4-4D51-BE4F-28C076A97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095999" cy="3048001"/>
          </a:xfrm>
        </p:spPr>
        <p:txBody>
          <a:bodyPr>
            <a:normAutofit/>
          </a:bodyPr>
          <a:lstStyle/>
          <a:p>
            <a:r>
              <a:rPr lang="en-GB" dirty="0"/>
              <a:t>Erasmus + project </a:t>
            </a:r>
            <a:r>
              <a:rPr lang="en-GB" dirty="0" err="1"/>
              <a:t>KA219</a:t>
            </a:r>
            <a:r>
              <a:rPr lang="en-GB" dirty="0"/>
              <a:t> "Creative, Active, Responsible Students in the Digital World" 2016-2018 (Romania, Greece, Turkey, Portugal, Czech Republic)</a:t>
            </a:r>
          </a:p>
          <a:p>
            <a:r>
              <a:rPr lang="en-GB" dirty="0"/>
              <a:t>Coordinator: </a:t>
            </a:r>
            <a:r>
              <a:rPr lang="en-GB" dirty="0" err="1"/>
              <a:t>Liceul</a:t>
            </a:r>
            <a:r>
              <a:rPr lang="en-GB" dirty="0"/>
              <a:t> </a:t>
            </a:r>
            <a:r>
              <a:rPr lang="en-GB" dirty="0" err="1"/>
              <a:t>Tehnologic</a:t>
            </a:r>
            <a:r>
              <a:rPr lang="en-GB" dirty="0"/>
              <a:t> Octavian Goga </a:t>
            </a:r>
            <a:r>
              <a:rPr lang="en-GB" dirty="0" err="1"/>
              <a:t>Jibou</a:t>
            </a:r>
            <a:r>
              <a:rPr lang="en-GB" dirty="0"/>
              <a:t>, RO</a:t>
            </a:r>
          </a:p>
        </p:txBody>
      </p:sp>
    </p:spTree>
    <p:extLst>
      <p:ext uri="{BB962C8B-B14F-4D97-AF65-F5344CB8AC3E}">
        <p14:creationId xmlns:p14="http://schemas.microsoft.com/office/powerpoint/2010/main" val="4246554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90A17-E194-43EA-88ED-D8CD25F28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888668"/>
            <a:ext cx="3047999" cy="5101253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891F8D6-850A-4554-AF0F-FC18D0F9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596D6-665B-4E96-977F-6846CD25B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6667500" cy="3048001"/>
          </a:xfrm>
        </p:spPr>
        <p:txBody>
          <a:bodyPr>
            <a:normAutofit/>
          </a:bodyPr>
          <a:lstStyle/>
          <a:p>
            <a:r>
              <a:rPr lang="en-GB" dirty="0"/>
              <a:t>Erasmus + project </a:t>
            </a:r>
            <a:r>
              <a:rPr lang="en-GB" dirty="0" err="1"/>
              <a:t>KA219</a:t>
            </a:r>
            <a:r>
              <a:rPr lang="en-GB" dirty="0"/>
              <a:t> "Enriching Leisure Lifestyle for European Youth - </a:t>
            </a:r>
            <a:r>
              <a:rPr lang="en-GB" dirty="0" err="1"/>
              <a:t>ELLEY</a:t>
            </a:r>
            <a:r>
              <a:rPr lang="en-GB" dirty="0"/>
              <a:t>" 2016-2018 (Spain, Italy, Netherlands, Germany, Bulgaria, Turkey, Romania)</a:t>
            </a:r>
          </a:p>
          <a:p>
            <a:r>
              <a:rPr lang="en-GB" dirty="0"/>
              <a:t>Coordinator: IES La </a:t>
            </a:r>
            <a:r>
              <a:rPr lang="en-GB" dirty="0" err="1"/>
              <a:t>Minilla</a:t>
            </a:r>
            <a:r>
              <a:rPr lang="en-GB" dirty="0"/>
              <a:t> Las Palmas de Gran </a:t>
            </a:r>
            <a:r>
              <a:rPr lang="en-GB" dirty="0" err="1"/>
              <a:t>Canaria</a:t>
            </a:r>
            <a:r>
              <a:rPr lang="en-GB" dirty="0"/>
              <a:t>, Spain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01843F1-9A50-4D34-96E0-A5E4E744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E9755-DA7B-4107-BED4-0B852798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6857999" cy="1263649"/>
          </a:xfrm>
        </p:spPr>
        <p:txBody>
          <a:bodyPr>
            <a:normAutofit/>
          </a:bodyPr>
          <a:lstStyle/>
          <a:p>
            <a:r>
              <a:rPr lang="en-GB" sz="4100"/>
              <a:t>"Enriching Leisure Lifestyle for European Youth - </a:t>
            </a:r>
            <a:r>
              <a:rPr lang="en-GB" sz="4100" err="1"/>
              <a:t>ELLEY</a:t>
            </a:r>
            <a:r>
              <a:rPr lang="en-GB" sz="410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462759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A6580-49F6-49BF-8D0F-79B4C437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1524001"/>
            <a:ext cx="2038349" cy="3810000"/>
          </a:xfrm>
        </p:spPr>
        <p:txBody>
          <a:bodyPr anchor="ctr">
            <a:normAutofit/>
          </a:bodyPr>
          <a:lstStyle/>
          <a:p>
            <a:r>
              <a:rPr lang="en-GB" sz="3400"/>
              <a:t>"Outdoor Learning - Real Learning!"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7F23A-E54E-48AF-AF92-3F7A503E1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9" r="2163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0BD5-9290-4650-8369-0A9170892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0" y="1524001"/>
            <a:ext cx="3810000" cy="3810000"/>
          </a:xfrm>
        </p:spPr>
        <p:txBody>
          <a:bodyPr anchor="ctr">
            <a:normAutofit/>
          </a:bodyPr>
          <a:lstStyle/>
          <a:p>
            <a:r>
              <a:rPr lang="en-GB" dirty="0"/>
              <a:t>Erasmus + </a:t>
            </a:r>
            <a:r>
              <a:rPr lang="en-GB" dirty="0" err="1"/>
              <a:t>KA219</a:t>
            </a:r>
            <a:r>
              <a:rPr lang="en-GB" dirty="0"/>
              <a:t> "Outdoor Learning - Real Learning!" 2017-2019 (Romania, Italy, Spain, Portugal and Greece)</a:t>
            </a:r>
          </a:p>
          <a:p>
            <a:r>
              <a:rPr lang="en-GB" dirty="0"/>
              <a:t>Coordinator: </a:t>
            </a:r>
            <a:r>
              <a:rPr lang="en-GB" dirty="0" err="1"/>
              <a:t>Liceul</a:t>
            </a:r>
            <a:r>
              <a:rPr lang="en-GB" dirty="0"/>
              <a:t> </a:t>
            </a:r>
            <a:r>
              <a:rPr lang="en-GB" dirty="0" err="1"/>
              <a:t>Tehnologic</a:t>
            </a:r>
            <a:r>
              <a:rPr lang="en-GB" dirty="0"/>
              <a:t> Octavian Goga </a:t>
            </a:r>
            <a:r>
              <a:rPr lang="en-GB" dirty="0" err="1"/>
              <a:t>Jibou</a:t>
            </a:r>
            <a:r>
              <a:rPr lang="en-GB" dirty="0"/>
              <a:t>, RO</a:t>
            </a:r>
          </a:p>
        </p:txBody>
      </p:sp>
    </p:spTree>
    <p:extLst>
      <p:ext uri="{BB962C8B-B14F-4D97-AF65-F5344CB8AC3E}">
        <p14:creationId xmlns:p14="http://schemas.microsoft.com/office/powerpoint/2010/main" val="377728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DB02BD-FF61-4042-BC21-4EFF543EC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AE450-7D1D-49FA-A2ED-E7797CB5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4571999" cy="1263649"/>
          </a:xfrm>
        </p:spPr>
        <p:txBody>
          <a:bodyPr>
            <a:normAutofit/>
          </a:bodyPr>
          <a:lstStyle/>
          <a:p>
            <a:r>
              <a:rPr lang="en-GB" dirty="0"/>
              <a:t>Reading for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85F1F-0F6B-4165-86C0-61C9BA57B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4571999" cy="3048001"/>
          </a:xfrm>
        </p:spPr>
        <p:txBody>
          <a:bodyPr>
            <a:normAutofit/>
          </a:bodyPr>
          <a:lstStyle/>
          <a:p>
            <a:r>
              <a:rPr lang="en-GB" dirty="0"/>
              <a:t>Erasmus + </a:t>
            </a:r>
            <a:r>
              <a:rPr lang="en-GB" dirty="0" err="1"/>
              <a:t>KA229</a:t>
            </a:r>
            <a:r>
              <a:rPr lang="en-GB" dirty="0"/>
              <a:t> Reading for Life</a:t>
            </a:r>
          </a:p>
          <a:p>
            <a:r>
              <a:rPr lang="en-GB" dirty="0"/>
              <a:t>2019-2021</a:t>
            </a:r>
          </a:p>
          <a:p>
            <a:r>
              <a:rPr lang="en-GB" dirty="0"/>
              <a:t>Coordinator: </a:t>
            </a:r>
            <a:r>
              <a:rPr lang="en-GB" dirty="0" err="1"/>
              <a:t>Liceul</a:t>
            </a:r>
            <a:r>
              <a:rPr lang="en-GB" dirty="0"/>
              <a:t> </a:t>
            </a:r>
            <a:r>
              <a:rPr lang="en-GB" dirty="0" err="1"/>
              <a:t>Tehnologic</a:t>
            </a:r>
            <a:r>
              <a:rPr lang="en-GB" dirty="0"/>
              <a:t> Octavian Goga </a:t>
            </a:r>
            <a:r>
              <a:rPr lang="en-GB" dirty="0" err="1"/>
              <a:t>Jibou</a:t>
            </a:r>
            <a:r>
              <a:rPr lang="en-GB" dirty="0"/>
              <a:t>, RO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11A85E-38EA-465A-84F9-6230CF743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6290A3-7E80-441D-AA1E-5263326B1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F535F-078E-435E-B1E5-C55B842B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4" y="762000"/>
            <a:ext cx="2571749" cy="2571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0A42A8-C847-4441-9892-5DD8475B2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9" y="4055746"/>
            <a:ext cx="4571999" cy="150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44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DB02BD-FF61-4042-BC21-4EFF543EC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7F363-07B1-4101-BF9D-FEDECD21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4571999" cy="1263649"/>
          </a:xfrm>
        </p:spPr>
        <p:txBody>
          <a:bodyPr>
            <a:normAutofit/>
          </a:bodyPr>
          <a:lstStyle/>
          <a:p>
            <a:r>
              <a:rPr lang="en-GB" dirty="0"/>
              <a:t>Click on e-</a:t>
            </a:r>
            <a:r>
              <a:rPr lang="en-GB" dirty="0" err="1"/>
              <a:t>CLIL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9E6E6-AE1A-4E27-99D1-1541253FC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4571999" cy="3048001"/>
          </a:xfrm>
        </p:spPr>
        <p:txBody>
          <a:bodyPr>
            <a:normAutofit/>
          </a:bodyPr>
          <a:lstStyle/>
          <a:p>
            <a:r>
              <a:rPr lang="en-GB" dirty="0"/>
              <a:t>Erasmus + </a:t>
            </a:r>
            <a:r>
              <a:rPr lang="en-GB" dirty="0" err="1"/>
              <a:t>KA229</a:t>
            </a:r>
            <a:r>
              <a:rPr lang="en-GB" dirty="0"/>
              <a:t> Click on e-</a:t>
            </a:r>
            <a:r>
              <a:rPr lang="en-GB" dirty="0" err="1"/>
              <a:t>CLIL</a:t>
            </a:r>
            <a:endParaRPr lang="en-GB" dirty="0"/>
          </a:p>
          <a:p>
            <a:r>
              <a:rPr lang="en-GB" dirty="0"/>
              <a:t>2019-2021</a:t>
            </a:r>
          </a:p>
          <a:p>
            <a:r>
              <a:rPr lang="en-GB" dirty="0"/>
              <a:t>Coordinator: </a:t>
            </a:r>
            <a:r>
              <a:rPr lang="en-GB" dirty="0" err="1"/>
              <a:t>Liceul</a:t>
            </a:r>
            <a:r>
              <a:rPr lang="en-GB" dirty="0"/>
              <a:t> </a:t>
            </a:r>
            <a:r>
              <a:rPr lang="en-GB" dirty="0" err="1"/>
              <a:t>Tehnologic</a:t>
            </a:r>
            <a:r>
              <a:rPr lang="en-GB" dirty="0"/>
              <a:t> Octavian Goga </a:t>
            </a:r>
            <a:r>
              <a:rPr lang="en-GB" dirty="0" err="1"/>
              <a:t>Jibou</a:t>
            </a:r>
            <a:r>
              <a:rPr lang="en-GB" dirty="0"/>
              <a:t>, RO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11A85E-38EA-465A-84F9-6230CF743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6290A3-7E80-441D-AA1E-5263326B1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C24EDE-6C7F-404D-9EA9-9685B9DE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4" y="762000"/>
            <a:ext cx="2571749" cy="2571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60A6D-0462-4BA9-9746-4F2E54D3C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062" y="3524251"/>
            <a:ext cx="3571873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4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883D50-2D15-49FB-B0E4-98187E29D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801" r="1" b="11197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7E1A5F-4E44-495B-9C48-A5314F5BA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2074"/>
            <a:ext cx="12192001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807E9-9E98-4F8C-80C3-4CCC7395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37" y="1158239"/>
            <a:ext cx="10668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6800" dirty="0">
                <a:solidFill>
                  <a:srgbClr val="FFFFFF"/>
                </a:solidFill>
              </a:rPr>
              <a:t>Students in this project are aged 12-15</a:t>
            </a:r>
          </a:p>
        </p:txBody>
      </p:sp>
    </p:spTree>
    <p:extLst>
      <p:ext uri="{BB962C8B-B14F-4D97-AF65-F5344CB8AC3E}">
        <p14:creationId xmlns:p14="http://schemas.microsoft.com/office/powerpoint/2010/main" val="1161159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6E6D1-E86E-4CE2-A4D8-ECD65377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2000"/>
            <a:ext cx="4236720" cy="1524000"/>
          </a:xfrm>
        </p:spPr>
        <p:txBody>
          <a:bodyPr>
            <a:normAutofit/>
          </a:bodyPr>
          <a:lstStyle/>
          <a:p>
            <a:r>
              <a:rPr lang="ro-RO" dirty="0"/>
              <a:t>You can find out about us: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38C86-9DC0-4BE9-8269-32388B8B5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4" y="762000"/>
            <a:ext cx="3657601" cy="2286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01EE0-C35D-4071-8738-ED041A6F8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363" y="981670"/>
            <a:ext cx="5238750" cy="184665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62E7F3-CD5F-4723-A576-218DC037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00BA7-C990-4568-8630-33A246E31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15" y="4572000"/>
            <a:ext cx="7047914" cy="1524000"/>
          </a:xfrm>
        </p:spPr>
        <p:txBody>
          <a:bodyPr>
            <a:noAutofit/>
          </a:bodyPr>
          <a:lstStyle/>
          <a:p>
            <a:r>
              <a:rPr lang="fr-FR" sz="3200" dirty="0" err="1">
                <a:solidFill>
                  <a:schemeClr val="accent1">
                    <a:lumMod val="75000"/>
                  </a:schemeClr>
                </a:solidFill>
              </a:rPr>
              <a:t>Website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fr-FR" sz="3200" dirty="0"/>
              <a:t> </a:t>
            </a:r>
            <a:r>
              <a:rPr lang="fr-FR" sz="3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fr-FR" sz="32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www.ogogajibou.ro</a:t>
            </a:r>
            <a:r>
              <a:rPr lang="fr-FR" sz="3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o-RO" sz="3200" dirty="0"/>
              <a:t>  </a:t>
            </a:r>
            <a:endParaRPr lang="fr-FR" sz="3200" dirty="0"/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Facebook page: </a:t>
            </a:r>
            <a:r>
              <a:rPr lang="fr-FR" sz="3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fr-FR" sz="320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</a:t>
            </a:r>
            <a:r>
              <a:rPr lang="fr-FR" sz="3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fr-FR" sz="320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ogogajibou</a:t>
            </a:r>
            <a:r>
              <a:rPr lang="fr-FR" sz="3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o-RO" sz="3200" dirty="0"/>
              <a:t> 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0161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1227B-01CC-4CF2-9473-BD510553C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87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4933D-423F-4CD8-A768-4DDECED44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9" y="140678"/>
            <a:ext cx="8261951" cy="3058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F5DDFD-5B4B-4A18-AEB1-F59B5D1C5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447" y="3383572"/>
            <a:ext cx="952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41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19A762-5CC9-4074-BBA9-1B2672D25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1"/>
          <a:stretch/>
        </p:blipFill>
        <p:spPr>
          <a:xfrm>
            <a:off x="-524" y="489114"/>
            <a:ext cx="12191980" cy="5879771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0422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D7630-633F-4621-BEF0-5AB927F4D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1524001"/>
            <a:ext cx="2038349" cy="3810000"/>
          </a:xfrm>
        </p:spPr>
        <p:txBody>
          <a:bodyPr anchor="ctr">
            <a:normAutofit/>
          </a:bodyPr>
          <a:lstStyle/>
          <a:p>
            <a:r>
              <a:rPr lang="ro-RO" sz="3400"/>
              <a:t>Human resources</a:t>
            </a:r>
            <a:endParaRPr lang="en-GB" sz="3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9AFC6-AD11-4B06-979C-637CF8091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65" r="7869" b="2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F289C-C8B8-4AA8-BFDE-A93916577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0" y="1524001"/>
            <a:ext cx="3810000" cy="3810000"/>
          </a:xfrm>
        </p:spPr>
        <p:txBody>
          <a:bodyPr anchor="ctr">
            <a:normAutofit/>
          </a:bodyPr>
          <a:lstStyle/>
          <a:p>
            <a:r>
              <a:rPr lang="ro-RO" sz="4400" dirty="0"/>
              <a:t>We are:</a:t>
            </a:r>
          </a:p>
          <a:p>
            <a:r>
              <a:rPr lang="ro-RO" sz="4400" dirty="0"/>
              <a:t>585 students</a:t>
            </a:r>
          </a:p>
          <a:p>
            <a:r>
              <a:rPr lang="ro-RO" sz="4400" dirty="0"/>
              <a:t>45 teachers</a:t>
            </a:r>
          </a:p>
          <a:p>
            <a:r>
              <a:rPr lang="ro-RO" sz="4400" dirty="0"/>
              <a:t>17 auxiliary staff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567705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C669F-3745-4885-8675-22BEF623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982" y="762000"/>
            <a:ext cx="3810001" cy="1263649"/>
          </a:xfrm>
        </p:spPr>
        <p:txBody>
          <a:bodyPr>
            <a:normAutofit/>
          </a:bodyPr>
          <a:lstStyle/>
          <a:p>
            <a:r>
              <a:rPr lang="ro-RO" sz="4100" dirty="0"/>
              <a:t>Forms of education:</a:t>
            </a:r>
            <a:endParaRPr lang="en-GB" sz="4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57578-9FFE-41C7-BAA4-8A112CD94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8" r="8981" b="-2"/>
          <a:stretch/>
        </p:blipFill>
        <p:spPr>
          <a:xfrm>
            <a:off x="762000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9" name="Freeform: Shape 23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5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5BAAA-09EF-4421-884D-B7C0661F7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982" y="2025649"/>
            <a:ext cx="4141067" cy="4361083"/>
          </a:xfrm>
        </p:spPr>
        <p:txBody>
          <a:bodyPr>
            <a:noAutofit/>
          </a:bodyPr>
          <a:lstStyle/>
          <a:p>
            <a:r>
              <a:rPr lang="ro-RO" sz="2400" dirty="0"/>
              <a:t>1</a:t>
            </a:r>
            <a:r>
              <a:rPr lang="ro-RO" sz="2400" b="1" dirty="0">
                <a:solidFill>
                  <a:srgbClr val="FFFF00"/>
                </a:solidFill>
              </a:rPr>
              <a:t>. Primary education </a:t>
            </a:r>
            <a:r>
              <a:rPr lang="ro-RO" sz="2400" dirty="0"/>
              <a:t>– preparatory class to 4th grade (students aged 6-10)</a:t>
            </a:r>
          </a:p>
          <a:p>
            <a:r>
              <a:rPr lang="ro-RO" sz="2400" dirty="0"/>
              <a:t>2. </a:t>
            </a:r>
            <a:r>
              <a:rPr lang="ro-RO" sz="2400" b="1" dirty="0">
                <a:solidFill>
                  <a:srgbClr val="FFFF00"/>
                </a:solidFill>
              </a:rPr>
              <a:t>Secondary education </a:t>
            </a:r>
            <a:r>
              <a:rPr lang="ro-RO" sz="2400" dirty="0"/>
              <a:t>– 5th grade to 8th grade (students aged 11-14)</a:t>
            </a:r>
          </a:p>
          <a:p>
            <a:r>
              <a:rPr lang="ro-RO" sz="2400" dirty="0"/>
              <a:t>3. </a:t>
            </a:r>
            <a:r>
              <a:rPr lang="ro-RO" sz="2400" b="1" dirty="0">
                <a:solidFill>
                  <a:srgbClr val="FFFF00"/>
                </a:solidFill>
              </a:rPr>
              <a:t>Vocational/Technical education </a:t>
            </a:r>
            <a:r>
              <a:rPr lang="ro-RO" sz="2400" dirty="0"/>
              <a:t>– 9th to 12th grade (students aged 15-18) Specializations: economics, electrics, mechanics, textile industry)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0764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D424C-663C-41C0-99E4-1EB546D0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33047"/>
            <a:ext cx="4571999" cy="546295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4200" dirty="0"/>
              <a:t>We are an eTwinning SCHOOL</a:t>
            </a:r>
            <a:r>
              <a:rPr lang="ro-RO" sz="4200" dirty="0"/>
              <a:t> for the year 2019-2020 and we are going to apply in November for this award for 2021-2020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0079F9F-0458-4E1F-8C66-3DC92F31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95009A-106E-4F1B-AC00-6E25656CE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018E2-EFB4-462F-8274-FE81BBB67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0271"/>
          <a:stretch/>
        </p:blipFill>
        <p:spPr>
          <a:xfrm>
            <a:off x="7248567" y="782594"/>
            <a:ext cx="3790865" cy="255115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AF2C057-983C-4AA7-AF0B-5E6CD2BC7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19999" y="3524252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44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AFF3F-1BA2-4EFE-9930-6B1F69083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1524000"/>
            <a:ext cx="6095999" cy="1263649"/>
          </a:xfrm>
        </p:spPr>
        <p:txBody>
          <a:bodyPr>
            <a:normAutofit/>
          </a:bodyPr>
          <a:lstStyle/>
          <a:p>
            <a:r>
              <a:rPr lang="ro-RO" dirty="0"/>
              <a:t>Erasmus + accreditation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6BA30-2A6A-4F9A-916C-1BD3F46AB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7" r="2021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CC1C2-E9D4-47CF-9720-1E82DA1F1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095999" cy="3048001"/>
          </a:xfrm>
        </p:spPr>
        <p:txBody>
          <a:bodyPr>
            <a:normAutofit/>
          </a:bodyPr>
          <a:lstStyle/>
          <a:p>
            <a:r>
              <a:rPr lang="ro-RO" dirty="0"/>
              <a:t>Currently, we are working on the application for the ERASMUS + accreditation for 29th October deadline.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19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B1AC8-7EEE-4EA1-B63B-A4796EA3D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sz="4100"/>
              <a:t>34 </a:t>
            </a:r>
            <a:r>
              <a:rPr lang="ro-RO" sz="4100"/>
              <a:t>eTwinning projects:</a:t>
            </a:r>
            <a:endParaRPr lang="en-GB" sz="4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33C2A-B53D-418B-9E7F-597252EB6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217420"/>
            <a:ext cx="6096000" cy="24231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CE44A-B22A-4B8C-A6D2-115B9AD53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3810000" cy="3048001"/>
          </a:xfrm>
        </p:spPr>
        <p:txBody>
          <a:bodyPr>
            <a:normAutofit/>
          </a:bodyPr>
          <a:lstStyle/>
          <a:p>
            <a:r>
              <a:rPr lang="ro-RO" dirty="0"/>
              <a:t>We have:</a:t>
            </a:r>
            <a:endParaRPr lang="en-GB" dirty="0"/>
          </a:p>
          <a:p>
            <a:r>
              <a:rPr lang="en-GB" dirty="0"/>
              <a:t>6 active projects</a:t>
            </a:r>
          </a:p>
          <a:p>
            <a:r>
              <a:rPr lang="en-GB" dirty="0"/>
              <a:t>28 closed projects</a:t>
            </a:r>
          </a:p>
        </p:txBody>
      </p:sp>
    </p:spTree>
    <p:extLst>
      <p:ext uri="{BB962C8B-B14F-4D97-AF65-F5344CB8AC3E}">
        <p14:creationId xmlns:p14="http://schemas.microsoft.com/office/powerpoint/2010/main" val="129265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F7C9E-8A05-4AD7-B74D-16E76AE30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1524000"/>
            <a:ext cx="6095999" cy="1263649"/>
          </a:xfrm>
        </p:spPr>
        <p:txBody>
          <a:bodyPr>
            <a:normAutofit/>
          </a:bodyPr>
          <a:lstStyle/>
          <a:p>
            <a:r>
              <a:rPr lang="en-GB" dirty="0"/>
              <a:t>Awards for the projects: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433E2-CCE0-48D5-8A16-55E2228DF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2" r="16721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D9973-A9F5-471F-9F7E-6DC19E7CA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095999" cy="3048001"/>
          </a:xfrm>
        </p:spPr>
        <p:txBody>
          <a:bodyPr>
            <a:normAutofit/>
          </a:bodyPr>
          <a:lstStyle/>
          <a:p>
            <a:r>
              <a:rPr lang="en-GB" dirty="0"/>
              <a:t>We have received </a:t>
            </a:r>
            <a:r>
              <a:rPr lang="en-GB" b="1" dirty="0">
                <a:solidFill>
                  <a:srgbClr val="FFFF00"/>
                </a:solidFill>
              </a:rPr>
              <a:t>National</a:t>
            </a:r>
            <a:r>
              <a:rPr lang="en-GB" dirty="0"/>
              <a:t> and </a:t>
            </a:r>
            <a:r>
              <a:rPr lang="en-GB" b="1" dirty="0">
                <a:solidFill>
                  <a:srgbClr val="FFFF00"/>
                </a:solidFill>
              </a:rPr>
              <a:t>European</a:t>
            </a:r>
            <a:r>
              <a:rPr lang="en-GB" dirty="0"/>
              <a:t> Quality Labels for our projects. We also, received a prize for the </a:t>
            </a:r>
            <a:r>
              <a:rPr lang="en-GB" b="1" dirty="0">
                <a:solidFill>
                  <a:srgbClr val="FFFF00"/>
                </a:solidFill>
              </a:rPr>
              <a:t>best eTwinning and Erasmus </a:t>
            </a:r>
            <a:r>
              <a:rPr lang="en-GB" b="1" dirty="0" err="1">
                <a:solidFill>
                  <a:srgbClr val="FFFF00"/>
                </a:solidFill>
              </a:rPr>
              <a:t>KA2</a:t>
            </a:r>
            <a:r>
              <a:rPr lang="en-GB" b="1" dirty="0">
                <a:solidFill>
                  <a:srgbClr val="FFFF00"/>
                </a:solidFill>
              </a:rPr>
              <a:t> project</a:t>
            </a:r>
            <a:r>
              <a:rPr lang="en-GB" dirty="0"/>
              <a:t>, called "Enriching Leisure Lifestyle for European Youth" - </a:t>
            </a:r>
            <a:r>
              <a:rPr lang="en-GB" dirty="0" err="1"/>
              <a:t>ELLEY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8783080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LightSeedLeftStep">
      <a:dk1>
        <a:srgbClr val="000000"/>
      </a:dk1>
      <a:lt1>
        <a:srgbClr val="FFFFFF"/>
      </a:lt1>
      <a:dk2>
        <a:srgbClr val="213B33"/>
      </a:dk2>
      <a:lt2>
        <a:srgbClr val="E8E3E2"/>
      </a:lt2>
      <a:accent1>
        <a:srgbClr val="4EAFBA"/>
      </a:accent1>
      <a:accent2>
        <a:srgbClr val="4DB392"/>
      </a:accent2>
      <a:accent3>
        <a:srgbClr val="4FB369"/>
      </a:accent3>
      <a:accent4>
        <a:srgbClr val="5DB54E"/>
      </a:accent4>
      <a:accent5>
        <a:srgbClr val="89AA5D"/>
      </a:accent5>
      <a:accent6>
        <a:srgbClr val="A3A546"/>
      </a:accent6>
      <a:hlink>
        <a:srgbClr val="AE7069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461</Words>
  <Application>Microsoft Office PowerPoint</Application>
  <PresentationFormat>Widescreen</PresentationFormat>
  <Paragraphs>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Nova Cond</vt:lpstr>
      <vt:lpstr>Impact</vt:lpstr>
      <vt:lpstr>TornVTI</vt:lpstr>
      <vt:lpstr>Liceul Tehnologic Octavian Goga Jibou, Romania</vt:lpstr>
      <vt:lpstr>PowerPoint Presentation</vt:lpstr>
      <vt:lpstr>PowerPoint Presentation</vt:lpstr>
      <vt:lpstr>Human resources</vt:lpstr>
      <vt:lpstr>Forms of education:</vt:lpstr>
      <vt:lpstr>We are an eTwinning SCHOOL for the year 2019-2020 and we are going to apply in November for this award for 2021-2020 </vt:lpstr>
      <vt:lpstr>Erasmus + accreditation</vt:lpstr>
      <vt:lpstr>34 eTwinning projects:</vt:lpstr>
      <vt:lpstr>Awards for the projects:</vt:lpstr>
      <vt:lpstr>6 Erasmus + projects</vt:lpstr>
      <vt:lpstr>"Roots &amp; Wings"</vt:lpstr>
      <vt:lpstr>"Creative, Active, Responsible Students in the Digital World" </vt:lpstr>
      <vt:lpstr>"Enriching Leisure Lifestyle for European Youth - ELLEY"</vt:lpstr>
      <vt:lpstr>"Outdoor Learning - Real Learning!"</vt:lpstr>
      <vt:lpstr>Reading for Life</vt:lpstr>
      <vt:lpstr>Click on e-CLIL</vt:lpstr>
      <vt:lpstr>Students in this project are aged 12-15</vt:lpstr>
      <vt:lpstr>You can find out about us: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Liceul Tehnologic Octavian Goga Jibou, Romania</dc:title>
  <dc:creator>Melinda Nagy</dc:creator>
  <cp:lastModifiedBy>Melinda Nagy</cp:lastModifiedBy>
  <cp:revision>1</cp:revision>
  <dcterms:created xsi:type="dcterms:W3CDTF">2020-10-17T09:42:13Z</dcterms:created>
  <dcterms:modified xsi:type="dcterms:W3CDTF">2020-10-17T09:43:23Z</dcterms:modified>
</cp:coreProperties>
</file>