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15" r:id="rId5"/>
    <p:sldId id="259" r:id="rId6"/>
    <p:sldId id="261" r:id="rId7"/>
    <p:sldId id="274" r:id="rId8"/>
    <p:sldId id="278" r:id="rId9"/>
    <p:sldId id="279" r:id="rId10"/>
    <p:sldId id="282" r:id="rId11"/>
    <p:sldId id="283" r:id="rId12"/>
    <p:sldId id="294" r:id="rId13"/>
    <p:sldId id="287" r:id="rId14"/>
    <p:sldId id="288" r:id="rId15"/>
    <p:sldId id="292" r:id="rId16"/>
    <p:sldId id="290" r:id="rId17"/>
    <p:sldId id="262" r:id="rId18"/>
    <p:sldId id="263" r:id="rId19"/>
    <p:sldId id="264" r:id="rId20"/>
    <p:sldId id="265" r:id="rId21"/>
    <p:sldId id="266" r:id="rId22"/>
    <p:sldId id="267" r:id="rId23"/>
    <p:sldId id="268" r:id="rId24"/>
    <p:sldId id="296" r:id="rId25"/>
    <p:sldId id="269" r:id="rId26"/>
    <p:sldId id="300" r:id="rId27"/>
    <p:sldId id="303" r:id="rId28"/>
    <p:sldId id="304" r:id="rId29"/>
    <p:sldId id="314" r:id="rId30"/>
    <p:sldId id="316" r:id="rId31"/>
    <p:sldId id="309"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7" d="100"/>
          <a:sy n="87"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8713A-C8C5-48CD-A08F-F35CB8DACA76}" type="datetimeFigureOut">
              <a:rPr lang="it-IT" smtClean="0"/>
              <a:t>26/10/2020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1BEEB-7B65-405B-AF17-15A74DE8EE9D}" type="slidenum">
              <a:rPr lang="it-IT" smtClean="0"/>
              <a:t>‹Nº›</a:t>
            </a:fld>
            <a:endParaRPr lang="it-IT"/>
          </a:p>
        </p:txBody>
      </p:sp>
    </p:spTree>
    <p:extLst>
      <p:ext uri="{BB962C8B-B14F-4D97-AF65-F5344CB8AC3E}">
        <p14:creationId xmlns:p14="http://schemas.microsoft.com/office/powerpoint/2010/main" val="338175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671791-A705-4094-981C-FC6CFC5B63B5}" type="slidenum">
              <a:rPr lang="it-IT" smtClean="0"/>
              <a:t>2</a:t>
            </a:fld>
            <a:endParaRPr lang="it-IT"/>
          </a:p>
        </p:txBody>
      </p:sp>
    </p:spTree>
    <p:extLst>
      <p:ext uri="{BB962C8B-B14F-4D97-AF65-F5344CB8AC3E}">
        <p14:creationId xmlns:p14="http://schemas.microsoft.com/office/powerpoint/2010/main" val="333492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26.10.2020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26.10.2020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26.10.2020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26.10.2020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26.10.2020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26.10.2020</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26.10.2020</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26.10.2020</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26.10.2020</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26.10.2020</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26.10.2020</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‹Nº›</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26.10.2020</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‹Nº›</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istisbelpasso@itisbelpasso.i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8806" y="511181"/>
            <a:ext cx="8674994" cy="1179507"/>
          </a:xfrm>
        </p:spPr>
        <p:txBody>
          <a:bodyPr>
            <a:normAutofit/>
          </a:bodyPr>
          <a:lstStyle/>
          <a:p>
            <a:pPr algn="ctr"/>
            <a:r>
              <a:rPr lang="it-IT" sz="1600" dirty="0">
                <a:latin typeface="Algerian" panose="04020705040A02060702" pitchFamily="82" charset="0"/>
              </a:rPr>
              <a:t>ISTITUTO D’ISTRUZIONE SUPERIORE «FRANCESCO REDI»</a:t>
            </a:r>
            <a:br>
              <a:rPr lang="it-IT" sz="1600" dirty="0">
                <a:latin typeface="Algerian" panose="04020705040A02060702" pitchFamily="82" charset="0"/>
              </a:rPr>
            </a:br>
            <a:r>
              <a:rPr lang="it-IT" sz="1600" b="1" dirty="0"/>
              <a:t> </a:t>
            </a:r>
            <a:r>
              <a:rPr lang="it-IT" sz="1600" b="1" dirty="0">
                <a:latin typeface="Algerian" panose="04020705040A02060702" pitchFamily="82" charset="0"/>
              </a:rPr>
              <a:t>LICEO SCIENTIFICO “A. RUSSO GIUSTI </a:t>
            </a:r>
            <a:r>
              <a:rPr lang="it-IT" sz="1600" b="1" dirty="0"/>
              <a:t>”</a:t>
            </a:r>
            <a:br>
              <a:rPr lang="it-IT" sz="2400" dirty="0"/>
            </a:br>
            <a:endParaRPr lang="it-IT" sz="2400" dirty="0">
              <a:latin typeface="Algerian" panose="04020705040A02060702" pitchFamily="82" charset="0"/>
            </a:endParaRPr>
          </a:p>
        </p:txBody>
      </p:sp>
      <p:pic>
        <p:nvPicPr>
          <p:cNvPr id="1026" name="Picture 2" descr="Mappa Europa, Italia con Bandiera — Foto St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87" y="2872345"/>
            <a:ext cx="4946667" cy="362658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Disegno Bandiera d'Italia colorato da Dimartino il 03 di Marzo del 2012"/>
          <p:cNvPicPr/>
          <p:nvPr/>
        </p:nvPicPr>
        <p:blipFill>
          <a:blip r:embed="rId3">
            <a:extLst>
              <a:ext uri="{28A0092B-C50C-407E-A947-70E740481C1C}">
                <a14:useLocalDpi xmlns:a14="http://schemas.microsoft.com/office/drawing/2010/main" val="0"/>
              </a:ext>
            </a:extLst>
          </a:blip>
          <a:srcRect/>
          <a:stretch>
            <a:fillRect/>
          </a:stretch>
        </p:blipFill>
        <p:spPr bwMode="auto">
          <a:xfrm>
            <a:off x="7573958" y="2978575"/>
            <a:ext cx="4327302" cy="1877256"/>
          </a:xfrm>
          <a:prstGeom prst="rect">
            <a:avLst/>
          </a:prstGeom>
          <a:noFill/>
          <a:ln>
            <a:noFill/>
          </a:ln>
        </p:spPr>
      </p:pic>
      <p:sp>
        <p:nvSpPr>
          <p:cNvPr id="4" name="Rettangolo 3"/>
          <p:cNvSpPr/>
          <p:nvPr/>
        </p:nvSpPr>
        <p:spPr>
          <a:xfrm>
            <a:off x="3966693" y="3567944"/>
            <a:ext cx="4108361" cy="954107"/>
          </a:xfrm>
          <a:prstGeom prst="rect">
            <a:avLst/>
          </a:prstGeom>
        </p:spPr>
        <p:txBody>
          <a:bodyPr wrap="square">
            <a:spAutoFit/>
          </a:bodyPr>
          <a:lstStyle/>
          <a:p>
            <a:r>
              <a:rPr lang="it-IT" sz="2800" dirty="0">
                <a:latin typeface="Algerian" panose="04020705040A02060702" pitchFamily="82" charset="0"/>
              </a:rPr>
              <a:t>EBE-LEARNING CROSSING BORDERS</a:t>
            </a:r>
          </a:p>
        </p:txBody>
      </p:sp>
      <p:pic>
        <p:nvPicPr>
          <p:cNvPr id="30" name="Immagine 29" descr="Risultati immagini per regione sicili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7609" y="368306"/>
            <a:ext cx="1533525" cy="1047750"/>
          </a:xfrm>
          <a:prstGeom prst="rect">
            <a:avLst/>
          </a:prstGeom>
          <a:noFill/>
          <a:ln>
            <a:noFill/>
          </a:ln>
        </p:spPr>
      </p:pic>
      <p:pic>
        <p:nvPicPr>
          <p:cNvPr id="31" name="Immagine 30" descr="Risultati immagini per unione europe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3096" y="523484"/>
            <a:ext cx="1283723" cy="772112"/>
          </a:xfrm>
          <a:prstGeom prst="rect">
            <a:avLst/>
          </a:prstGeom>
          <a:noFill/>
          <a:ln>
            <a:noFill/>
          </a:ln>
        </p:spPr>
      </p:pic>
      <p:pic>
        <p:nvPicPr>
          <p:cNvPr id="32" name="Immagine 31" descr="Risultati immagini per repubblica italian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8555" y="28849"/>
            <a:ext cx="604636" cy="678913"/>
          </a:xfrm>
          <a:prstGeom prst="rect">
            <a:avLst/>
          </a:prstGeom>
          <a:noFill/>
          <a:ln>
            <a:noFill/>
          </a:ln>
        </p:spPr>
      </p:pic>
    </p:spTree>
    <p:extLst>
      <p:ext uri="{BB962C8B-B14F-4D97-AF65-F5344CB8AC3E}">
        <p14:creationId xmlns:p14="http://schemas.microsoft.com/office/powerpoint/2010/main" val="416104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8" name="Titolo 1"/>
          <p:cNvSpPr>
            <a:spLocks noGrp="1"/>
          </p:cNvSpPr>
          <p:nvPr>
            <p:ph type="title"/>
          </p:nvPr>
        </p:nvSpPr>
        <p:spPr>
          <a:xfrm>
            <a:off x="1825625" y="1"/>
            <a:ext cx="8534400" cy="1268413"/>
          </a:xfrm>
        </p:spPr>
        <p:txBody>
          <a:bodyPr rtlCol="0">
            <a:normAutofit/>
          </a:bodyPr>
          <a:lstStyle/>
          <a:p>
            <a:pPr algn="ctr">
              <a:defRPr/>
            </a:pPr>
            <a:r>
              <a:rPr lang="it-IT" sz="2400" dirty="0">
                <a:latin typeface="Algerian" panose="04020705040A02060702" pitchFamily="82" charset="0"/>
              </a:rPr>
              <a:t>Outdoor </a:t>
            </a:r>
            <a:r>
              <a:rPr lang="it-IT" sz="2400" dirty="0" err="1">
                <a:latin typeface="Algerian" panose="04020705040A02060702" pitchFamily="82" charset="0"/>
              </a:rPr>
              <a:t>gym</a:t>
            </a:r>
            <a:br>
              <a:rPr lang="it-IT" sz="2400" dirty="0">
                <a:latin typeface="Algerian" panose="04020705040A02060702" pitchFamily="82" charset="0"/>
              </a:rPr>
            </a:br>
            <a:r>
              <a:rPr lang="it-IT" sz="2400" dirty="0">
                <a:latin typeface="Algerian" panose="04020705040A02060702" pitchFamily="82" charset="0"/>
              </a:rPr>
              <a:t> football </a:t>
            </a:r>
            <a:r>
              <a:rPr lang="it-IT" sz="2400" dirty="0" err="1">
                <a:latin typeface="Algerian" panose="04020705040A02060702" pitchFamily="82" charset="0"/>
              </a:rPr>
              <a:t>field</a:t>
            </a:r>
            <a:endParaRPr lang="it-IT" sz="2400" dirty="0">
              <a:latin typeface="Algerian" panose="04020705040A02060702" pitchFamily="82" charset="0"/>
            </a:endParaRPr>
          </a:p>
        </p:txBody>
      </p:sp>
      <p:pic>
        <p:nvPicPr>
          <p:cNvPr id="24579" name="Segnaposto contenuto 5" descr="IMG_0586.JPG"/>
          <p:cNvPicPr>
            <a:picLocks noGrp="1" noChangeAspect="1"/>
          </p:cNvPicPr>
          <p:nvPr>
            <p:ph idx="1"/>
          </p:nvPr>
        </p:nvPicPr>
        <p:blipFill>
          <a:blip r:embed="rId2" cstate="print"/>
          <a:srcRect/>
          <a:stretch>
            <a:fillRect/>
          </a:stretch>
        </p:blipFill>
        <p:spPr>
          <a:xfrm>
            <a:off x="2135188" y="1527175"/>
            <a:ext cx="7848600" cy="4781550"/>
          </a:xfrm>
          <a:effectLst>
            <a:softEdge rad="112500"/>
          </a:effectLst>
        </p:spPr>
      </p:pic>
    </p:spTree>
    <p:extLst>
      <p:ext uri="{BB962C8B-B14F-4D97-AF65-F5344CB8AC3E}">
        <p14:creationId xmlns:p14="http://schemas.microsoft.com/office/powerpoint/2010/main" val="2060287179"/>
      </p:ext>
    </p:extLst>
  </p:cSld>
  <p:clrMapOvr>
    <a:masterClrMapping/>
  </p:clrMapOvr>
  <p:transition spd="slow" advClick="0" advTm="6000">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a:xfrm>
            <a:off x="1405136" y="173764"/>
            <a:ext cx="8682646" cy="1904417"/>
          </a:xfrm>
        </p:spPr>
        <p:txBody>
          <a:bodyPr>
            <a:normAutofit/>
          </a:bodyPr>
          <a:lstStyle/>
          <a:p>
            <a:pPr algn="ctr">
              <a:defRPr/>
            </a:pPr>
            <a:r>
              <a:rPr lang="it-IT" sz="2400" b="1" dirty="0">
                <a:latin typeface="Algerian" panose="04020705040A02060702" pitchFamily="82" charset="0"/>
                <a:ea typeface="+mn-ea"/>
                <a:cs typeface="+mn-cs"/>
              </a:rPr>
              <a:t>In the </a:t>
            </a:r>
            <a:r>
              <a:rPr lang="it-IT" sz="2400" b="1" dirty="0" err="1">
                <a:latin typeface="Algerian" panose="04020705040A02060702" pitchFamily="82" charset="0"/>
                <a:ea typeface="+mn-ea"/>
                <a:cs typeface="+mn-cs"/>
              </a:rPr>
              <a:t>library</a:t>
            </a:r>
            <a:endParaRPr lang="it-IT" sz="2400" b="1" dirty="0">
              <a:latin typeface="Algerian" panose="04020705040A02060702" pitchFamily="82" charset="0"/>
              <a:ea typeface="+mn-ea"/>
              <a:cs typeface="+mn-cs"/>
            </a:endParaRPr>
          </a:p>
        </p:txBody>
      </p:sp>
      <p:pic>
        <p:nvPicPr>
          <p:cNvPr id="44035" name="Segnaposto contenuto 3" descr="20120213124858107.bmp"/>
          <p:cNvPicPr>
            <a:picLocks noGrp="1" noChangeAspect="1"/>
          </p:cNvPicPr>
          <p:nvPr>
            <p:ph sz="quarter" idx="1"/>
          </p:nvPr>
        </p:nvPicPr>
        <p:blipFill>
          <a:blip r:embed="rId2" cstate="print"/>
          <a:srcRect/>
          <a:stretch>
            <a:fillRect/>
          </a:stretch>
        </p:blipFill>
        <p:spPr>
          <a:xfrm>
            <a:off x="880082" y="1797016"/>
            <a:ext cx="4639854" cy="4682020"/>
          </a:xfrm>
          <a:effectLst>
            <a:softEdge rad="112500"/>
          </a:effectLst>
        </p:spPr>
      </p:pic>
      <p:pic>
        <p:nvPicPr>
          <p:cNvPr id="4" name="Immagine 3" descr="Cattura.JPG"/>
          <p:cNvPicPr>
            <a:picLocks noChangeAspect="1"/>
          </p:cNvPicPr>
          <p:nvPr/>
        </p:nvPicPr>
        <p:blipFill>
          <a:blip r:embed="rId3" cstate="print"/>
          <a:stretch>
            <a:fillRect/>
          </a:stretch>
        </p:blipFill>
        <p:spPr>
          <a:xfrm>
            <a:off x="5447928" y="1683503"/>
            <a:ext cx="6207898" cy="4795533"/>
          </a:xfrm>
          <a:prstGeom prst="rect">
            <a:avLst/>
          </a:prstGeom>
          <a:ln>
            <a:noFill/>
          </a:ln>
          <a:effectLst>
            <a:softEdge rad="112500"/>
          </a:effectLst>
        </p:spPr>
      </p:pic>
    </p:spTree>
    <p:extLst>
      <p:ext uri="{BB962C8B-B14F-4D97-AF65-F5344CB8AC3E}">
        <p14:creationId xmlns:p14="http://schemas.microsoft.com/office/powerpoint/2010/main" val="2076704038"/>
      </p:ext>
    </p:extLst>
  </p:cSld>
  <p:clrMapOvr>
    <a:masterClrMapping/>
  </p:clrMapOvr>
  <p:transition spd="slow" advClick="0" advTm="6000">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7106" name="Titolo 1"/>
          <p:cNvSpPr>
            <a:spLocks noGrp="1"/>
          </p:cNvSpPr>
          <p:nvPr>
            <p:ph type="title"/>
          </p:nvPr>
        </p:nvSpPr>
        <p:spPr>
          <a:xfrm>
            <a:off x="827198" y="-216124"/>
            <a:ext cx="9166225" cy="1412876"/>
          </a:xfrm>
        </p:spPr>
        <p:txBody>
          <a:bodyPr/>
          <a:lstStyle/>
          <a:p>
            <a:pPr algn="ctr">
              <a:defRPr/>
            </a:pPr>
            <a:r>
              <a:rPr lang="it-IT" sz="4000" b="1" dirty="0">
                <a:solidFill>
                  <a:schemeClr val="bg1"/>
                </a:solidFill>
                <a:latin typeface="Berlin Sans FB Demi" pitchFamily="34" charset="0"/>
                <a:ea typeface="+mn-ea"/>
                <a:cs typeface="+mn-cs"/>
              </a:rPr>
              <a:t>In the </a:t>
            </a:r>
            <a:r>
              <a:rPr lang="it-IT" sz="2400" b="1" dirty="0" err="1">
                <a:latin typeface="Algerian" panose="04020705040A02060702" pitchFamily="82" charset="0"/>
                <a:ea typeface="+mn-ea"/>
                <a:cs typeface="+mn-cs"/>
              </a:rPr>
              <a:t>school</a:t>
            </a:r>
            <a:r>
              <a:rPr lang="it-IT" sz="2400" b="1" dirty="0">
                <a:latin typeface="Algerian" panose="04020705040A02060702" pitchFamily="82" charset="0"/>
                <a:ea typeface="+mn-ea"/>
                <a:cs typeface="+mn-cs"/>
              </a:rPr>
              <a:t> </a:t>
            </a:r>
            <a:r>
              <a:rPr lang="it-IT" sz="2400" b="1" dirty="0" err="1">
                <a:latin typeface="Algerian" panose="04020705040A02060702" pitchFamily="82" charset="0"/>
                <a:ea typeface="+mn-ea"/>
                <a:cs typeface="+mn-cs"/>
              </a:rPr>
              <a:t>canteen</a:t>
            </a:r>
            <a:endParaRPr lang="it-IT" sz="2400" b="1" dirty="0">
              <a:latin typeface="Algerian" panose="04020705040A02060702" pitchFamily="82" charset="0"/>
              <a:ea typeface="+mn-ea"/>
              <a:cs typeface="+mn-cs"/>
            </a:endParaRPr>
          </a:p>
        </p:txBody>
      </p:sp>
      <p:pic>
        <p:nvPicPr>
          <p:cNvPr id="4" name="Segnaposto contenuto 3" descr="IMG_0551.JPG"/>
          <p:cNvPicPr>
            <a:picLocks noGrp="1" noChangeAspect="1"/>
          </p:cNvPicPr>
          <p:nvPr>
            <p:ph sz="half" idx="1"/>
          </p:nvPr>
        </p:nvPicPr>
        <p:blipFill>
          <a:blip r:embed="rId2" cstate="print"/>
          <a:stretch>
            <a:fillRect/>
          </a:stretch>
        </p:blipFill>
        <p:spPr>
          <a:xfrm>
            <a:off x="1703512" y="1052736"/>
            <a:ext cx="4464496" cy="5112568"/>
          </a:xfrm>
          <a:effectLst>
            <a:softEdge rad="112500"/>
          </a:effectLst>
        </p:spPr>
      </p:pic>
      <p:pic>
        <p:nvPicPr>
          <p:cNvPr id="6" name="Segnaposto contenuto 5" descr="IMG_0543.JPG"/>
          <p:cNvPicPr>
            <a:picLocks noGrp="1" noChangeAspect="1"/>
          </p:cNvPicPr>
          <p:nvPr>
            <p:ph sz="half" idx="2"/>
          </p:nvPr>
        </p:nvPicPr>
        <p:blipFill>
          <a:blip r:embed="rId3" cstate="print"/>
          <a:stretch>
            <a:fillRect/>
          </a:stretch>
        </p:blipFill>
        <p:spPr>
          <a:xfrm>
            <a:off x="6240016" y="1196752"/>
            <a:ext cx="4248472" cy="4968552"/>
          </a:xfrm>
          <a:effectLst>
            <a:softEdge rad="112500"/>
          </a:effectLst>
        </p:spPr>
      </p:pic>
    </p:spTree>
    <p:extLst>
      <p:ext uri="{BB962C8B-B14F-4D97-AF65-F5344CB8AC3E}">
        <p14:creationId xmlns:p14="http://schemas.microsoft.com/office/powerpoint/2010/main" val="4141794208"/>
      </p:ext>
    </p:extLst>
  </p:cSld>
  <p:clrMapOvr>
    <a:masterClrMapping/>
  </p:clrMapOvr>
  <p:transition spd="slow" advClick="0" advTm="6000">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err="1">
                <a:latin typeface="Algerian" panose="04020705040A02060702" pitchFamily="82" charset="0"/>
              </a:rPr>
              <a:t>One</a:t>
            </a:r>
            <a:r>
              <a:rPr lang="it-IT" sz="2400" dirty="0">
                <a:latin typeface="Algerian" panose="04020705040A02060702" pitchFamily="82" charset="0"/>
              </a:rPr>
              <a:t> </a:t>
            </a:r>
            <a:r>
              <a:rPr lang="it-IT" sz="2400" dirty="0" err="1">
                <a:latin typeface="Algerian" panose="04020705040A02060702" pitchFamily="82" charset="0"/>
              </a:rPr>
              <a:t>month</a:t>
            </a:r>
            <a:r>
              <a:rPr lang="it-IT" sz="2400" dirty="0">
                <a:latin typeface="Algerian" panose="04020705040A02060702" pitchFamily="82" charset="0"/>
              </a:rPr>
              <a:t> Stage in </a:t>
            </a:r>
            <a:r>
              <a:rPr lang="it-IT" sz="2400" dirty="0" err="1">
                <a:latin typeface="Algerian" panose="04020705040A02060702" pitchFamily="82" charset="0"/>
              </a:rPr>
              <a:t>Stochkolm</a:t>
            </a:r>
            <a:r>
              <a:rPr lang="it-IT" sz="2400" dirty="0">
                <a:latin typeface="Algerian" panose="04020705040A02060702" pitchFamily="82" charset="0"/>
              </a:rPr>
              <a:t> «IOT </a:t>
            </a:r>
            <a:r>
              <a:rPr lang="it-IT" sz="2400" dirty="0" err="1">
                <a:latin typeface="Algerian" panose="04020705040A02060702" pitchFamily="82" charset="0"/>
              </a:rPr>
              <a:t>smart</a:t>
            </a:r>
            <a:r>
              <a:rPr lang="it-IT" sz="2400" dirty="0">
                <a:latin typeface="Algerian" panose="04020705040A02060702" pitchFamily="82" charset="0"/>
              </a:rPr>
              <a:t> city </a:t>
            </a:r>
            <a:r>
              <a:rPr lang="it-IT" sz="2400" dirty="0" err="1">
                <a:latin typeface="Algerian" panose="04020705040A02060702" pitchFamily="82" charset="0"/>
              </a:rPr>
              <a:t>Stockolm</a:t>
            </a:r>
            <a:r>
              <a:rPr lang="it-IT" sz="2400" dirty="0">
                <a:latin typeface="Algerian" panose="04020705040A02060702" pitchFamily="82" charset="0"/>
              </a:rPr>
              <a:t>»</a:t>
            </a:r>
            <a:br>
              <a:rPr lang="it-IT" sz="2400" dirty="0">
                <a:latin typeface="Algerian" panose="04020705040A02060702" pitchFamily="82" charset="0"/>
              </a:rPr>
            </a:br>
            <a:r>
              <a:rPr lang="it-IT" sz="2400" dirty="0">
                <a:latin typeface="Algerian" panose="04020705040A02060702" pitchFamily="82" charset="0"/>
              </a:rPr>
              <a:t>(</a:t>
            </a:r>
            <a:r>
              <a:rPr lang="it-IT" sz="2400" dirty="0" err="1">
                <a:latin typeface="Algerian" panose="04020705040A02060702" pitchFamily="82" charset="0"/>
              </a:rPr>
              <a:t>school</a:t>
            </a:r>
            <a:r>
              <a:rPr lang="it-IT" sz="2400" dirty="0">
                <a:latin typeface="Algerian" panose="04020705040A02060702" pitchFamily="82" charset="0"/>
              </a:rPr>
              <a:t> </a:t>
            </a:r>
            <a:r>
              <a:rPr lang="it-IT" sz="2400" dirty="0" err="1">
                <a:latin typeface="Algerian" panose="04020705040A02060702" pitchFamily="82" charset="0"/>
              </a:rPr>
              <a:t>year</a:t>
            </a:r>
            <a:r>
              <a:rPr lang="it-IT" sz="2400" dirty="0">
                <a:latin typeface="Algerian" panose="04020705040A02060702" pitchFamily="82" charset="0"/>
              </a:rPr>
              <a:t> 2019/20)</a:t>
            </a:r>
          </a:p>
        </p:txBody>
      </p:sp>
      <p:pic>
        <p:nvPicPr>
          <p:cNvPr id="4" name="Segnaposto contenuto 3"/>
          <p:cNvPicPr>
            <a:picLocks noGrp="1" noChangeAspect="1"/>
          </p:cNvPicPr>
          <p:nvPr>
            <p:ph idx="1"/>
          </p:nvPr>
        </p:nvPicPr>
        <p:blipFill>
          <a:blip r:embed="rId2"/>
          <a:stretch>
            <a:fillRect/>
          </a:stretch>
        </p:blipFill>
        <p:spPr>
          <a:xfrm>
            <a:off x="2342825" y="1825625"/>
            <a:ext cx="7506350" cy="4351338"/>
          </a:xfrm>
          <a:prstGeom prst="rect">
            <a:avLst/>
          </a:prstGeom>
        </p:spPr>
      </p:pic>
    </p:spTree>
    <p:extLst>
      <p:ext uri="{BB962C8B-B14F-4D97-AF65-F5344CB8AC3E}">
        <p14:creationId xmlns:p14="http://schemas.microsoft.com/office/powerpoint/2010/main" val="363611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err="1">
                <a:latin typeface="Algerian" panose="04020705040A02060702" pitchFamily="82" charset="0"/>
              </a:rPr>
              <a:t>i.I.S.S</a:t>
            </a:r>
            <a:r>
              <a:rPr lang="it-IT" sz="2400" dirty="0">
                <a:latin typeface="Algerian" panose="04020705040A02060702" pitchFamily="82" charset="0"/>
              </a:rPr>
              <a:t>. «FRANCESCO REDI  </a:t>
            </a:r>
          </a:p>
        </p:txBody>
      </p:sp>
      <p:sp>
        <p:nvSpPr>
          <p:cNvPr id="3" name="Segnaposto contenuto 2"/>
          <p:cNvSpPr>
            <a:spLocks noGrp="1"/>
          </p:cNvSpPr>
          <p:nvPr>
            <p:ph idx="1"/>
          </p:nvPr>
        </p:nvSpPr>
        <p:spPr/>
        <p:txBody>
          <a:bodyPr/>
          <a:lstStyle/>
          <a:p>
            <a:endParaRPr lang="en-US" dirty="0">
              <a:latin typeface="Algerian" panose="04020705040A02060702" pitchFamily="82" charset="0"/>
            </a:endParaRPr>
          </a:p>
          <a:p>
            <a:r>
              <a:rPr lang="en-US" sz="2000" dirty="0">
                <a:latin typeface="Algerian" panose="04020705040A02060702" pitchFamily="82" charset="0"/>
              </a:rPr>
              <a:t>Forms of Education</a:t>
            </a:r>
          </a:p>
          <a:p>
            <a:r>
              <a:rPr lang="en-US" sz="2000" dirty="0">
                <a:latin typeface="Algerian" panose="04020705040A02060702" pitchFamily="82" charset="0"/>
              </a:rPr>
              <a:t>Our school includes three different courses of study: a technical institute with specialization in</a:t>
            </a:r>
          </a:p>
          <a:p>
            <a:r>
              <a:rPr lang="en-US" sz="2000" dirty="0">
                <a:latin typeface="Algerian" panose="04020705040A02060702" pitchFamily="82" charset="0"/>
              </a:rPr>
              <a:t> computer science </a:t>
            </a:r>
          </a:p>
          <a:p>
            <a:r>
              <a:rPr lang="en-US" sz="2000" dirty="0">
                <a:latin typeface="Algerian" panose="04020705040A02060702" pitchFamily="82" charset="0"/>
              </a:rPr>
              <a:t>  electronics</a:t>
            </a:r>
          </a:p>
          <a:p>
            <a:r>
              <a:rPr lang="en-US" sz="2000" dirty="0">
                <a:latin typeface="Algerian" panose="04020705040A02060702" pitchFamily="82" charset="0"/>
              </a:rPr>
              <a:t> and the scientific high school.</a:t>
            </a:r>
            <a:r>
              <a:rPr lang="it-IT" sz="2000" dirty="0"/>
              <a:t>  </a:t>
            </a:r>
          </a:p>
          <a:p>
            <a:r>
              <a:rPr lang="it-IT" sz="2000" dirty="0">
                <a:latin typeface="Algerian" panose="04020705040A02060702" pitchFamily="82" charset="0"/>
              </a:rPr>
              <a:t>The </a:t>
            </a:r>
            <a:r>
              <a:rPr lang="it-IT" sz="2000" dirty="0" err="1">
                <a:latin typeface="Algerian" panose="04020705040A02060702" pitchFamily="82" charset="0"/>
              </a:rPr>
              <a:t>students</a:t>
            </a:r>
            <a:r>
              <a:rPr lang="it-IT" sz="2000" dirty="0">
                <a:latin typeface="Algerian" panose="04020705040A02060702" pitchFamily="82" charset="0"/>
              </a:rPr>
              <a:t> are 14-18 </a:t>
            </a:r>
            <a:r>
              <a:rPr lang="it-IT" sz="2000" dirty="0" err="1">
                <a:latin typeface="Algerian" panose="04020705040A02060702" pitchFamily="82" charset="0"/>
              </a:rPr>
              <a:t>years</a:t>
            </a:r>
            <a:r>
              <a:rPr lang="it-IT" sz="2000" dirty="0">
                <a:latin typeface="Algerian" panose="04020705040A02060702" pitchFamily="82" charset="0"/>
              </a:rPr>
              <a:t> </a:t>
            </a:r>
            <a:r>
              <a:rPr lang="it-IT" sz="2000" dirty="0" err="1">
                <a:latin typeface="Algerian" panose="04020705040A02060702" pitchFamily="82" charset="0"/>
              </a:rPr>
              <a:t>old</a:t>
            </a:r>
            <a:endParaRPr lang="it-IT" sz="2000" dirty="0">
              <a:latin typeface="Algerian" panose="04020705040A02060702" pitchFamily="82" charset="0"/>
            </a:endParaRPr>
          </a:p>
          <a:p>
            <a:endParaRPr lang="it-IT" dirty="0">
              <a:latin typeface="Algerian" panose="04020705040A02060702" pitchFamily="82" charset="0"/>
            </a:endParaRPr>
          </a:p>
        </p:txBody>
      </p:sp>
      <p:pic>
        <p:nvPicPr>
          <p:cNvPr id="4" name="Immagine 3" descr="Pietro, Autore a Per fare meglio i genitori"/>
          <p:cNvPicPr/>
          <p:nvPr/>
        </p:nvPicPr>
        <p:blipFill>
          <a:blip r:embed="rId2">
            <a:extLst>
              <a:ext uri="{28A0092B-C50C-407E-A947-70E740481C1C}">
                <a14:useLocalDpi xmlns:a14="http://schemas.microsoft.com/office/drawing/2010/main" val="0"/>
              </a:ext>
            </a:extLst>
          </a:blip>
          <a:srcRect/>
          <a:stretch>
            <a:fillRect/>
          </a:stretch>
        </p:blipFill>
        <p:spPr bwMode="auto">
          <a:xfrm>
            <a:off x="6955797" y="4001294"/>
            <a:ext cx="3121653" cy="2310606"/>
          </a:xfrm>
          <a:prstGeom prst="rect">
            <a:avLst/>
          </a:prstGeom>
          <a:noFill/>
          <a:ln>
            <a:noFill/>
          </a:ln>
        </p:spPr>
      </p:pic>
    </p:spTree>
    <p:extLst>
      <p:ext uri="{BB962C8B-B14F-4D97-AF65-F5344CB8AC3E}">
        <p14:creationId xmlns:p14="http://schemas.microsoft.com/office/powerpoint/2010/main" val="95486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Algerian" panose="04020705040A02060702" pitchFamily="82" charset="0"/>
              </a:rPr>
              <a:t> </a:t>
            </a:r>
            <a:r>
              <a:rPr lang="en-US" sz="2400" dirty="0">
                <a:latin typeface="Algerian" panose="04020705040A02060702" pitchFamily="82" charset="0"/>
              </a:rPr>
              <a:t>The "Electronics and Electrical Engineering</a:t>
            </a:r>
            <a:endParaRPr lang="it-IT" sz="2400" dirty="0">
              <a:latin typeface="Algerian" panose="04020705040A02060702" pitchFamily="82" charset="0"/>
            </a:endParaRPr>
          </a:p>
        </p:txBody>
      </p:sp>
      <p:sp>
        <p:nvSpPr>
          <p:cNvPr id="3" name="Segnaposto contenuto 2"/>
          <p:cNvSpPr>
            <a:spLocks noGrp="1"/>
          </p:cNvSpPr>
          <p:nvPr>
            <p:ph idx="1"/>
          </p:nvPr>
        </p:nvSpPr>
        <p:spPr>
          <a:xfrm>
            <a:off x="838200" y="1825625"/>
            <a:ext cx="10799618" cy="4720648"/>
          </a:xfrm>
        </p:spPr>
        <p:txBody>
          <a:bodyPr>
            <a:normAutofit/>
          </a:bodyPr>
          <a:lstStyle/>
          <a:p>
            <a:r>
              <a:rPr lang="en-US" sz="2000" dirty="0"/>
              <a:t>The "Electronics and Electrical Engineering" course integrates scientific and technological skills in the field of materials, design, construction and testing: </a:t>
            </a:r>
          </a:p>
          <a:p>
            <a:r>
              <a:rPr lang="en-US" sz="2000" dirty="0"/>
              <a:t>- “Electronics”, to deepen the design, construction and management of electronic systems and circuits;</a:t>
            </a:r>
          </a:p>
          <a:p>
            <a:r>
              <a:rPr lang="en-US" sz="2000" dirty="0"/>
              <a:t>- “</a:t>
            </a:r>
            <a:r>
              <a:rPr lang="en-US" sz="2000" dirty="0" err="1"/>
              <a:t>Elettrotecnica</a:t>
            </a:r>
            <a:r>
              <a:rPr lang="en-US" sz="2000" dirty="0"/>
              <a:t>”, which focuses on the design, construction and management of electrical systems and installations, both civil and industrial;</a:t>
            </a:r>
          </a:p>
          <a:p>
            <a:r>
              <a:rPr lang="en-US" sz="2000" dirty="0"/>
              <a:t>- "Automation", for the in-depth study of the design, construction and management of control systems</a:t>
            </a:r>
            <a:r>
              <a:rPr lang="en-US" dirty="0"/>
              <a:t>.</a:t>
            </a:r>
            <a:endParaRPr lang="it-IT" dirty="0"/>
          </a:p>
        </p:txBody>
      </p:sp>
      <p:sp>
        <p:nvSpPr>
          <p:cNvPr id="4" name="AutoShape 2" descr="Electronics Engineering Technology (Co-op) Program | Niagara Col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Electronics Engineering Technology (Co-op) Program | Niagara College"/>
          <p:cNvSpPr>
            <a:spLocks noChangeAspect="1" noChangeArrowheads="1"/>
          </p:cNvSpPr>
          <p:nvPr/>
        </p:nvSpPr>
        <p:spPr bwMode="auto">
          <a:xfrm>
            <a:off x="307974" y="7937"/>
            <a:ext cx="330669" cy="3306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Electronics Engineering Technology (Co-op) Program | Niagara Colle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8" descr="Electronics &amp; Computer Engineering Technology | Bachelor of Science Degree  (B.S.) | Pennsylvania College of Technolog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10" descr="Electronics &amp; Computer Engineering Technology | Bachelor of Science Degree  (B.S.) | Pennsylvania College of Technolog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043" y="4494753"/>
            <a:ext cx="4131914" cy="2363247"/>
          </a:xfrm>
          <a:prstGeom prst="rect">
            <a:avLst/>
          </a:prstGeom>
        </p:spPr>
      </p:pic>
    </p:spTree>
    <p:extLst>
      <p:ext uri="{BB962C8B-B14F-4D97-AF65-F5344CB8AC3E}">
        <p14:creationId xmlns:p14="http://schemas.microsoft.com/office/powerpoint/2010/main" val="339549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1108" y="300731"/>
            <a:ext cx="10515600" cy="1325563"/>
          </a:xfrm>
        </p:spPr>
        <p:txBody>
          <a:bodyPr>
            <a:normAutofit fontScale="90000"/>
          </a:bodyPr>
          <a:lstStyle/>
          <a:p>
            <a:pPr algn="ctr"/>
            <a:r>
              <a:rPr lang="en-US" sz="2700" dirty="0">
                <a:latin typeface="Algerian" panose="04020705040A02060702" pitchFamily="82" charset="0"/>
              </a:rPr>
              <a:t>The "IT and Telecommunications</a:t>
            </a:r>
            <a:br>
              <a:rPr lang="en-US" dirty="0">
                <a:latin typeface="Algerian" panose="04020705040A02060702" pitchFamily="82" charset="0"/>
              </a:rPr>
            </a:br>
            <a:br>
              <a:rPr lang="en-US" dirty="0">
                <a:latin typeface="Algerian" panose="04020705040A02060702" pitchFamily="82" charset="0"/>
              </a:rPr>
            </a:br>
            <a:endParaRPr lang="it-IT" dirty="0">
              <a:latin typeface="Algerian" panose="04020705040A02060702" pitchFamily="82" charset="0"/>
            </a:endParaRPr>
          </a:p>
        </p:txBody>
      </p:sp>
      <p:sp>
        <p:nvSpPr>
          <p:cNvPr id="3" name="Segnaposto contenuto 2"/>
          <p:cNvSpPr>
            <a:spLocks noGrp="1"/>
          </p:cNvSpPr>
          <p:nvPr>
            <p:ph idx="1"/>
          </p:nvPr>
        </p:nvSpPr>
        <p:spPr>
          <a:xfrm>
            <a:off x="838200" y="1825624"/>
            <a:ext cx="10515600" cy="4351338"/>
          </a:xfrm>
        </p:spPr>
        <p:txBody>
          <a:bodyPr>
            <a:normAutofit/>
          </a:bodyPr>
          <a:lstStyle/>
          <a:p>
            <a:r>
              <a:rPr lang="en-US" sz="2000" dirty="0"/>
              <a:t>The "IT and Telecommunications" course integrates scientific and technological skills in the field of computer systems, information processing, Web applications and technologies, networks and communication equipment; has two joints:</a:t>
            </a:r>
          </a:p>
          <a:p>
            <a:r>
              <a:rPr lang="en-US" sz="2000" dirty="0"/>
              <a:t>- "IT", which deepens the analysis, comparison and design of IT devices and tools and the development of IT applications;</a:t>
            </a:r>
          </a:p>
          <a:p>
            <a:r>
              <a:rPr lang="en-US" sz="2000" dirty="0"/>
              <a:t>- "Telecommunications", which deepens the analysis, comparison, design, installation and management of electronic devices and instruments and telecommunication systems.</a:t>
            </a:r>
            <a:endParaRPr lang="it-IT" sz="2000" dirty="0"/>
          </a:p>
        </p:txBody>
      </p:sp>
      <p:pic>
        <p:nvPicPr>
          <p:cNvPr id="4" name="Immagine 3" descr="Home Page TIM.it - Offerte Fibra, Adsl, Mobile, Smartphone e  Intrattenimento | TI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701" y="4387771"/>
            <a:ext cx="3392173" cy="1862539"/>
          </a:xfrm>
          <a:prstGeom prst="rect">
            <a:avLst/>
          </a:prstGeom>
          <a:noFill/>
          <a:ln>
            <a:noFill/>
          </a:ln>
        </p:spPr>
      </p:pic>
    </p:spTree>
    <p:extLst>
      <p:ext uri="{BB962C8B-B14F-4D97-AF65-F5344CB8AC3E}">
        <p14:creationId xmlns:p14="http://schemas.microsoft.com/office/powerpoint/2010/main" val="60831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400" dirty="0">
                <a:latin typeface="Algerian" panose="04020705040A02060702" pitchFamily="82" charset="0"/>
              </a:rPr>
              <a:t>scientific high school</a:t>
            </a:r>
            <a:endParaRPr lang="it-IT" sz="2400" dirty="0">
              <a:latin typeface="Algerian" panose="04020705040A02060702" pitchFamily="82" charset="0"/>
            </a:endParaRPr>
          </a:p>
        </p:txBody>
      </p:sp>
      <p:sp>
        <p:nvSpPr>
          <p:cNvPr id="3" name="Segnaposto contenuto 2"/>
          <p:cNvSpPr>
            <a:spLocks noGrp="1"/>
          </p:cNvSpPr>
          <p:nvPr>
            <p:ph idx="1"/>
          </p:nvPr>
        </p:nvSpPr>
        <p:spPr/>
        <p:txBody>
          <a:bodyPr>
            <a:normAutofit/>
          </a:bodyPr>
          <a:lstStyle/>
          <a:p>
            <a:r>
              <a:rPr lang="en-US" sz="2000" dirty="0"/>
              <a:t>The five-year course of studies of the ordinary scientific high school aims to offer a general cultural base of a multidisciplinary type using the interaction between humanistic and scientific culture,</a:t>
            </a:r>
          </a:p>
          <a:p>
            <a:r>
              <a:rPr lang="en-US" sz="2000" dirty="0"/>
              <a:t>Although the curriculum of the scientific high school is particularly congruent with the frequency of courses degree in scientific disciplines, engineering and architecture, medicine and surgery, economics and commerce and law, there is no doubt that this course of study provides a vast basic culture essential for a successful continuation of studies in any university field.</a:t>
            </a:r>
            <a:endParaRPr lang="it-IT" sz="2000" dirty="0"/>
          </a:p>
        </p:txBody>
      </p:sp>
      <p:pic>
        <p:nvPicPr>
          <p:cNvPr id="7" name="Immagine 6" descr="Iscrizioni 2020-2021: prosegue la marcia del liceo scientifico - Tuttoscuola"/>
          <p:cNvPicPr/>
          <p:nvPr/>
        </p:nvPicPr>
        <p:blipFill>
          <a:blip r:embed="rId2">
            <a:extLst>
              <a:ext uri="{28A0092B-C50C-407E-A947-70E740481C1C}">
                <a14:useLocalDpi xmlns:a14="http://schemas.microsoft.com/office/drawing/2010/main" val="0"/>
              </a:ext>
            </a:extLst>
          </a:blip>
          <a:srcRect/>
          <a:stretch>
            <a:fillRect/>
          </a:stretch>
        </p:blipFill>
        <p:spPr bwMode="auto">
          <a:xfrm>
            <a:off x="6344568" y="4224270"/>
            <a:ext cx="4107464" cy="2633729"/>
          </a:xfrm>
          <a:prstGeom prst="rect">
            <a:avLst/>
          </a:prstGeom>
          <a:noFill/>
          <a:ln>
            <a:noFill/>
          </a:ln>
        </p:spPr>
      </p:pic>
    </p:spTree>
    <p:extLst>
      <p:ext uri="{BB962C8B-B14F-4D97-AF65-F5344CB8AC3E}">
        <p14:creationId xmlns:p14="http://schemas.microsoft.com/office/powerpoint/2010/main" val="416473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latin typeface="Algerian" panose="04020705040A02060702" pitchFamily="82" charset="0"/>
              </a:rPr>
              <a:t>Human </a:t>
            </a:r>
            <a:r>
              <a:rPr lang="it-IT" sz="2400" dirty="0" err="1">
                <a:latin typeface="Algerian" panose="04020705040A02060702" pitchFamily="82" charset="0"/>
              </a:rPr>
              <a:t>resources</a:t>
            </a:r>
            <a:endParaRPr lang="it-IT" sz="2400" dirty="0">
              <a:latin typeface="Algerian" panose="04020705040A02060702" pitchFamily="82" charset="0"/>
            </a:endParaRPr>
          </a:p>
        </p:txBody>
      </p:sp>
      <p:sp>
        <p:nvSpPr>
          <p:cNvPr id="3" name="Segnaposto contenuto 2"/>
          <p:cNvSpPr>
            <a:spLocks noGrp="1"/>
          </p:cNvSpPr>
          <p:nvPr>
            <p:ph idx="1"/>
          </p:nvPr>
        </p:nvSpPr>
        <p:spPr/>
        <p:txBody>
          <a:bodyPr/>
          <a:lstStyle/>
          <a:p>
            <a:r>
              <a:rPr lang="en-US" sz="2000" dirty="0">
                <a:latin typeface="Algerian" panose="04020705040A02060702" pitchFamily="82" charset="0"/>
              </a:rPr>
              <a:t>The </a:t>
            </a:r>
            <a:r>
              <a:rPr lang="en-US" sz="2000" dirty="0" err="1">
                <a:latin typeface="Algerian" panose="04020705040A02060702" pitchFamily="82" charset="0"/>
              </a:rPr>
              <a:t>headteacher</a:t>
            </a:r>
            <a:endParaRPr lang="en-US" sz="2000" dirty="0">
              <a:latin typeface="Algerian" panose="04020705040A02060702" pitchFamily="82" charset="0"/>
            </a:endParaRPr>
          </a:p>
          <a:p>
            <a:r>
              <a:rPr lang="en-US" sz="2000" dirty="0">
                <a:latin typeface="Algerian" panose="04020705040A02060702" pitchFamily="82" charset="0"/>
              </a:rPr>
              <a:t>The staff </a:t>
            </a:r>
          </a:p>
          <a:p>
            <a:r>
              <a:rPr lang="en-US" sz="2000" dirty="0">
                <a:latin typeface="Algerian" panose="04020705040A02060702" pitchFamily="82" charset="0"/>
              </a:rPr>
              <a:t>There are 118 teachers on duty</a:t>
            </a:r>
          </a:p>
          <a:p>
            <a:r>
              <a:rPr lang="en-US" sz="2000" dirty="0">
                <a:latin typeface="Algerian" panose="04020705040A02060702" pitchFamily="82" charset="0"/>
              </a:rPr>
              <a:t>500 pupils</a:t>
            </a:r>
          </a:p>
          <a:p>
            <a:r>
              <a:rPr lang="en-US" sz="2000" dirty="0">
                <a:latin typeface="Algerian" panose="04020705040A02060702" pitchFamily="82" charset="0"/>
              </a:rPr>
              <a:t>10 administrative employees</a:t>
            </a:r>
          </a:p>
          <a:p>
            <a:r>
              <a:rPr lang="en-US" sz="2000" dirty="0">
                <a:latin typeface="Algerian" panose="04020705040A02060702" pitchFamily="82" charset="0"/>
              </a:rPr>
              <a:t>25 auxiliaries</a:t>
            </a:r>
          </a:p>
          <a:p>
            <a:endParaRPr lang="it-IT" dirty="0"/>
          </a:p>
        </p:txBody>
      </p:sp>
      <p:sp>
        <p:nvSpPr>
          <p:cNvPr id="4" name="AutoShape 2" descr="Presidi e bidelli espulsi dalla video-scuola - Marcello Venezia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Presidi e bidelli espulsi dalla video-scuola - Marcello Venezian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Presidi e bidelli espulsi dalla video-scuola - Marcello Venezian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descr="La Scuola"/>
          <p:cNvPicPr/>
          <p:nvPr/>
        </p:nvPicPr>
        <p:blipFill>
          <a:blip r:embed="rId2">
            <a:extLst>
              <a:ext uri="{28A0092B-C50C-407E-A947-70E740481C1C}">
                <a14:useLocalDpi xmlns:a14="http://schemas.microsoft.com/office/drawing/2010/main" val="0"/>
              </a:ext>
            </a:extLst>
          </a:blip>
          <a:srcRect/>
          <a:stretch>
            <a:fillRect/>
          </a:stretch>
        </p:blipFill>
        <p:spPr bwMode="auto">
          <a:xfrm>
            <a:off x="6382183" y="1101436"/>
            <a:ext cx="3447617" cy="3165447"/>
          </a:xfrm>
          <a:prstGeom prst="rect">
            <a:avLst/>
          </a:prstGeom>
          <a:noFill/>
          <a:ln>
            <a:noFill/>
          </a:ln>
        </p:spPr>
      </p:pic>
    </p:spTree>
    <p:extLst>
      <p:ext uri="{BB962C8B-B14F-4D97-AF65-F5344CB8AC3E}">
        <p14:creationId xmlns:p14="http://schemas.microsoft.com/office/powerpoint/2010/main" val="200807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400" dirty="0">
                <a:latin typeface="Algerian" panose="04020705040A02060702" pitchFamily="82" charset="0"/>
              </a:rPr>
              <a:t>OUR SCHOOL DRAWN ON EUROPEAN STRUCTURAL FUNDS AND COMPLETED VARIOUS PROJECTS</a:t>
            </a:r>
            <a:endParaRPr lang="it-IT" sz="2400" dirty="0">
              <a:latin typeface="Algerian" panose="04020705040A02060702" pitchFamily="82" charset="0"/>
            </a:endParaRPr>
          </a:p>
        </p:txBody>
      </p:sp>
      <p:pic>
        <p:nvPicPr>
          <p:cNvPr id="4" name="Immagine 3" descr="IC Artena - Sta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240" y="1648495"/>
            <a:ext cx="6149519" cy="3715177"/>
          </a:xfrm>
          <a:prstGeom prst="rect">
            <a:avLst/>
          </a:prstGeom>
          <a:noFill/>
          <a:ln>
            <a:noFill/>
          </a:ln>
        </p:spPr>
      </p:pic>
    </p:spTree>
    <p:extLst>
      <p:ext uri="{BB962C8B-B14F-4D97-AF65-F5344CB8AC3E}">
        <p14:creationId xmlns:p14="http://schemas.microsoft.com/office/powerpoint/2010/main" val="76359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 descr="sicilia.jpg"/>
          <p:cNvPicPr>
            <a:picLocks noChangeAspect="1"/>
          </p:cNvPicPr>
          <p:nvPr/>
        </p:nvPicPr>
        <p:blipFill>
          <a:blip r:embed="rId3"/>
          <a:srcRect/>
          <a:stretch>
            <a:fillRect/>
          </a:stretch>
        </p:blipFill>
        <p:spPr bwMode="auto">
          <a:xfrm>
            <a:off x="1825736" y="787160"/>
            <a:ext cx="8004064" cy="6007220"/>
          </a:xfrm>
          <a:prstGeom prst="rect">
            <a:avLst/>
          </a:prstGeom>
          <a:noFill/>
          <a:ln w="9525">
            <a:noFill/>
            <a:miter lim="800000"/>
            <a:headEnd/>
            <a:tailEnd/>
          </a:ln>
        </p:spPr>
      </p:pic>
      <p:sp>
        <p:nvSpPr>
          <p:cNvPr id="3" name="CasellaDiTesto 2"/>
          <p:cNvSpPr txBox="1"/>
          <p:nvPr/>
        </p:nvSpPr>
        <p:spPr>
          <a:xfrm>
            <a:off x="3935760" y="1844824"/>
            <a:ext cx="4392488" cy="1754326"/>
          </a:xfrm>
          <a:prstGeom prst="rect">
            <a:avLst/>
          </a:prstGeom>
          <a:noFill/>
        </p:spPr>
        <p:txBody>
          <a:bodyPr>
            <a:spAutoFit/>
          </a:bodyPr>
          <a:lstStyle/>
          <a:p>
            <a:pPr marL="914400" indent="-914400">
              <a:buFontTx/>
              <a:buAutoNum type="arabicPeriod"/>
              <a:defRPr/>
            </a:pPr>
            <a:r>
              <a:rPr lang="it-IT"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SICILY</a:t>
            </a:r>
          </a:p>
          <a:p>
            <a:pPr marL="914400" indent="-914400">
              <a:buFontTx/>
              <a:buAutoNum type="arabicPeriod"/>
              <a:defRPr/>
            </a:pPr>
            <a:r>
              <a:rPr lang="it-IT"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BELPASSO</a:t>
            </a:r>
          </a:p>
          <a:p>
            <a:pPr marL="914400" indent="-914400">
              <a:buFontTx/>
              <a:buAutoNum type="arabicPeriod"/>
              <a:defRPr/>
            </a:pPr>
            <a:r>
              <a:rPr lang="it-IT"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OUR SCHOOL</a:t>
            </a:r>
          </a:p>
        </p:txBody>
      </p:sp>
      <p:pic>
        <p:nvPicPr>
          <p:cNvPr id="4" name="Immagine 1" descr="sicilia.jpg"/>
          <p:cNvPicPr>
            <a:picLocks noChangeAspect="1"/>
          </p:cNvPicPr>
          <p:nvPr/>
        </p:nvPicPr>
        <p:blipFill>
          <a:blip r:embed="rId3"/>
          <a:srcRect/>
          <a:stretch>
            <a:fillRect/>
          </a:stretch>
        </p:blipFill>
        <p:spPr bwMode="auto">
          <a:xfrm flipV="1">
            <a:off x="-392589" y="7481454"/>
            <a:ext cx="359969" cy="270164"/>
          </a:xfrm>
          <a:prstGeom prst="rect">
            <a:avLst/>
          </a:prstGeom>
          <a:noFill/>
          <a:ln w="9525">
            <a:noFill/>
            <a:miter lim="800000"/>
            <a:headEnd/>
            <a:tailEnd/>
          </a:ln>
        </p:spPr>
      </p:pic>
    </p:spTree>
    <p:extLst>
      <p:ext uri="{BB962C8B-B14F-4D97-AF65-F5344CB8AC3E}">
        <p14:creationId xmlns:p14="http://schemas.microsoft.com/office/powerpoint/2010/main" val="2675573753"/>
      </p:ext>
    </p:extLst>
  </p:cSld>
  <p:clrMapOvr>
    <a:masterClrMapping/>
  </p:clrMapOvr>
  <p:transition spd="slow" advClick="0" advTm="6000">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800" dirty="0">
                <a:latin typeface="Algerian" panose="04020705040A02060702" pitchFamily="82" charset="0"/>
              </a:rPr>
              <a:t>OUR SCHOOL FROM 2000 TO TODAY HAS BEEN PARTNERS IN SEVERAL   PROJECTS: THE 1</a:t>
            </a:r>
            <a:r>
              <a:rPr lang="en-US" sz="2000" dirty="0">
                <a:latin typeface="Algerian" panose="04020705040A02060702" pitchFamily="82" charset="0"/>
              </a:rPr>
              <a:t>ST</a:t>
            </a:r>
            <a:r>
              <a:rPr lang="en-US" sz="2800" dirty="0">
                <a:latin typeface="Algerian" panose="04020705040A02060702" pitchFamily="82" charset="0"/>
              </a:rPr>
              <a:t>  WAS CALLED SOCRATES THEN ANOTHER ONE COMENIUS AND 5  ERASMUS.</a:t>
            </a:r>
            <a:endParaRPr lang="it-IT" sz="2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808" y="2074404"/>
            <a:ext cx="9058428" cy="4402615"/>
          </a:xfrm>
        </p:spPr>
      </p:pic>
    </p:spTree>
    <p:extLst>
      <p:ext uri="{BB962C8B-B14F-4D97-AF65-F5344CB8AC3E}">
        <p14:creationId xmlns:p14="http://schemas.microsoft.com/office/powerpoint/2010/main" val="29268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2668" y="222470"/>
            <a:ext cx="10515600" cy="1325563"/>
          </a:xfrm>
        </p:spPr>
        <p:txBody>
          <a:bodyPr>
            <a:normAutofit/>
          </a:bodyPr>
          <a:lstStyle/>
          <a:p>
            <a:pPr algn="ctr"/>
            <a:r>
              <a:rPr lang="it-IT" sz="2800" dirty="0">
                <a:latin typeface="Algerian" panose="04020705040A02060702" pitchFamily="82" charset="0"/>
              </a:rPr>
              <a:t>The 1° </a:t>
            </a:r>
            <a:r>
              <a:rPr lang="it-IT" sz="2800" dirty="0" err="1">
                <a:latin typeface="Algerian" panose="04020705040A02060702" pitchFamily="82" charset="0"/>
              </a:rPr>
              <a:t>Socrates</a:t>
            </a:r>
            <a:r>
              <a:rPr lang="it-IT" sz="2800" dirty="0">
                <a:latin typeface="Algerian" panose="04020705040A02060702" pitchFamily="82" charset="0"/>
              </a:rPr>
              <a:t> /</a:t>
            </a:r>
            <a:r>
              <a:rPr lang="it-IT" sz="2800" dirty="0" err="1">
                <a:latin typeface="Algerian" panose="04020705040A02060702" pitchFamily="82" charset="0"/>
              </a:rPr>
              <a:t>Comenius</a:t>
            </a:r>
            <a:r>
              <a:rPr lang="it-IT" sz="2800" dirty="0">
                <a:latin typeface="Algerian" panose="04020705040A02060702" pitchFamily="82" charset="0"/>
              </a:rPr>
              <a:t> </a:t>
            </a:r>
            <a:r>
              <a:rPr lang="it-IT" sz="2800" dirty="0" err="1">
                <a:latin typeface="Algerian" panose="04020705040A02060702" pitchFamily="82" charset="0"/>
              </a:rPr>
              <a:t>project</a:t>
            </a:r>
            <a:r>
              <a:rPr lang="it-IT" sz="2800" dirty="0">
                <a:latin typeface="Algerian" panose="04020705040A02060702" pitchFamily="82" charset="0"/>
              </a:rPr>
              <a:t> </a:t>
            </a:r>
            <a:br>
              <a:rPr lang="it-IT" sz="2800" dirty="0">
                <a:latin typeface="Algerian" panose="04020705040A02060702" pitchFamily="82" charset="0"/>
              </a:rPr>
            </a:br>
            <a:r>
              <a:rPr lang="it-IT" sz="2800" dirty="0" err="1">
                <a:latin typeface="Algerian" panose="04020705040A02060702" pitchFamily="82" charset="0"/>
              </a:rPr>
              <a:t>European</a:t>
            </a:r>
            <a:r>
              <a:rPr lang="it-IT" sz="2800" dirty="0">
                <a:latin typeface="Algerian" panose="04020705040A02060702" pitchFamily="82" charset="0"/>
              </a:rPr>
              <a:t> </a:t>
            </a:r>
            <a:r>
              <a:rPr lang="it-IT" sz="2800" dirty="0" err="1">
                <a:latin typeface="Algerian" panose="04020705040A02060702" pitchFamily="82" charset="0"/>
              </a:rPr>
              <a:t>Citizens</a:t>
            </a:r>
            <a:r>
              <a:rPr lang="it-IT" sz="2800" dirty="0">
                <a:latin typeface="Algerian" panose="04020705040A02060702" pitchFamily="82" charset="0"/>
              </a:rPr>
              <a:t> (1999/2001)</a:t>
            </a:r>
          </a:p>
        </p:txBody>
      </p:sp>
      <p:sp>
        <p:nvSpPr>
          <p:cNvPr id="3" name="Segnaposto contenuto 2"/>
          <p:cNvSpPr>
            <a:spLocks noGrp="1"/>
          </p:cNvSpPr>
          <p:nvPr>
            <p:ph idx="1"/>
          </p:nvPr>
        </p:nvSpPr>
        <p:spPr/>
        <p:txBody>
          <a:bodyPr/>
          <a:lstStyle/>
          <a:p>
            <a:pPr marL="0" indent="0">
              <a:buNone/>
            </a:pPr>
            <a:r>
              <a:rPr lang="en-US" dirty="0"/>
              <a:t>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8680" y="1651064"/>
            <a:ext cx="3763575" cy="4525899"/>
          </a:xfrm>
          <a:prstGeom prst="rect">
            <a:avLst/>
          </a:prstGeom>
        </p:spPr>
      </p:pic>
    </p:spTree>
    <p:extLst>
      <p:ext uri="{BB962C8B-B14F-4D97-AF65-F5344CB8AC3E}">
        <p14:creationId xmlns:p14="http://schemas.microsoft.com/office/powerpoint/2010/main" val="312057427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28451"/>
            <a:ext cx="10515600" cy="1325563"/>
          </a:xfrm>
        </p:spPr>
        <p:txBody>
          <a:bodyPr>
            <a:normAutofit/>
          </a:bodyPr>
          <a:lstStyle/>
          <a:p>
            <a:r>
              <a:rPr lang="en-US" sz="2800" dirty="0">
                <a:latin typeface="Algerian" panose="04020705040A02060702" pitchFamily="82" charset="0"/>
              </a:rPr>
              <a:t>FOURTEEN ETWINNING PROJECTS HAVE ENRICHED THE CURRICULUM OF MANY STUDENTS AND TEACHERS-</a:t>
            </a:r>
            <a:endParaRPr lang="it-IT" sz="2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859" y="1827302"/>
            <a:ext cx="6958772" cy="4530711"/>
          </a:xfrm>
        </p:spPr>
      </p:pic>
    </p:spTree>
    <p:extLst>
      <p:ext uri="{BB962C8B-B14F-4D97-AF65-F5344CB8AC3E}">
        <p14:creationId xmlns:p14="http://schemas.microsoft.com/office/powerpoint/2010/main" val="362192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lstStyle/>
          <a:p>
            <a:r>
              <a:rPr lang="it-IT" dirty="0">
                <a:solidFill>
                  <a:schemeClr val="bg1"/>
                </a:solidFill>
              </a:rPr>
              <a:t> </a:t>
            </a:r>
            <a:r>
              <a:rPr lang="it-IT" sz="3600" dirty="0">
                <a:solidFill>
                  <a:schemeClr val="bg1"/>
                </a:solidFill>
                <a:latin typeface="Gill Sans Ultra Bold" pitchFamily="34" charset="0"/>
              </a:rPr>
              <a:t>  </a:t>
            </a:r>
            <a:r>
              <a:rPr lang="it-IT" sz="3600" dirty="0" err="1">
                <a:solidFill>
                  <a:schemeClr val="bg1"/>
                </a:solidFill>
                <a:latin typeface="Gill Sans Ultra Bold" pitchFamily="34" charset="0"/>
              </a:rPr>
              <a:t>ts</a:t>
            </a:r>
            <a:r>
              <a:rPr lang="it-IT" sz="3600" dirty="0">
                <a:solidFill>
                  <a:schemeClr val="bg1"/>
                </a:solidFill>
                <a:latin typeface="Gill Sans Ultra Bold" pitchFamily="34" charset="0"/>
              </a:rPr>
              <a:t> of </a:t>
            </a:r>
            <a:r>
              <a:rPr lang="it-IT" sz="3600" dirty="0" err="1">
                <a:solidFill>
                  <a:schemeClr val="bg1"/>
                </a:solidFill>
                <a:latin typeface="Gill Sans Ultra Bold" pitchFamily="34" charset="0"/>
              </a:rPr>
              <a:t>study</a:t>
            </a:r>
            <a:endParaRPr lang="it-IT" sz="3600" dirty="0">
              <a:solidFill>
                <a:schemeClr val="bg1"/>
              </a:solidFill>
              <a:latin typeface="Gill Sans Ultra Bold" pitchFamily="34" charset="0"/>
            </a:endParaRPr>
          </a:p>
        </p:txBody>
      </p:sp>
      <p:sp useBgFill="1">
        <p:nvSpPr>
          <p:cNvPr id="34819" name="Segnaposto contenuto 2"/>
          <p:cNvSpPr>
            <a:spLocks noGrp="1"/>
          </p:cNvSpPr>
          <p:nvPr>
            <p:ph sz="quarter" idx="1"/>
          </p:nvPr>
        </p:nvSpPr>
        <p:spPr>
          <a:xfrm>
            <a:off x="403114" y="1027906"/>
            <a:ext cx="10515600" cy="5464969"/>
          </a:xfrm>
        </p:spPr>
        <p:txBody>
          <a:bodyPr>
            <a:normAutofit/>
          </a:bodyPr>
          <a:lstStyle/>
          <a:p>
            <a:pPr>
              <a:defRPr/>
            </a:pPr>
            <a:r>
              <a:rPr lang="it-IT" sz="2600" dirty="0" err="1">
                <a:latin typeface="Algerian" panose="04020705040A02060702" pitchFamily="82" charset="0"/>
                <a:ea typeface="+mj-ea"/>
                <a:cs typeface="+mj-cs"/>
              </a:rPr>
              <a:t>Core</a:t>
            </a:r>
            <a:r>
              <a:rPr lang="it-IT" sz="2600" dirty="0">
                <a:latin typeface="Algerian" panose="04020705040A02060702" pitchFamily="82" charset="0"/>
                <a:ea typeface="+mj-ea"/>
                <a:cs typeface="+mj-cs"/>
              </a:rPr>
              <a:t> </a:t>
            </a:r>
            <a:r>
              <a:rPr lang="it-IT" sz="2600" dirty="0" err="1">
                <a:latin typeface="Algerian" panose="04020705040A02060702" pitchFamily="82" charset="0"/>
                <a:ea typeface="+mj-ea"/>
                <a:cs typeface="+mj-cs"/>
              </a:rPr>
              <a:t>subjects</a:t>
            </a:r>
            <a:r>
              <a:rPr lang="it-IT" sz="2600" dirty="0">
                <a:latin typeface="Algerian" panose="04020705040A02060702" pitchFamily="82" charset="0"/>
                <a:ea typeface="+mj-ea"/>
                <a:cs typeface="+mj-cs"/>
              </a:rPr>
              <a:t>:</a:t>
            </a:r>
          </a:p>
          <a:p>
            <a:pPr>
              <a:defRPr/>
            </a:pPr>
            <a:r>
              <a:rPr lang="it-IT" sz="2200" dirty="0" err="1">
                <a:latin typeface="Algerian" panose="04020705040A02060702" pitchFamily="82" charset="0"/>
              </a:rPr>
              <a:t>Italian</a:t>
            </a:r>
            <a:r>
              <a:rPr lang="it-IT" sz="2200" dirty="0">
                <a:latin typeface="Algerian" panose="04020705040A02060702" pitchFamily="82" charset="0"/>
              </a:rPr>
              <a:t> </a:t>
            </a:r>
            <a:r>
              <a:rPr lang="it-IT" sz="2200" dirty="0" err="1">
                <a:latin typeface="Algerian" panose="04020705040A02060702" pitchFamily="82" charset="0"/>
              </a:rPr>
              <a:t>language</a:t>
            </a:r>
            <a:r>
              <a:rPr lang="it-IT" sz="2200" dirty="0">
                <a:latin typeface="Algerian" panose="04020705040A02060702" pitchFamily="82" charset="0"/>
              </a:rPr>
              <a:t> and </a:t>
            </a:r>
            <a:r>
              <a:rPr lang="it-IT" sz="2200" dirty="0" err="1">
                <a:latin typeface="Algerian" panose="04020705040A02060702" pitchFamily="82" charset="0"/>
              </a:rPr>
              <a:t>literature</a:t>
            </a:r>
            <a:endParaRPr lang="it-IT" sz="2200" dirty="0">
              <a:latin typeface="Algerian" panose="04020705040A02060702" pitchFamily="82" charset="0"/>
            </a:endParaRPr>
          </a:p>
          <a:p>
            <a:pPr>
              <a:defRPr/>
            </a:pPr>
            <a:r>
              <a:rPr lang="it-IT" sz="2200" dirty="0">
                <a:latin typeface="Algerian" panose="04020705040A02060702" pitchFamily="82" charset="0"/>
              </a:rPr>
              <a:t>Latin</a:t>
            </a:r>
          </a:p>
          <a:p>
            <a:pPr>
              <a:defRPr/>
            </a:pPr>
            <a:r>
              <a:rPr lang="it-IT" sz="2200" dirty="0">
                <a:latin typeface="Algerian" panose="04020705040A02060702" pitchFamily="82" charset="0"/>
              </a:rPr>
              <a:t>English</a:t>
            </a:r>
          </a:p>
          <a:p>
            <a:pPr>
              <a:defRPr/>
            </a:pPr>
            <a:r>
              <a:rPr lang="it-IT" sz="2200" dirty="0" err="1">
                <a:latin typeface="Algerian" panose="04020705040A02060702" pitchFamily="82" charset="0"/>
              </a:rPr>
              <a:t>History</a:t>
            </a:r>
            <a:r>
              <a:rPr lang="it-IT" sz="2200" dirty="0">
                <a:latin typeface="Algerian" panose="04020705040A02060702" pitchFamily="82" charset="0"/>
              </a:rPr>
              <a:t> and </a:t>
            </a:r>
            <a:r>
              <a:rPr lang="it-IT" sz="2200" dirty="0" err="1">
                <a:latin typeface="Algerian" panose="04020705040A02060702" pitchFamily="82" charset="0"/>
              </a:rPr>
              <a:t>geography</a:t>
            </a:r>
            <a:endParaRPr lang="it-IT" sz="2200" dirty="0">
              <a:latin typeface="Algerian" panose="04020705040A02060702" pitchFamily="82" charset="0"/>
            </a:endParaRPr>
          </a:p>
          <a:p>
            <a:pPr>
              <a:defRPr/>
            </a:pPr>
            <a:r>
              <a:rPr lang="it-IT" sz="2200" dirty="0" err="1">
                <a:latin typeface="Algerian" panose="04020705040A02060702" pitchFamily="82" charset="0"/>
              </a:rPr>
              <a:t>Mathematics</a:t>
            </a:r>
            <a:endParaRPr lang="it-IT" sz="2200" dirty="0">
              <a:latin typeface="Algerian" panose="04020705040A02060702" pitchFamily="82" charset="0"/>
            </a:endParaRPr>
          </a:p>
          <a:p>
            <a:pPr>
              <a:defRPr/>
            </a:pPr>
            <a:r>
              <a:rPr lang="it-IT" sz="2200" dirty="0">
                <a:latin typeface="Algerian" panose="04020705040A02060702" pitchFamily="82" charset="0"/>
              </a:rPr>
              <a:t>Science</a:t>
            </a:r>
          </a:p>
          <a:p>
            <a:pPr>
              <a:defRPr/>
            </a:pPr>
            <a:r>
              <a:rPr lang="it-IT" sz="2200" dirty="0" err="1">
                <a:latin typeface="Algerian" panose="04020705040A02060702" pitchFamily="82" charset="0"/>
              </a:rPr>
              <a:t>Biology</a:t>
            </a:r>
            <a:endParaRPr lang="it-IT" sz="2200" dirty="0">
              <a:latin typeface="Algerian" panose="04020705040A02060702" pitchFamily="82" charset="0"/>
            </a:endParaRPr>
          </a:p>
          <a:p>
            <a:pPr>
              <a:defRPr/>
            </a:pPr>
            <a:r>
              <a:rPr lang="it-IT" sz="2200" dirty="0">
                <a:latin typeface="Algerian" panose="04020705040A02060702" pitchFamily="82" charset="0"/>
              </a:rPr>
              <a:t> </a:t>
            </a:r>
            <a:r>
              <a:rPr lang="it-IT" sz="2200" dirty="0" err="1">
                <a:latin typeface="Algerian" panose="04020705040A02060702" pitchFamily="82" charset="0"/>
              </a:rPr>
              <a:t>Physics</a:t>
            </a:r>
            <a:endParaRPr lang="it-IT" sz="2200" dirty="0">
              <a:latin typeface="Algerian" panose="04020705040A02060702" pitchFamily="82" charset="0"/>
            </a:endParaRPr>
          </a:p>
          <a:p>
            <a:pPr>
              <a:defRPr/>
            </a:pPr>
            <a:r>
              <a:rPr lang="it-IT" sz="2200" dirty="0">
                <a:latin typeface="Algerian" panose="04020705040A02060702" pitchFamily="82" charset="0"/>
              </a:rPr>
              <a:t> </a:t>
            </a:r>
            <a:r>
              <a:rPr lang="it-IT" sz="2200" dirty="0" err="1">
                <a:latin typeface="Algerian" panose="04020705040A02060702" pitchFamily="82" charset="0"/>
              </a:rPr>
              <a:t>Chemistry</a:t>
            </a:r>
            <a:endParaRPr lang="it-IT" sz="2200" dirty="0">
              <a:latin typeface="Algerian" panose="04020705040A02060702" pitchFamily="82" charset="0"/>
            </a:endParaRPr>
          </a:p>
          <a:p>
            <a:pPr>
              <a:defRPr/>
            </a:pPr>
            <a:r>
              <a:rPr lang="it-IT" sz="2200" dirty="0" err="1">
                <a:latin typeface="Algerian" panose="04020705040A02060702" pitchFamily="82" charset="0"/>
              </a:rPr>
              <a:t>Religious</a:t>
            </a:r>
            <a:r>
              <a:rPr lang="it-IT" sz="2200" dirty="0">
                <a:latin typeface="Algerian" panose="04020705040A02060702" pitchFamily="82" charset="0"/>
              </a:rPr>
              <a:t> </a:t>
            </a:r>
            <a:r>
              <a:rPr lang="it-IT" sz="2200" dirty="0" err="1">
                <a:latin typeface="Algerian" panose="04020705040A02060702" pitchFamily="82" charset="0"/>
              </a:rPr>
              <a:t>education</a:t>
            </a:r>
            <a:endParaRPr lang="it-IT" sz="2200" dirty="0">
              <a:latin typeface="Algerian" panose="04020705040A02060702" pitchFamily="82" charset="0"/>
            </a:endParaRPr>
          </a:p>
          <a:p>
            <a:pPr>
              <a:defRPr/>
            </a:pPr>
            <a:r>
              <a:rPr lang="it-IT" sz="2200" dirty="0" err="1">
                <a:latin typeface="Algerian" panose="04020705040A02060702" pitchFamily="82" charset="0"/>
              </a:rPr>
              <a:t>Physical</a:t>
            </a:r>
            <a:r>
              <a:rPr lang="it-IT" sz="2200" dirty="0">
                <a:latin typeface="Algerian" panose="04020705040A02060702" pitchFamily="82" charset="0"/>
              </a:rPr>
              <a:t> </a:t>
            </a:r>
            <a:r>
              <a:rPr lang="it-IT" sz="2200" dirty="0" err="1">
                <a:latin typeface="Algerian" panose="04020705040A02060702" pitchFamily="82" charset="0"/>
              </a:rPr>
              <a:t>education</a:t>
            </a:r>
            <a:endParaRPr lang="it-IT" sz="2200" dirty="0">
              <a:latin typeface="Algerian" panose="04020705040A02060702" pitchFamily="82" charset="0"/>
            </a:endParaRPr>
          </a:p>
          <a:p>
            <a:pPr>
              <a:defRPr/>
            </a:pPr>
            <a:endParaRPr lang="it-IT" dirty="0">
              <a:solidFill>
                <a:schemeClr val="bg1"/>
              </a:solidFill>
              <a:latin typeface="Gill Sans Ultra Bold" pitchFamily="34" charset="0"/>
              <a:ea typeface="+mj-ea"/>
              <a:cs typeface="+mj-cs"/>
            </a:endParaRPr>
          </a:p>
          <a:p>
            <a:pPr>
              <a:defRPr/>
            </a:pPr>
            <a:endParaRPr lang="it-IT" dirty="0">
              <a:solidFill>
                <a:schemeClr val="bg1"/>
              </a:solidFill>
            </a:endParaRPr>
          </a:p>
          <a:p>
            <a:pPr>
              <a:buFont typeface="Arial" charset="0"/>
              <a:buNone/>
              <a:defRPr/>
            </a:pPr>
            <a:endParaRPr lang="it-IT" dirty="0">
              <a:solidFill>
                <a:schemeClr val="bg1"/>
              </a:solidFill>
            </a:endParaRPr>
          </a:p>
        </p:txBody>
      </p:sp>
    </p:spTree>
    <p:extLst>
      <p:ext uri="{BB962C8B-B14F-4D97-AF65-F5344CB8AC3E}">
        <p14:creationId xmlns:p14="http://schemas.microsoft.com/office/powerpoint/2010/main" val="3555249776"/>
      </p:ext>
    </p:extLst>
  </p:cSld>
  <p:clrMapOvr>
    <a:masterClrMapping/>
  </p:clrMapOvr>
  <p:transition spd="slow" advClick="0" advTm="6000">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p:nvPr>
        </p:nvSpPr>
        <p:spPr/>
        <p:txBody>
          <a:bodyPr>
            <a:normAutofit/>
          </a:bodyPr>
          <a:lstStyle/>
          <a:p>
            <a:pPr marL="342900" indent="-342900">
              <a:spcBef>
                <a:spcPct val="20000"/>
              </a:spcBef>
              <a:buFontTx/>
              <a:buChar char="•"/>
            </a:pPr>
            <a:r>
              <a:rPr lang="it-IT" sz="2400" dirty="0">
                <a:latin typeface="Algerian" panose="04020705040A02060702" pitchFamily="82" charset="0"/>
              </a:rPr>
              <a:t>Professional </a:t>
            </a:r>
            <a:r>
              <a:rPr lang="it-IT" sz="2400" dirty="0" err="1">
                <a:latin typeface="Algerian" panose="04020705040A02060702" pitchFamily="82" charset="0"/>
              </a:rPr>
              <a:t>subjects</a:t>
            </a:r>
            <a:endParaRPr lang="it-IT" sz="2400" dirty="0">
              <a:latin typeface="Algerian" panose="04020705040A02060702" pitchFamily="82" charset="0"/>
            </a:endParaRPr>
          </a:p>
        </p:txBody>
      </p:sp>
      <p:sp>
        <p:nvSpPr>
          <p:cNvPr id="3" name="Segnaposto contenuto 2"/>
          <p:cNvSpPr>
            <a:spLocks noGrp="1"/>
          </p:cNvSpPr>
          <p:nvPr>
            <p:ph idx="1"/>
          </p:nvPr>
        </p:nvSpPr>
        <p:spPr>
          <a:xfrm>
            <a:off x="838200" y="1196976"/>
            <a:ext cx="9310688" cy="5256213"/>
          </a:xfrm>
        </p:spPr>
        <p:txBody>
          <a:bodyPr/>
          <a:lstStyle/>
          <a:p>
            <a:pPr>
              <a:defRPr/>
            </a:pPr>
            <a:r>
              <a:rPr lang="it-IT" dirty="0" err="1">
                <a:solidFill>
                  <a:schemeClr val="tx2">
                    <a:lumMod val="75000"/>
                  </a:schemeClr>
                </a:solidFill>
              </a:rPr>
              <a:t>Electronics</a:t>
            </a:r>
            <a:endParaRPr lang="it-IT" dirty="0">
              <a:solidFill>
                <a:schemeClr val="tx2">
                  <a:lumMod val="75000"/>
                </a:schemeClr>
              </a:solidFill>
            </a:endParaRPr>
          </a:p>
          <a:p>
            <a:pPr>
              <a:defRPr/>
            </a:pPr>
            <a:r>
              <a:rPr lang="it-IT" dirty="0" err="1">
                <a:solidFill>
                  <a:schemeClr val="tx2">
                    <a:lumMod val="75000"/>
                  </a:schemeClr>
                </a:solidFill>
              </a:rPr>
              <a:t>Electrotechnical</a:t>
            </a:r>
            <a:endParaRPr lang="it-IT" dirty="0">
              <a:solidFill>
                <a:schemeClr val="tx2">
                  <a:lumMod val="75000"/>
                </a:schemeClr>
              </a:solidFill>
            </a:endParaRPr>
          </a:p>
          <a:p>
            <a:pPr>
              <a:defRPr/>
            </a:pPr>
            <a:r>
              <a:rPr lang="it-IT" dirty="0" err="1">
                <a:solidFill>
                  <a:schemeClr val="tx2">
                    <a:lumMod val="75000"/>
                  </a:schemeClr>
                </a:solidFill>
              </a:rPr>
              <a:t>Telecommunications</a:t>
            </a:r>
            <a:endParaRPr lang="it-IT" dirty="0">
              <a:solidFill>
                <a:schemeClr val="tx2">
                  <a:lumMod val="75000"/>
                </a:schemeClr>
              </a:solidFill>
            </a:endParaRPr>
          </a:p>
          <a:p>
            <a:pPr>
              <a:defRPr/>
            </a:pPr>
            <a:r>
              <a:rPr lang="it-IT" dirty="0" err="1">
                <a:solidFill>
                  <a:schemeClr val="tx2">
                    <a:lumMod val="75000"/>
                  </a:schemeClr>
                </a:solidFill>
              </a:rPr>
              <a:t>Systems</a:t>
            </a:r>
            <a:r>
              <a:rPr lang="it-IT" dirty="0">
                <a:solidFill>
                  <a:schemeClr val="tx2">
                    <a:lumMod val="75000"/>
                  </a:schemeClr>
                </a:solidFill>
              </a:rPr>
              <a:t> and </a:t>
            </a:r>
            <a:r>
              <a:rPr lang="it-IT" dirty="0" err="1">
                <a:solidFill>
                  <a:schemeClr val="tx2">
                    <a:lumMod val="75000"/>
                  </a:schemeClr>
                </a:solidFill>
              </a:rPr>
              <a:t>Automation</a:t>
            </a:r>
            <a:endParaRPr lang="it-IT" dirty="0">
              <a:solidFill>
                <a:schemeClr val="tx2">
                  <a:lumMod val="75000"/>
                </a:schemeClr>
              </a:solidFill>
            </a:endParaRPr>
          </a:p>
          <a:p>
            <a:pPr>
              <a:defRPr/>
            </a:pPr>
            <a:r>
              <a:rPr lang="it-IT" dirty="0" err="1">
                <a:solidFill>
                  <a:schemeClr val="tx2">
                    <a:lumMod val="75000"/>
                  </a:schemeClr>
                </a:solidFill>
              </a:rPr>
              <a:t>Technology</a:t>
            </a:r>
            <a:r>
              <a:rPr lang="it-IT" dirty="0">
                <a:solidFill>
                  <a:schemeClr val="tx2">
                    <a:lumMod val="75000"/>
                  </a:schemeClr>
                </a:solidFill>
              </a:rPr>
              <a:t>, Design and planning</a:t>
            </a:r>
          </a:p>
          <a:p>
            <a:pPr>
              <a:defRPr/>
            </a:pPr>
            <a:r>
              <a:rPr lang="it-IT" dirty="0" err="1">
                <a:solidFill>
                  <a:schemeClr val="tx2">
                    <a:lumMod val="75000"/>
                  </a:schemeClr>
                </a:solidFill>
              </a:rPr>
              <a:t>Informatics</a:t>
            </a:r>
            <a:endParaRPr lang="it-IT" dirty="0">
              <a:solidFill>
                <a:schemeClr val="tx2">
                  <a:lumMod val="75000"/>
                </a:schemeClr>
              </a:solidFill>
            </a:endParaRPr>
          </a:p>
          <a:p>
            <a:pPr>
              <a:defRPr/>
            </a:pPr>
            <a:r>
              <a:rPr lang="it-IT" dirty="0" err="1">
                <a:solidFill>
                  <a:schemeClr val="tx2">
                    <a:lumMod val="75000"/>
                  </a:schemeClr>
                </a:solidFill>
              </a:rPr>
              <a:t>Statistics</a:t>
            </a:r>
            <a:endParaRPr lang="it-IT" dirty="0">
              <a:solidFill>
                <a:schemeClr val="tx2">
                  <a:lumMod val="75000"/>
                </a:schemeClr>
              </a:solidFill>
            </a:endParaRPr>
          </a:p>
          <a:p>
            <a:pPr>
              <a:defRPr/>
            </a:pPr>
            <a:r>
              <a:rPr lang="it-IT" dirty="0" err="1">
                <a:solidFill>
                  <a:schemeClr val="tx2">
                    <a:lumMod val="75000"/>
                  </a:schemeClr>
                </a:solidFill>
              </a:rPr>
              <a:t>Calculus</a:t>
            </a:r>
            <a:r>
              <a:rPr lang="it-IT" dirty="0">
                <a:solidFill>
                  <a:schemeClr val="tx2">
                    <a:lumMod val="75000"/>
                  </a:schemeClr>
                </a:solidFill>
              </a:rPr>
              <a:t> and </a:t>
            </a:r>
            <a:r>
              <a:rPr lang="it-IT" dirty="0" err="1">
                <a:solidFill>
                  <a:schemeClr val="tx2">
                    <a:lumMod val="75000"/>
                  </a:schemeClr>
                </a:solidFill>
              </a:rPr>
              <a:t>probability</a:t>
            </a:r>
            <a:r>
              <a:rPr lang="it-IT" dirty="0">
                <a:solidFill>
                  <a:schemeClr val="tx2">
                    <a:lumMod val="75000"/>
                  </a:schemeClr>
                </a:solidFill>
              </a:rPr>
              <a:t>.</a:t>
            </a:r>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p:txBody>
      </p:sp>
    </p:spTree>
    <p:extLst>
      <p:ext uri="{BB962C8B-B14F-4D97-AF65-F5344CB8AC3E}">
        <p14:creationId xmlns:p14="http://schemas.microsoft.com/office/powerpoint/2010/main" val="425196192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2700" dirty="0">
                <a:latin typeface="Algerian" panose="04020705040A02060702" pitchFamily="82" charset="0"/>
              </a:rPr>
              <a:t>The </a:t>
            </a:r>
            <a:r>
              <a:rPr lang="en-US" sz="2700" dirty="0" err="1">
                <a:latin typeface="Algerian" panose="04020705040A02060702" pitchFamily="82" charset="0"/>
              </a:rPr>
              <a:t>Redi</a:t>
            </a:r>
            <a:r>
              <a:rPr lang="en-US" sz="2700" dirty="0">
                <a:latin typeface="Algerian" panose="04020705040A02060702" pitchFamily="82" charset="0"/>
              </a:rPr>
              <a:t> Jazz Orchestra is the jazz orchestra of the scientific high school "</a:t>
            </a:r>
            <a:r>
              <a:rPr lang="en-US" sz="2700" dirty="0" err="1">
                <a:latin typeface="Algerian" panose="04020705040A02060702" pitchFamily="82" charset="0"/>
              </a:rPr>
              <a:t>A.Russo-Giusti</a:t>
            </a:r>
            <a:r>
              <a:rPr lang="en-US" sz="2700" dirty="0">
                <a:latin typeface="Algerian" panose="04020705040A02060702" pitchFamily="82" charset="0"/>
              </a:rPr>
              <a:t>" and of the ITIS "</a:t>
            </a:r>
            <a:r>
              <a:rPr lang="en-US" sz="2700" dirty="0" err="1">
                <a:latin typeface="Algerian" panose="04020705040A02060702" pitchFamily="82" charset="0"/>
              </a:rPr>
              <a:t>G.Ferraris</a:t>
            </a:r>
            <a:r>
              <a:rPr lang="en-US" sz="2700" dirty="0">
                <a:latin typeface="Algerian" panose="04020705040A02060702" pitchFamily="82" charset="0"/>
              </a:rPr>
              <a:t>" of </a:t>
            </a:r>
            <a:r>
              <a:rPr lang="en-US" sz="2700" dirty="0" err="1">
                <a:latin typeface="Algerian" panose="04020705040A02060702" pitchFamily="82" charset="0"/>
              </a:rPr>
              <a:t>Belpasso</a:t>
            </a:r>
            <a:r>
              <a:rPr lang="en-US" sz="2700" dirty="0">
                <a:latin typeface="Algerian" panose="04020705040A02060702" pitchFamily="82" charset="0"/>
              </a:rPr>
              <a:t> and  Rose in 2017 from the successful meeting between prof. Fabio </a:t>
            </a:r>
            <a:r>
              <a:rPr lang="en-US" sz="2700" dirty="0" err="1">
                <a:latin typeface="Algerian" panose="04020705040A02060702" pitchFamily="82" charset="0"/>
              </a:rPr>
              <a:t>Desiderio</a:t>
            </a:r>
            <a:r>
              <a:rPr lang="en-US" sz="2700" dirty="0">
                <a:latin typeface="Algerian" panose="04020705040A02060702" pitchFamily="82" charset="0"/>
              </a:rPr>
              <a:t>, jazz musician, and a group of brilliant and musically talented guys.</a:t>
            </a:r>
            <a:endParaRPr lang="it-IT" sz="2700" dirty="0">
              <a:latin typeface="Algerian" panose="04020705040A02060702" pitchFamily="82" charset="0"/>
            </a:endParaRPr>
          </a:p>
        </p:txBody>
      </p:sp>
      <p:pic>
        <p:nvPicPr>
          <p:cNvPr id="1026" name="Picture 2" descr="https://external-mxp1-1.xx.fbcdn.net/safe_image.php?d=AQBn6UknBrJmjTXa&amp;w=540&amp;h=282&amp;url=https%3A%2F%2Fi.ytimg.com%2Fvi%2FISTcHXkmtRQ%2Fmaxresdefault.jpg&amp;cfs=1&amp;upscale=1&amp;fallback=news_d_placeholder_publisher&amp;_nc_cb=1&amp;_nc_hash=AQDfOepnsQoW19N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3522" y="1976274"/>
            <a:ext cx="8679590" cy="451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5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1" y="228600"/>
            <a:ext cx="11067693" cy="6400800"/>
          </a:xfrm>
          <a:prstGeom prst="rect">
            <a:avLst/>
          </a:prstGeom>
        </p:spPr>
      </p:pic>
    </p:spTree>
    <p:extLst>
      <p:ext uri="{BB962C8B-B14F-4D97-AF65-F5344CB8AC3E}">
        <p14:creationId xmlns:p14="http://schemas.microsoft.com/office/powerpoint/2010/main" val="258900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65F2EFE3-E310-3240-B8FA-DFFE8591A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16" y="348389"/>
            <a:ext cx="10482593" cy="6161221"/>
          </a:xfrm>
          <a:prstGeom prst="rect">
            <a:avLst/>
          </a:prstGeom>
        </p:spPr>
      </p:pic>
      <p:sp>
        <p:nvSpPr>
          <p:cNvPr id="3" name="CasellaDiTesto 2">
            <a:extLst>
              <a:ext uri="{FF2B5EF4-FFF2-40B4-BE49-F238E27FC236}">
                <a16:creationId xmlns:a16="http://schemas.microsoft.com/office/drawing/2014/main" id="{33C3F7DC-DA2C-9C43-B2C3-308F3A7DBB7D}"/>
              </a:ext>
            </a:extLst>
          </p:cNvPr>
          <p:cNvSpPr txBox="1"/>
          <p:nvPr/>
        </p:nvSpPr>
        <p:spPr>
          <a:xfrm flipH="1">
            <a:off x="1997646" y="2127380"/>
            <a:ext cx="3493236" cy="830997"/>
          </a:xfrm>
          <a:prstGeom prst="rect">
            <a:avLst/>
          </a:prstGeom>
          <a:noFill/>
        </p:spPr>
        <p:txBody>
          <a:bodyPr wrap="square" rtlCol="0">
            <a:spAutoFit/>
          </a:bodyPr>
          <a:lstStyle/>
          <a:p>
            <a:pPr algn="l"/>
            <a:r>
              <a:rPr lang="it-IT" sz="2400" b="1" i="1"/>
              <a:t>Hello by the students who are working in the Project</a:t>
            </a:r>
          </a:p>
        </p:txBody>
      </p:sp>
    </p:spTree>
    <p:extLst>
      <p:ext uri="{BB962C8B-B14F-4D97-AF65-F5344CB8AC3E}">
        <p14:creationId xmlns:p14="http://schemas.microsoft.com/office/powerpoint/2010/main" val="1318503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3"/>
          <p:cNvSpPr txBox="1">
            <a:spLocks noChangeArrowheads="1"/>
          </p:cNvSpPr>
          <p:nvPr/>
        </p:nvSpPr>
        <p:spPr bwMode="auto">
          <a:xfrm>
            <a:off x="2027910" y="397769"/>
            <a:ext cx="8135937" cy="4955203"/>
          </a:xfrm>
          <a:prstGeom prst="rect">
            <a:avLst/>
          </a:prstGeom>
          <a:noFill/>
          <a:ln w="9525">
            <a:noFill/>
            <a:miter lim="800000"/>
            <a:headEnd/>
            <a:tailEnd/>
          </a:ln>
        </p:spPr>
        <p:txBody>
          <a:bodyPr>
            <a:spAutoFit/>
          </a:bodyPr>
          <a:lstStyle/>
          <a:p>
            <a:pPr algn="ctr" eaLnBrk="0" hangingPunct="0">
              <a:defRPr/>
            </a:pPr>
            <a:r>
              <a:rPr lang="it-IT" sz="2800" b="1" dirty="0" err="1">
                <a:latin typeface="Algerian" panose="04020705040A02060702" pitchFamily="82" charset="0"/>
              </a:rPr>
              <a:t>Thanks</a:t>
            </a:r>
            <a:r>
              <a:rPr lang="it-IT" sz="2800" b="1" dirty="0">
                <a:latin typeface="Algerian" panose="04020705040A02060702" pitchFamily="82" charset="0"/>
              </a:rPr>
              <a:t> </a:t>
            </a:r>
            <a:r>
              <a:rPr lang="it-IT" sz="2800" b="1" dirty="0" err="1">
                <a:latin typeface="Algerian" panose="04020705040A02060702" pitchFamily="82" charset="0"/>
              </a:rPr>
              <a:t>for</a:t>
            </a:r>
            <a:r>
              <a:rPr lang="it-IT" sz="2800" b="1" dirty="0">
                <a:latin typeface="Algerian" panose="04020705040A02060702" pitchFamily="82" charset="0"/>
              </a:rPr>
              <a:t> </a:t>
            </a:r>
            <a:r>
              <a:rPr lang="it-IT" sz="2800" b="1" dirty="0" err="1">
                <a:latin typeface="Algerian" panose="04020705040A02060702" pitchFamily="82" charset="0"/>
              </a:rPr>
              <a:t>your</a:t>
            </a:r>
            <a:r>
              <a:rPr lang="it-IT" sz="2800" b="1" dirty="0">
                <a:latin typeface="Algerian" panose="04020705040A02060702" pitchFamily="82" charset="0"/>
              </a:rPr>
              <a:t> </a:t>
            </a:r>
            <a:r>
              <a:rPr lang="it-IT" sz="2800" b="1" dirty="0" err="1">
                <a:latin typeface="Algerian" panose="04020705040A02060702" pitchFamily="82" charset="0"/>
              </a:rPr>
              <a:t>attention</a:t>
            </a:r>
            <a:r>
              <a:rPr lang="it-IT" sz="2800" b="1" dirty="0">
                <a:latin typeface="Algerian" panose="04020705040A02060702" pitchFamily="82" charset="0"/>
              </a:rPr>
              <a:t>!</a:t>
            </a:r>
          </a:p>
          <a:p>
            <a:pPr algn="ctr" eaLnBrk="0" hangingPunct="0">
              <a:defRPr/>
            </a:pPr>
            <a:r>
              <a:rPr lang="it-IT" sz="2800" b="1" dirty="0">
                <a:latin typeface="Algerian" panose="04020705040A02060702" pitchFamily="82" charset="0"/>
              </a:rPr>
              <a:t> </a:t>
            </a:r>
          </a:p>
          <a:p>
            <a:pPr algn="ctr" eaLnBrk="0" hangingPunct="0">
              <a:defRPr/>
            </a:pPr>
            <a:r>
              <a:rPr lang="it-IT" sz="2800" b="1" dirty="0" err="1">
                <a:latin typeface="Algerian" panose="04020705040A02060702" pitchFamily="82" charset="0"/>
              </a:rPr>
              <a:t>This</a:t>
            </a:r>
            <a:r>
              <a:rPr lang="it-IT" sz="2800" b="1" dirty="0">
                <a:latin typeface="Algerian" panose="04020705040A02060702" pitchFamily="82" charset="0"/>
              </a:rPr>
              <a:t> work </a:t>
            </a:r>
            <a:r>
              <a:rPr lang="it-IT" sz="2800" b="1" dirty="0" err="1">
                <a:latin typeface="Algerian" panose="04020705040A02060702" pitchFamily="82" charset="0"/>
              </a:rPr>
              <a:t>has</a:t>
            </a:r>
            <a:r>
              <a:rPr lang="it-IT" sz="2800" b="1" dirty="0">
                <a:latin typeface="Algerian" panose="04020705040A02060702" pitchFamily="82" charset="0"/>
              </a:rPr>
              <a:t> </a:t>
            </a:r>
            <a:r>
              <a:rPr lang="it-IT" sz="2800" b="1" dirty="0" err="1">
                <a:latin typeface="Algerian" panose="04020705040A02060702" pitchFamily="82" charset="0"/>
              </a:rPr>
              <a:t>been</a:t>
            </a:r>
            <a:r>
              <a:rPr lang="it-IT" sz="2800" b="1" dirty="0">
                <a:latin typeface="Algerian" panose="04020705040A02060702" pitchFamily="82" charset="0"/>
              </a:rPr>
              <a:t> </a:t>
            </a:r>
            <a:r>
              <a:rPr lang="it-IT" sz="2800" b="1" dirty="0" err="1">
                <a:latin typeface="Algerian" panose="04020705040A02060702" pitchFamily="82" charset="0"/>
              </a:rPr>
              <a:t>Realized</a:t>
            </a:r>
            <a:r>
              <a:rPr lang="it-IT" sz="2800" b="1" dirty="0">
                <a:latin typeface="Algerian" panose="04020705040A02060702" pitchFamily="82" charset="0"/>
              </a:rPr>
              <a:t> </a:t>
            </a:r>
            <a:r>
              <a:rPr lang="it-IT" sz="2800" b="1" dirty="0" err="1">
                <a:latin typeface="Algerian" panose="04020705040A02060702" pitchFamily="82" charset="0"/>
              </a:rPr>
              <a:t>by</a:t>
            </a:r>
            <a:endParaRPr lang="it-IT" sz="2800" b="1" dirty="0">
              <a:latin typeface="Algerian" panose="04020705040A02060702" pitchFamily="82" charset="0"/>
            </a:endParaRPr>
          </a:p>
          <a:p>
            <a:pPr algn="ctr" eaLnBrk="0" hangingPunct="0">
              <a:defRPr/>
            </a:pPr>
            <a:endParaRPr lang="it-IT" sz="2800" b="1" dirty="0">
              <a:latin typeface="Algerian" panose="04020705040A02060702" pitchFamily="82" charset="0"/>
            </a:endParaRPr>
          </a:p>
          <a:p>
            <a:pPr algn="ctr" eaLnBrk="0" hangingPunct="0">
              <a:defRPr/>
            </a:pPr>
            <a:r>
              <a:rPr lang="it-IT" sz="2800" b="1" dirty="0">
                <a:latin typeface="Algerian" panose="04020705040A02060702" pitchFamily="82" charset="0"/>
              </a:rPr>
              <a:t> </a:t>
            </a:r>
            <a:r>
              <a:rPr lang="it-IT" sz="2800" b="1" u="sng" dirty="0">
                <a:latin typeface="Algerian" panose="04020705040A02060702" pitchFamily="82" charset="0"/>
              </a:rPr>
              <a:t>I.I.S.S «Francesco Redi” </a:t>
            </a:r>
            <a:r>
              <a:rPr lang="it-IT" sz="2800" b="1" dirty="0" err="1">
                <a:latin typeface="Algerian" panose="04020705040A02060702" pitchFamily="82" charset="0"/>
              </a:rPr>
              <a:t>students</a:t>
            </a:r>
            <a:r>
              <a:rPr lang="it-IT" sz="2800" b="1" dirty="0">
                <a:latin typeface="Algerian" panose="04020705040A02060702" pitchFamily="82" charset="0"/>
              </a:rPr>
              <a:t> </a:t>
            </a:r>
          </a:p>
          <a:p>
            <a:r>
              <a:rPr lang="it-IT" sz="2800" b="1" dirty="0"/>
              <a:t> </a:t>
            </a:r>
            <a:endParaRPr lang="it-IT" sz="2800" dirty="0"/>
          </a:p>
          <a:p>
            <a:r>
              <a:rPr lang="it-IT" sz="2800" b="1" dirty="0"/>
              <a:t>E:mail </a:t>
            </a:r>
            <a:r>
              <a:rPr lang="it-IT" sz="2800" b="1" u="sng" dirty="0">
                <a:hlinkClick r:id="rId2"/>
              </a:rPr>
              <a:t>istisbelpasso@itisbelpasso.it</a:t>
            </a:r>
            <a:r>
              <a:rPr lang="it-IT" sz="2800" b="1" dirty="0"/>
              <a:t>     BELPASSO</a:t>
            </a:r>
            <a:endParaRPr lang="it-IT" sz="2800" dirty="0"/>
          </a:p>
          <a:p>
            <a:pPr algn="ctr">
              <a:defRPr/>
            </a:pPr>
            <a:r>
              <a:rPr lang="it-IT" sz="2800" dirty="0">
                <a:solidFill>
                  <a:schemeClr val="bg1"/>
                </a:solidFill>
                <a:latin typeface="Gill Sans Ultra Bold" pitchFamily="34" charset="0"/>
              </a:rPr>
              <a:t>THE</a:t>
            </a:r>
          </a:p>
          <a:p>
            <a:pPr algn="ctr">
              <a:defRPr/>
            </a:pPr>
            <a:r>
              <a:rPr lang="it-IT" sz="2800">
                <a:solidFill>
                  <a:schemeClr val="bg1"/>
                </a:solidFill>
                <a:latin typeface="Gill Sans Ultra Bold" pitchFamily="34" charset="0"/>
              </a:rPr>
              <a:t> </a:t>
            </a:r>
            <a:r>
              <a:rPr lang="it-IT" sz="2800">
                <a:latin typeface="Algerian" panose="04020705040A02060702" pitchFamily="82" charset="0"/>
              </a:rPr>
              <a:t> </a:t>
            </a:r>
            <a:r>
              <a:rPr lang="it-IT" sz="2800" b="1">
                <a:latin typeface="Algerian" panose="04020705040A02060702" pitchFamily="82" charset="0"/>
              </a:rPr>
              <a:t>24.10.2020</a:t>
            </a:r>
            <a:endParaRPr lang="it-IT" sz="2800" b="1" dirty="0">
              <a:latin typeface="Algerian" panose="04020705040A02060702" pitchFamily="82" charset="0"/>
            </a:endParaRPr>
          </a:p>
          <a:p>
            <a:pPr algn="ctr" eaLnBrk="0" hangingPunct="0">
              <a:defRPr/>
            </a:pPr>
            <a:r>
              <a:rPr lang="it-IT" sz="2800" b="1" dirty="0" err="1">
                <a:latin typeface="Algerian" panose="04020705040A02060702" pitchFamily="82" charset="0"/>
              </a:rPr>
              <a:t>Belpasso</a:t>
            </a:r>
            <a:r>
              <a:rPr lang="it-IT" sz="2800" b="1" dirty="0">
                <a:latin typeface="Algerian" panose="04020705040A02060702" pitchFamily="82" charset="0"/>
              </a:rPr>
              <a:t> (CT)</a:t>
            </a:r>
          </a:p>
          <a:p>
            <a:pPr algn="ctr">
              <a:defRPr/>
            </a:pPr>
            <a:endParaRPr lang="it-IT" sz="3600" dirty="0">
              <a:latin typeface="Algerian" pitchFamily="82" charset="0"/>
              <a:cs typeface="Kartika" pitchFamily="18" charset="0"/>
            </a:endParaRPr>
          </a:p>
        </p:txBody>
      </p:sp>
    </p:spTree>
    <p:extLst>
      <p:ext uri="{BB962C8B-B14F-4D97-AF65-F5344CB8AC3E}">
        <p14:creationId xmlns:p14="http://schemas.microsoft.com/office/powerpoint/2010/main" val="1188831474"/>
      </p:ext>
    </p:extLst>
  </p:cSld>
  <p:clrMapOvr>
    <a:masterClrMapping/>
  </p:clrMapOvr>
  <p:transition spd="slow" advClick="0" advTm="600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8" name="Titolo 1"/>
          <p:cNvSpPr>
            <a:spLocks noGrp="1"/>
          </p:cNvSpPr>
          <p:nvPr>
            <p:ph type="title"/>
          </p:nvPr>
        </p:nvSpPr>
        <p:spPr>
          <a:xfrm>
            <a:off x="1703387" y="0"/>
            <a:ext cx="6172921" cy="1089585"/>
          </a:xfrm>
        </p:spPr>
        <p:txBody>
          <a:bodyPr>
            <a:normAutofit fontScale="90000"/>
          </a:bodyPr>
          <a:lstStyle/>
          <a:p>
            <a:r>
              <a:rPr lang="it-IT" sz="2800" dirty="0">
                <a:solidFill>
                  <a:schemeClr val="bg1"/>
                </a:solidFill>
                <a:latin typeface="Gill Sans Ultra Bold" pitchFamily="34" charset="0"/>
              </a:rPr>
              <a:t> </a:t>
            </a:r>
            <a:r>
              <a:rPr lang="it-IT" sz="2400" dirty="0" err="1">
                <a:solidFill>
                  <a:schemeClr val="bg1"/>
                </a:solidFill>
                <a:latin typeface="Gill Sans Ultra Bold" pitchFamily="34" charset="0"/>
              </a:rPr>
              <a:t>I</a:t>
            </a:r>
            <a:r>
              <a:rPr lang="it-IT" sz="2800" dirty="0" err="1">
                <a:solidFill>
                  <a:schemeClr val="bg1"/>
                </a:solidFill>
                <a:latin typeface="Gill Sans Ultra Bold" pitchFamily="34" charset="0"/>
              </a:rPr>
              <a:t>The</a:t>
            </a:r>
            <a:r>
              <a:rPr lang="it-IT" sz="2800" dirty="0">
                <a:solidFill>
                  <a:schemeClr val="bg1"/>
                </a:solidFill>
                <a:latin typeface="Gill Sans Ultra Bold" pitchFamily="34" charset="0"/>
              </a:rPr>
              <a:t> </a:t>
            </a:r>
            <a:r>
              <a:rPr lang="it-IT" sz="2800" dirty="0" err="1">
                <a:solidFill>
                  <a:schemeClr val="bg1"/>
                </a:solidFill>
                <a:latin typeface="Gill Sans Ultra Bold" pitchFamily="34" charset="0"/>
              </a:rPr>
              <a:t>school</a:t>
            </a:r>
            <a:r>
              <a:rPr lang="it-IT" sz="2800" dirty="0">
                <a:solidFill>
                  <a:schemeClr val="bg1"/>
                </a:solidFill>
                <a:latin typeface="Gill Sans Ultra Bold" pitchFamily="34" charset="0"/>
              </a:rPr>
              <a:t> </a:t>
            </a:r>
            <a:r>
              <a:rPr lang="it-IT" sz="2400" dirty="0">
                <a:solidFill>
                  <a:schemeClr val="bg1"/>
                </a:solidFill>
                <a:latin typeface="Gill Sans Ultra Bold" pitchFamily="34" charset="0"/>
              </a:rPr>
              <a:t>building : </a:t>
            </a:r>
            <a:r>
              <a:rPr lang="it-IT" sz="2400" dirty="0" err="1">
                <a:solidFill>
                  <a:schemeClr val="bg1"/>
                </a:solidFill>
                <a:latin typeface="Gill Sans Ultra Bold" pitchFamily="34" charset="0"/>
              </a:rPr>
              <a:t>ITIS</a:t>
            </a:r>
            <a:r>
              <a:rPr lang="it-IT" sz="2800" dirty="0" err="1">
                <a:solidFill>
                  <a:schemeClr val="bg1"/>
                </a:solidFill>
                <a:latin typeface="Gill Sans Ultra Bold" pitchFamily="34" charset="0"/>
              </a:rPr>
              <a:t>The</a:t>
            </a:r>
            <a:r>
              <a:rPr lang="it-IT" sz="2800" dirty="0">
                <a:solidFill>
                  <a:schemeClr val="bg1"/>
                </a:solidFill>
                <a:latin typeface="Gill Sans Ultra Bold" pitchFamily="34" charset="0"/>
              </a:rPr>
              <a:t> </a:t>
            </a:r>
            <a:r>
              <a:rPr lang="it-IT" sz="2800" dirty="0" err="1">
                <a:solidFill>
                  <a:schemeClr val="bg1"/>
                </a:solidFill>
                <a:latin typeface="Gill Sans Ultra Bold" pitchFamily="34" charset="0"/>
              </a:rPr>
              <a:t>school</a:t>
            </a:r>
            <a:r>
              <a:rPr lang="it-IT" sz="2800" dirty="0">
                <a:solidFill>
                  <a:schemeClr val="bg1"/>
                </a:solidFill>
                <a:latin typeface="Gill Sans Ultra Bold" pitchFamily="34" charset="0"/>
              </a:rPr>
              <a:t> </a:t>
            </a:r>
            <a:r>
              <a:rPr lang="it-IT" sz="2400" dirty="0">
                <a:solidFill>
                  <a:schemeClr val="bg1"/>
                </a:solidFill>
                <a:latin typeface="Gill Sans Ultra Bold" pitchFamily="34" charset="0"/>
              </a:rPr>
              <a:t>building : ITISTIS</a:t>
            </a:r>
          </a:p>
        </p:txBody>
      </p:sp>
      <p:pic>
        <p:nvPicPr>
          <p:cNvPr id="17411" name="Segnaposto contenuto 3" descr="IMG_0574.JPG"/>
          <p:cNvPicPr>
            <a:picLocks noGrp="1" noChangeAspect="1"/>
          </p:cNvPicPr>
          <p:nvPr>
            <p:ph idx="1"/>
          </p:nvPr>
        </p:nvPicPr>
        <p:blipFill>
          <a:blip r:embed="rId2" cstate="print"/>
          <a:srcRect/>
          <a:stretch>
            <a:fillRect/>
          </a:stretch>
        </p:blipFill>
        <p:spPr>
          <a:xfrm>
            <a:off x="1738283" y="1395062"/>
            <a:ext cx="8678893" cy="5129563"/>
          </a:xfrm>
          <a:effectLst>
            <a:softEdge rad="112500"/>
          </a:effectLst>
        </p:spPr>
      </p:pic>
      <p:sp>
        <p:nvSpPr>
          <p:cNvPr id="4" name="Rettangolo 3"/>
          <p:cNvSpPr/>
          <p:nvPr/>
        </p:nvSpPr>
        <p:spPr>
          <a:xfrm>
            <a:off x="2009104" y="206063"/>
            <a:ext cx="5943404" cy="1200329"/>
          </a:xfrm>
          <a:prstGeom prst="rect">
            <a:avLst/>
          </a:prstGeom>
        </p:spPr>
        <p:txBody>
          <a:bodyPr wrap="square">
            <a:spAutoFit/>
          </a:bodyPr>
          <a:lstStyle/>
          <a:p>
            <a:pPr algn="ctr">
              <a:defRPr/>
            </a:pPr>
            <a:r>
              <a:rPr lang="it-IT" dirty="0">
                <a:latin typeface="Cooper Black" pitchFamily="18" charset="0"/>
              </a:rPr>
              <a:t>I.I.S.S.        State Industrial Technical </a:t>
            </a:r>
            <a:r>
              <a:rPr lang="it-IT" dirty="0" err="1">
                <a:latin typeface="Cooper Black" pitchFamily="18" charset="0"/>
              </a:rPr>
              <a:t>Institute</a:t>
            </a:r>
            <a:r>
              <a:rPr lang="it-IT" dirty="0">
                <a:latin typeface="Cooper Black" pitchFamily="18" charset="0"/>
              </a:rPr>
              <a:t> </a:t>
            </a:r>
          </a:p>
          <a:p>
            <a:pPr algn="ctr">
              <a:defRPr/>
            </a:pPr>
            <a:r>
              <a:rPr lang="it-IT" dirty="0">
                <a:latin typeface="Gill Sans Ultra Bold" pitchFamily="34" charset="0"/>
              </a:rPr>
              <a:t>“</a:t>
            </a:r>
            <a:r>
              <a:rPr lang="it-IT" dirty="0" err="1">
                <a:latin typeface="Gill Sans Ultra Bold" pitchFamily="34" charset="0"/>
              </a:rPr>
              <a:t>Tel</a:t>
            </a:r>
            <a:r>
              <a:rPr lang="en-US" dirty="0" err="1">
                <a:latin typeface="Cooper Black" pitchFamily="18" charset="0"/>
              </a:rPr>
              <a:t>ecommunication</a:t>
            </a:r>
            <a:r>
              <a:rPr lang="en-US" dirty="0">
                <a:latin typeface="Cooper Black" pitchFamily="18" charset="0"/>
              </a:rPr>
              <a:t>-Information technology and </a:t>
            </a:r>
            <a:r>
              <a:rPr lang="en-US" dirty="0" err="1">
                <a:latin typeface="Cooper Black" pitchFamily="18" charset="0"/>
              </a:rPr>
              <a:t>Liceo</a:t>
            </a:r>
            <a:r>
              <a:rPr lang="en-US" dirty="0">
                <a:latin typeface="Cooper Black" pitchFamily="18" charset="0"/>
              </a:rPr>
              <a:t> </a:t>
            </a:r>
            <a:r>
              <a:rPr lang="en-US" dirty="0" err="1">
                <a:latin typeface="Cooper Black" pitchFamily="18" charset="0"/>
              </a:rPr>
              <a:t>Scientifico</a:t>
            </a:r>
            <a:endParaRPr lang="en-US" dirty="0">
              <a:latin typeface="Cooper Black" pitchFamily="18" charset="0"/>
            </a:endParaRPr>
          </a:p>
          <a:p>
            <a:pPr>
              <a:defRPr/>
            </a:pPr>
            <a:r>
              <a:rPr lang="en-US" dirty="0">
                <a:solidFill>
                  <a:schemeClr val="bg1"/>
                </a:solidFill>
                <a:latin typeface="Cooper Black" pitchFamily="18" charset="0"/>
              </a:rPr>
              <a:t>                                   - Informatics</a:t>
            </a:r>
          </a:p>
        </p:txBody>
      </p:sp>
    </p:spTree>
    <p:extLst>
      <p:ext uri="{BB962C8B-B14F-4D97-AF65-F5344CB8AC3E}">
        <p14:creationId xmlns:p14="http://schemas.microsoft.com/office/powerpoint/2010/main" val="2203899350"/>
      </p:ext>
    </p:extLst>
  </p:cSld>
  <p:clrMapOvr>
    <a:masterClrMapping/>
  </p:clrMapOvr>
  <p:transition spd="slow" advClick="0" advTm="6000">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egnaposto contenuto 5" descr="IMG_0575.JPG"/>
          <p:cNvPicPr>
            <a:picLocks noGrp="1" noChangeAspect="1"/>
          </p:cNvPicPr>
          <p:nvPr>
            <p:ph sz="half" idx="1"/>
          </p:nvPr>
        </p:nvPicPr>
        <p:blipFill>
          <a:blip r:embed="rId2" cstate="print"/>
          <a:srcRect/>
          <a:stretch>
            <a:fillRect/>
          </a:stretch>
        </p:blipFill>
        <p:spPr>
          <a:xfrm>
            <a:off x="1283582" y="1352454"/>
            <a:ext cx="4034120" cy="5208912"/>
          </a:xfrm>
          <a:effectLst>
            <a:softEdge rad="112500"/>
          </a:effectLst>
        </p:spPr>
      </p:pic>
      <p:pic>
        <p:nvPicPr>
          <p:cNvPr id="18435" name="Segnaposto contenuto 6" descr="IMG_0626.JPG"/>
          <p:cNvPicPr>
            <a:picLocks noGrp="1" noChangeAspect="1"/>
          </p:cNvPicPr>
          <p:nvPr>
            <p:ph sz="half" idx="2"/>
          </p:nvPr>
        </p:nvPicPr>
        <p:blipFill>
          <a:blip r:embed="rId3" cstate="print"/>
          <a:srcRect/>
          <a:stretch>
            <a:fillRect/>
          </a:stretch>
        </p:blipFill>
        <p:spPr>
          <a:xfrm>
            <a:off x="5935131" y="1352453"/>
            <a:ext cx="4339594" cy="5269243"/>
          </a:xfrm>
          <a:effectLst>
            <a:softEdge rad="112500"/>
          </a:effectLst>
        </p:spPr>
      </p:pic>
      <p:sp>
        <p:nvSpPr>
          <p:cNvPr id="5" name="CasellaDiTesto 4"/>
          <p:cNvSpPr txBox="1"/>
          <p:nvPr/>
        </p:nvSpPr>
        <p:spPr>
          <a:xfrm>
            <a:off x="2666976" y="357167"/>
            <a:ext cx="6143668" cy="461665"/>
          </a:xfrm>
          <a:prstGeom prst="rect">
            <a:avLst/>
          </a:prstGeom>
          <a:noFill/>
          <a:effectLst>
            <a:innerShdw blurRad="63500" dist="50800" dir="5400000">
              <a:prstClr val="black">
                <a:alpha val="50000"/>
              </a:prstClr>
            </a:innerShdw>
          </a:effectLst>
          <a:scene3d>
            <a:camera prst="perspectiveRelaxedModerately"/>
            <a:lightRig rig="threePt" dir="t"/>
          </a:scene3d>
        </p:spPr>
        <p:txBody>
          <a:bodyPr>
            <a:spAutoFit/>
          </a:bodyPr>
          <a:lstStyle/>
          <a:p>
            <a:pPr algn="ctr">
              <a:defRPr/>
            </a:pPr>
            <a:r>
              <a:rPr lang="it-IT" sz="2400" dirty="0">
                <a:latin typeface="Algerian" panose="04020705040A02060702" pitchFamily="82" charset="0"/>
                <a:ea typeface="+mj-ea"/>
                <a:cs typeface="+mj-cs"/>
              </a:rPr>
              <a:t>THE</a:t>
            </a:r>
            <a:r>
              <a:rPr lang="it-IT" sz="2400" dirty="0">
                <a:solidFill>
                  <a:schemeClr val="bg1"/>
                </a:solidFill>
                <a:latin typeface="Algerian" panose="04020705040A02060702" pitchFamily="82" charset="0"/>
                <a:ea typeface="+mj-ea"/>
                <a:cs typeface="+mj-cs"/>
              </a:rPr>
              <a:t> </a:t>
            </a:r>
            <a:r>
              <a:rPr lang="it-IT" sz="2400" dirty="0">
                <a:latin typeface="Algerian" panose="04020705040A02060702" pitchFamily="82" charset="0"/>
                <a:ea typeface="+mj-ea"/>
                <a:cs typeface="+mj-cs"/>
              </a:rPr>
              <a:t>HALL </a:t>
            </a:r>
          </a:p>
        </p:txBody>
      </p:sp>
    </p:spTree>
    <p:extLst>
      <p:ext uri="{BB962C8B-B14F-4D97-AF65-F5344CB8AC3E}">
        <p14:creationId xmlns:p14="http://schemas.microsoft.com/office/powerpoint/2010/main" val="238561378"/>
      </p:ext>
    </p:extLst>
  </p:cSld>
  <p:clrMapOvr>
    <a:masterClrMapping/>
  </p:clrMapOvr>
  <p:transition spd="slow" advClick="0" advTm="6000">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866" name="Titolo 1"/>
          <p:cNvSpPr>
            <a:spLocks noGrp="1"/>
          </p:cNvSpPr>
          <p:nvPr>
            <p:ph type="title"/>
          </p:nvPr>
        </p:nvSpPr>
        <p:spPr>
          <a:xfrm>
            <a:off x="1820215" y="37510"/>
            <a:ext cx="9144000" cy="1268413"/>
          </a:xfrm>
        </p:spPr>
        <p:txBody>
          <a:bodyPr>
            <a:normAutofit/>
          </a:bodyPr>
          <a:lstStyle/>
          <a:p>
            <a:pPr algn="ctr"/>
            <a:r>
              <a:rPr lang="it-IT" sz="2400" b="1" dirty="0">
                <a:latin typeface="Algerian" panose="04020705040A02060702" pitchFamily="82" charset="0"/>
              </a:rPr>
              <a:t>H. 11,00  </a:t>
            </a:r>
            <a:r>
              <a:rPr lang="it-IT" sz="2400" b="1" dirty="0" err="1">
                <a:latin typeface="Algerian" panose="04020705040A02060702" pitchFamily="82" charset="0"/>
              </a:rPr>
              <a:t>It</a:t>
            </a:r>
            <a:r>
              <a:rPr lang="it-IT" sz="2400" b="1" dirty="0">
                <a:latin typeface="Algerian" panose="04020705040A02060702" pitchFamily="82" charset="0"/>
              </a:rPr>
              <a:t> ‘s  Break  Time</a:t>
            </a:r>
          </a:p>
        </p:txBody>
      </p:sp>
      <p:pic>
        <p:nvPicPr>
          <p:cNvPr id="5" name="Segnaposto contenuto 4" descr="ragazzi.jpg"/>
          <p:cNvPicPr>
            <a:picLocks noGrp="1" noChangeAspect="1"/>
          </p:cNvPicPr>
          <p:nvPr>
            <p:ph sz="half" idx="1"/>
          </p:nvPr>
        </p:nvPicPr>
        <p:blipFill>
          <a:blip r:embed="rId2" cstate="print"/>
          <a:stretch>
            <a:fillRect/>
          </a:stretch>
        </p:blipFill>
        <p:spPr>
          <a:xfrm>
            <a:off x="664205" y="850301"/>
            <a:ext cx="5329923" cy="6055477"/>
          </a:xfrm>
          <a:effectLst>
            <a:softEdge rad="112500"/>
          </a:effectLst>
        </p:spPr>
      </p:pic>
      <p:pic>
        <p:nvPicPr>
          <p:cNvPr id="6" name="Segnaposto contenuto 5" descr="ricreaz.jpg"/>
          <p:cNvPicPr>
            <a:picLocks noGrp="1" noChangeAspect="1"/>
          </p:cNvPicPr>
          <p:nvPr>
            <p:ph sz="half" idx="2"/>
          </p:nvPr>
        </p:nvPicPr>
        <p:blipFill>
          <a:blip r:embed="rId3" cstate="print"/>
          <a:stretch>
            <a:fillRect/>
          </a:stretch>
        </p:blipFill>
        <p:spPr>
          <a:xfrm>
            <a:off x="6197872" y="850301"/>
            <a:ext cx="5329923" cy="5884899"/>
          </a:xfrm>
          <a:effectLst>
            <a:softEdge rad="112500"/>
          </a:effectLst>
        </p:spPr>
      </p:pic>
    </p:spTree>
    <p:extLst>
      <p:ext uri="{BB962C8B-B14F-4D97-AF65-F5344CB8AC3E}">
        <p14:creationId xmlns:p14="http://schemas.microsoft.com/office/powerpoint/2010/main" val="589326602"/>
      </p:ext>
    </p:extLst>
  </p:cSld>
  <p:clrMapOvr>
    <a:masterClrMapping/>
  </p:clrMapOvr>
  <p:transition spd="slow" advClick="0" advTm="6000">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1807334" y="119110"/>
            <a:ext cx="9144000" cy="1166813"/>
          </a:xfrm>
        </p:spPr>
        <p:txBody>
          <a:bodyPr/>
          <a:lstStyle/>
          <a:p>
            <a:pPr algn="ctr" eaLnBrk="1" hangingPunct="1"/>
            <a:r>
              <a:rPr lang="it-IT" sz="2400" dirty="0">
                <a:latin typeface="Algerian" panose="04020705040A02060702" pitchFamily="82" charset="0"/>
              </a:rPr>
              <a:t> </a:t>
            </a:r>
            <a:endParaRPr lang="it-IT" dirty="0">
              <a:solidFill>
                <a:schemeClr val="bg1"/>
              </a:solidFill>
              <a:latin typeface="Gill Sans Ultra Bold" pitchFamily="34" charset="0"/>
            </a:endParaRPr>
          </a:p>
        </p:txBody>
      </p:sp>
      <p:pic>
        <p:nvPicPr>
          <p:cNvPr id="19459" name="Segnaposto contenuto 7" descr="IMG_0623.JPG"/>
          <p:cNvPicPr>
            <a:picLocks noGrp="1" noChangeAspect="1"/>
          </p:cNvPicPr>
          <p:nvPr>
            <p:ph idx="1"/>
          </p:nvPr>
        </p:nvPicPr>
        <p:blipFill>
          <a:blip r:embed="rId2" cstate="print"/>
          <a:srcRect/>
          <a:stretch>
            <a:fillRect/>
          </a:stretch>
        </p:blipFill>
        <p:spPr>
          <a:xfrm>
            <a:off x="2135560" y="1196753"/>
            <a:ext cx="7920880" cy="5421313"/>
          </a:xfrm>
          <a:effectLst>
            <a:softEdge rad="112500"/>
          </a:effectLst>
        </p:spPr>
      </p:pic>
      <p:sp>
        <p:nvSpPr>
          <p:cNvPr id="2" name="Rettangolo 1"/>
          <p:cNvSpPr/>
          <p:nvPr/>
        </p:nvSpPr>
        <p:spPr>
          <a:xfrm>
            <a:off x="2455572" y="334766"/>
            <a:ext cx="6096000" cy="830997"/>
          </a:xfrm>
          <a:prstGeom prst="rect">
            <a:avLst/>
          </a:prstGeom>
        </p:spPr>
        <p:txBody>
          <a:bodyPr>
            <a:spAutoFit/>
          </a:bodyPr>
          <a:lstStyle/>
          <a:p>
            <a:r>
              <a:rPr lang="it-IT" sz="2400" dirty="0" err="1">
                <a:latin typeface="Algerian" panose="04020705040A02060702" pitchFamily="82" charset="0"/>
              </a:rPr>
              <a:t>Telecommunications</a:t>
            </a:r>
            <a:r>
              <a:rPr lang="it-IT" sz="2400" dirty="0">
                <a:latin typeface="Algerian" panose="04020705040A02060702" pitchFamily="82" charset="0"/>
              </a:rPr>
              <a:t> and  </a:t>
            </a:r>
            <a:r>
              <a:rPr lang="it-IT" sz="2400" dirty="0" err="1">
                <a:latin typeface="Algerian" panose="04020705040A02060702" pitchFamily="82" charset="0"/>
              </a:rPr>
              <a:t>Informatics</a:t>
            </a:r>
            <a:r>
              <a:rPr lang="it-IT" sz="2400" dirty="0">
                <a:latin typeface="Algerian" panose="04020705040A02060702" pitchFamily="82" charset="0"/>
              </a:rPr>
              <a:t>  </a:t>
            </a:r>
            <a:r>
              <a:rPr lang="it-IT" sz="2400" dirty="0" err="1">
                <a:latin typeface="Algerian" panose="04020705040A02060702" pitchFamily="82" charset="0"/>
              </a:rPr>
              <a:t>labs</a:t>
            </a:r>
            <a:r>
              <a:rPr lang="it-IT" sz="2400" dirty="0">
                <a:latin typeface="Algerian" panose="04020705040A02060702" pitchFamily="82" charset="0"/>
              </a:rPr>
              <a:t> </a:t>
            </a:r>
          </a:p>
        </p:txBody>
      </p:sp>
    </p:spTree>
    <p:extLst>
      <p:ext uri="{BB962C8B-B14F-4D97-AF65-F5344CB8AC3E}">
        <p14:creationId xmlns:p14="http://schemas.microsoft.com/office/powerpoint/2010/main" val="220699910"/>
      </p:ext>
    </p:extLst>
  </p:cSld>
  <p:clrMapOvr>
    <a:masterClrMapping/>
  </p:clrMapOvr>
  <p:transition spd="slow" advClick="0" advTm="6000">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938" name="Titolo 1"/>
          <p:cNvSpPr>
            <a:spLocks noGrp="1"/>
          </p:cNvSpPr>
          <p:nvPr>
            <p:ph type="title"/>
          </p:nvPr>
        </p:nvSpPr>
        <p:spPr>
          <a:xfrm>
            <a:off x="1524000" y="0"/>
            <a:ext cx="9144000" cy="1341438"/>
          </a:xfrm>
        </p:spPr>
        <p:txBody>
          <a:bodyPr/>
          <a:lstStyle/>
          <a:p>
            <a:pPr algn="ctr" eaLnBrk="1" hangingPunct="1"/>
            <a:r>
              <a:rPr lang="it-IT" sz="2400" dirty="0" err="1">
                <a:latin typeface="Algerian" panose="04020705040A02060702" pitchFamily="82" charset="0"/>
              </a:rPr>
              <a:t>Classroom</a:t>
            </a:r>
            <a:r>
              <a:rPr lang="it-IT" dirty="0" err="1">
                <a:solidFill>
                  <a:schemeClr val="bg1"/>
                </a:solidFill>
                <a:latin typeface="Gill Sans Ultra Bold" pitchFamily="34" charset="0"/>
              </a:rPr>
              <a:t>s</a:t>
            </a:r>
            <a:endParaRPr lang="it-IT" dirty="0">
              <a:solidFill>
                <a:schemeClr val="bg1"/>
              </a:solidFill>
              <a:latin typeface="Gill Sans Ultra Bold" pitchFamily="34" charset="0"/>
            </a:endParaRPr>
          </a:p>
        </p:txBody>
      </p:sp>
      <p:pic>
        <p:nvPicPr>
          <p:cNvPr id="21507" name="Segnaposto contenuto 3" descr="IMG_0614.JPG"/>
          <p:cNvPicPr>
            <a:picLocks noGrp="1" noChangeAspect="1"/>
          </p:cNvPicPr>
          <p:nvPr>
            <p:ph idx="1"/>
          </p:nvPr>
        </p:nvPicPr>
        <p:blipFill>
          <a:blip r:embed="rId2" cstate="print"/>
          <a:srcRect/>
          <a:stretch>
            <a:fillRect/>
          </a:stretch>
        </p:blipFill>
        <p:spPr>
          <a:xfrm>
            <a:off x="1738283" y="1571612"/>
            <a:ext cx="8668631" cy="4810138"/>
          </a:xfrm>
          <a:effectLst>
            <a:softEdge rad="112500"/>
          </a:effectLst>
        </p:spPr>
      </p:pic>
      <p:pic>
        <p:nvPicPr>
          <p:cNvPr id="4" name="Segnaposto contenuto 3" descr="IMG_0614.JPG"/>
          <p:cNvPicPr>
            <a:picLocks noChangeAspect="1"/>
          </p:cNvPicPr>
          <p:nvPr/>
        </p:nvPicPr>
        <p:blipFill>
          <a:blip r:embed="rId2" cstate="print"/>
          <a:srcRect/>
          <a:stretch>
            <a:fillRect/>
          </a:stretch>
        </p:blipFill>
        <p:spPr bwMode="auto">
          <a:xfrm>
            <a:off x="1315411" y="1177270"/>
            <a:ext cx="9352589" cy="5189660"/>
          </a:xfrm>
          <a:prstGeom prst="rect">
            <a:avLst/>
          </a:prstGeom>
          <a:noFill/>
          <a:ln w="9525">
            <a:noFill/>
            <a:miter lim="800000"/>
            <a:headEnd/>
            <a:tailEnd/>
          </a:ln>
          <a:effectLst>
            <a:softEdge rad="112500"/>
          </a:effectLst>
        </p:spPr>
      </p:pic>
    </p:spTree>
    <p:extLst>
      <p:ext uri="{BB962C8B-B14F-4D97-AF65-F5344CB8AC3E}">
        <p14:creationId xmlns:p14="http://schemas.microsoft.com/office/powerpoint/2010/main" val="882520338"/>
      </p:ext>
    </p:extLst>
  </p:cSld>
  <p:clrMapOvr>
    <a:masterClrMapping/>
  </p:clrMapOvr>
  <p:transition spd="slow" advClick="0" advTm="6000">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egnaposto testo 4"/>
          <p:cNvSpPr>
            <a:spLocks noGrp="1"/>
          </p:cNvSpPr>
          <p:nvPr>
            <p:ph type="body" idx="1"/>
          </p:nvPr>
        </p:nvSpPr>
        <p:spPr>
          <a:xfrm>
            <a:off x="1992314" y="1268413"/>
            <a:ext cx="4040187" cy="639762"/>
          </a:xfrm>
        </p:spPr>
        <p:txBody>
          <a:bodyPr/>
          <a:lstStyle/>
          <a:p>
            <a:pPr>
              <a:defRPr/>
            </a:pPr>
            <a:r>
              <a:rPr lang="it-IT" dirty="0">
                <a:solidFill>
                  <a:schemeClr val="accent1">
                    <a:lumMod val="75000"/>
                  </a:schemeClr>
                </a:solidFill>
              </a:rPr>
              <a:t> </a:t>
            </a:r>
          </a:p>
        </p:txBody>
      </p:sp>
      <p:pic>
        <p:nvPicPr>
          <p:cNvPr id="23556" name="Segnaposto contenuto 8" descr="IMG_0602.JPG"/>
          <p:cNvPicPr>
            <a:picLocks noGrp="1" noChangeAspect="1"/>
          </p:cNvPicPr>
          <p:nvPr>
            <p:ph sz="half" idx="2"/>
          </p:nvPr>
        </p:nvPicPr>
        <p:blipFill>
          <a:blip r:embed="rId2" cstate="print"/>
          <a:srcRect/>
          <a:stretch>
            <a:fillRect/>
          </a:stretch>
        </p:blipFill>
        <p:spPr>
          <a:xfrm>
            <a:off x="1368962" y="1638096"/>
            <a:ext cx="4511138" cy="4743653"/>
          </a:xfrm>
          <a:effectLst>
            <a:softEdge rad="112500"/>
          </a:effectLst>
        </p:spPr>
      </p:pic>
      <p:sp>
        <p:nvSpPr>
          <p:cNvPr id="31749" name="Segnaposto testo 6"/>
          <p:cNvSpPr>
            <a:spLocks noGrp="1"/>
          </p:cNvSpPr>
          <p:nvPr>
            <p:ph type="body" sz="quarter" idx="3"/>
          </p:nvPr>
        </p:nvSpPr>
        <p:spPr>
          <a:xfrm>
            <a:off x="6311901" y="1268413"/>
            <a:ext cx="4041775" cy="639762"/>
          </a:xfrm>
        </p:spPr>
        <p:txBody>
          <a:bodyPr/>
          <a:lstStyle/>
          <a:p>
            <a:pPr eaLnBrk="1" hangingPunct="1">
              <a:buFont typeface="Wingdings 2" pitchFamily="18" charset="2"/>
              <a:buNone/>
            </a:pPr>
            <a:r>
              <a:rPr lang="it-IT" dirty="0">
                <a:solidFill>
                  <a:srgbClr val="376092"/>
                </a:solidFill>
              </a:rPr>
              <a:t> </a:t>
            </a:r>
          </a:p>
        </p:txBody>
      </p:sp>
      <p:pic>
        <p:nvPicPr>
          <p:cNvPr id="23558" name="Segnaposto contenuto 9" descr="IMG_0591.JPG"/>
          <p:cNvPicPr>
            <a:picLocks noGrp="1" noChangeAspect="1"/>
          </p:cNvPicPr>
          <p:nvPr>
            <p:ph sz="quarter" idx="4"/>
          </p:nvPr>
        </p:nvPicPr>
        <p:blipFill>
          <a:blip r:embed="rId3" cstate="print"/>
          <a:srcRect/>
          <a:stretch>
            <a:fillRect/>
          </a:stretch>
        </p:blipFill>
        <p:spPr>
          <a:xfrm>
            <a:off x="6210301" y="1638096"/>
            <a:ext cx="4642429" cy="4633123"/>
          </a:xfrm>
          <a:effectLst>
            <a:softEdge rad="112500"/>
          </a:effectLst>
        </p:spPr>
      </p:pic>
      <p:sp>
        <p:nvSpPr>
          <p:cNvPr id="7" name="Titolo 6"/>
          <p:cNvSpPr>
            <a:spLocks noGrp="1"/>
          </p:cNvSpPr>
          <p:nvPr>
            <p:ph type="title"/>
          </p:nvPr>
        </p:nvSpPr>
        <p:spPr>
          <a:xfrm>
            <a:off x="1992313" y="476251"/>
            <a:ext cx="8229600" cy="720725"/>
          </a:xfrm>
        </p:spPr>
        <p:txBody>
          <a:bodyPr>
            <a:normAutofit fontScale="90000"/>
          </a:bodyPr>
          <a:lstStyle/>
          <a:p>
            <a:pPr algn="ctr">
              <a:defRPr/>
            </a:pPr>
            <a:br>
              <a:rPr lang="en-US" sz="2700" dirty="0">
                <a:latin typeface="Algerian" panose="04020705040A02060702" pitchFamily="82" charset="0"/>
              </a:rPr>
            </a:br>
            <a:r>
              <a:rPr lang="en-US" sz="2700" dirty="0">
                <a:latin typeface="Algerian" panose="04020705040A02060702" pitchFamily="82" charset="0"/>
              </a:rPr>
              <a:t>All classrooms have internet access</a:t>
            </a:r>
            <a:br>
              <a:rPr lang="en-US" dirty="0"/>
            </a:br>
            <a:endParaRPr lang="it-IT" dirty="0"/>
          </a:p>
        </p:txBody>
      </p:sp>
    </p:spTree>
    <p:extLst>
      <p:ext uri="{BB962C8B-B14F-4D97-AF65-F5344CB8AC3E}">
        <p14:creationId xmlns:p14="http://schemas.microsoft.com/office/powerpoint/2010/main" val="3422892670"/>
      </p:ext>
    </p:extLst>
  </p:cSld>
  <p:clrMapOvr>
    <a:masterClrMapping/>
  </p:clrMapOvr>
  <p:transition spd="slow" advClick="0" advTm="6000">
    <p:cover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196752"/>
          </a:xfrm>
        </p:spPr>
        <p:txBody>
          <a:bodyPr>
            <a:normAutofit/>
          </a:bodyPr>
          <a:lstStyle/>
          <a:p>
            <a:r>
              <a:rPr lang="it-IT" sz="2800" b="1" dirty="0">
                <a:latin typeface="Algerian" panose="04020705040A02060702" pitchFamily="82" charset="0"/>
              </a:rPr>
              <a:t>Work </a:t>
            </a:r>
            <a:r>
              <a:rPr lang="it-IT" sz="2800" b="1" dirty="0" err="1">
                <a:latin typeface="Algerian" panose="04020705040A02060702" pitchFamily="82" charset="0"/>
              </a:rPr>
              <a:t>group</a:t>
            </a:r>
            <a:r>
              <a:rPr lang="it-IT" sz="2800" b="1" dirty="0">
                <a:latin typeface="Algerian" panose="04020705040A02060702" pitchFamily="82" charset="0"/>
              </a:rPr>
              <a:t> </a:t>
            </a:r>
            <a:r>
              <a:rPr lang="it-IT" sz="2800" b="1" dirty="0" err="1">
                <a:latin typeface="Algerian" panose="04020705040A02060702" pitchFamily="82" charset="0"/>
              </a:rPr>
              <a:t>at</a:t>
            </a:r>
            <a:r>
              <a:rPr lang="it-IT" sz="2800" b="1" dirty="0">
                <a:latin typeface="Algerian" panose="04020705040A02060702" pitchFamily="82" charset="0"/>
              </a:rPr>
              <a:t> </a:t>
            </a:r>
            <a:r>
              <a:rPr lang="it-IT" sz="2800" b="1" dirty="0" err="1">
                <a:latin typeface="Algerian" panose="04020705040A02060702" pitchFamily="82" charset="0"/>
              </a:rPr>
              <a:t>school</a:t>
            </a:r>
            <a:r>
              <a:rPr lang="it-IT" sz="2800" b="1" dirty="0">
                <a:latin typeface="Algerian" panose="04020705040A02060702" pitchFamily="82" charset="0"/>
              </a:rPr>
              <a:t> (</a:t>
            </a:r>
            <a:r>
              <a:rPr lang="it-IT" sz="2000" b="1" dirty="0" err="1">
                <a:latin typeface="Algerian" panose="04020705040A02060702" pitchFamily="82" charset="0"/>
              </a:rPr>
              <a:t>before</a:t>
            </a:r>
            <a:r>
              <a:rPr lang="it-IT" sz="2000" b="1" dirty="0">
                <a:latin typeface="Algerian" panose="04020705040A02060702" pitchFamily="82" charset="0"/>
              </a:rPr>
              <a:t> </a:t>
            </a:r>
            <a:r>
              <a:rPr lang="it-IT" sz="2000" b="1" dirty="0" err="1">
                <a:latin typeface="Algerian" panose="04020705040A02060702" pitchFamily="82" charset="0"/>
              </a:rPr>
              <a:t>Covid</a:t>
            </a:r>
            <a:r>
              <a:rPr lang="it-IT" sz="2000" b="1" dirty="0">
                <a:latin typeface="Algerian" panose="04020705040A02060702" pitchFamily="82" charset="0"/>
              </a:rPr>
              <a:t> </a:t>
            </a:r>
            <a:r>
              <a:rPr lang="it-IT" sz="2000" b="1" dirty="0" err="1">
                <a:latin typeface="Algerian" panose="04020705040A02060702" pitchFamily="82" charset="0"/>
              </a:rPr>
              <a:t>Alert</a:t>
            </a:r>
            <a:r>
              <a:rPr lang="it-IT" sz="2000" b="1" dirty="0">
                <a:latin typeface="Algerian" panose="04020705040A02060702" pitchFamily="82" charset="0"/>
              </a:rPr>
              <a:t> </a:t>
            </a:r>
            <a:r>
              <a:rPr lang="it-IT" sz="2800" b="1" dirty="0">
                <a:latin typeface="Algerian" panose="04020705040A02060702" pitchFamily="82" charset="0"/>
              </a:rPr>
              <a:t>)</a:t>
            </a:r>
            <a:endParaRPr lang="en-US" sz="2800" b="1" dirty="0">
              <a:latin typeface="Algerian" panose="04020705040A02060702" pitchFamily="82" charset="0"/>
            </a:endParaRPr>
          </a:p>
        </p:txBody>
      </p:sp>
      <p:pic>
        <p:nvPicPr>
          <p:cNvPr id="6" name="Segnaposto contenuto 5" descr="Immagine1.jpg"/>
          <p:cNvPicPr>
            <a:picLocks noGrp="1" noChangeAspect="1"/>
          </p:cNvPicPr>
          <p:nvPr>
            <p:ph idx="1"/>
          </p:nvPr>
        </p:nvPicPr>
        <p:blipFill>
          <a:blip r:embed="rId2" cstate="print"/>
          <a:stretch>
            <a:fillRect/>
          </a:stretch>
        </p:blipFill>
        <p:spPr>
          <a:xfrm>
            <a:off x="3287688" y="1196753"/>
            <a:ext cx="5616624" cy="2799523"/>
          </a:xfrm>
        </p:spPr>
      </p:pic>
      <p:pic>
        <p:nvPicPr>
          <p:cNvPr id="7" name="Immagine 6" descr="Immagine2.jpg"/>
          <p:cNvPicPr>
            <a:picLocks noChangeAspect="1"/>
          </p:cNvPicPr>
          <p:nvPr/>
        </p:nvPicPr>
        <p:blipFill>
          <a:blip r:embed="rId3" cstate="print"/>
          <a:stretch>
            <a:fillRect/>
          </a:stretch>
        </p:blipFill>
        <p:spPr>
          <a:xfrm>
            <a:off x="1524000" y="3977680"/>
            <a:ext cx="4644008" cy="2880320"/>
          </a:xfrm>
          <a:prstGeom prst="rect">
            <a:avLst/>
          </a:prstGeom>
        </p:spPr>
      </p:pic>
      <p:pic>
        <p:nvPicPr>
          <p:cNvPr id="8" name="Immagine 7" descr="Immagine3.jpg"/>
          <p:cNvPicPr>
            <a:picLocks noChangeAspect="1"/>
          </p:cNvPicPr>
          <p:nvPr/>
        </p:nvPicPr>
        <p:blipFill>
          <a:blip r:embed="rId4" cstate="print"/>
          <a:stretch>
            <a:fillRect/>
          </a:stretch>
        </p:blipFill>
        <p:spPr>
          <a:xfrm>
            <a:off x="6168008" y="3977680"/>
            <a:ext cx="4499992" cy="2880320"/>
          </a:xfrm>
          <a:prstGeom prst="rect">
            <a:avLst/>
          </a:prstGeom>
        </p:spPr>
      </p:pic>
    </p:spTree>
    <p:extLst>
      <p:ext uri="{BB962C8B-B14F-4D97-AF65-F5344CB8AC3E}">
        <p14:creationId xmlns:p14="http://schemas.microsoft.com/office/powerpoint/2010/main" val="558875747"/>
      </p:ext>
    </p:extLst>
  </p:cSld>
  <p:clrMapOvr>
    <a:masterClrMapping/>
  </p:clrMapOvr>
  <p:transition>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13120EC82057F45844C98F9ED2B7324" ma:contentTypeVersion="26" ma:contentTypeDescription="Crear nuevo documento." ma:contentTypeScope="" ma:versionID="1c3b6737ac2ff5bd8397eeb82498ca3a">
  <xsd:schema xmlns:xsd="http://www.w3.org/2001/XMLSchema" xmlns:xs="http://www.w3.org/2001/XMLSchema" xmlns:p="http://schemas.microsoft.com/office/2006/metadata/properties" xmlns:ns3="f4a2284a-476a-40ee-aaff-018e9015e8c7" xmlns:ns4="9ff4c217-820d-4f2f-965b-20d6ed1f34af" targetNamespace="http://schemas.microsoft.com/office/2006/metadata/properties" ma:root="true" ma:fieldsID="47a2abea61d2cb18abbc8565519936be" ns3:_="" ns4:_="">
    <xsd:import namespace="f4a2284a-476a-40ee-aaff-018e9015e8c7"/>
    <xsd:import namespace="9ff4c217-820d-4f2f-965b-20d6ed1f34af"/>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2284a-476a-40ee-aaff-018e9015e8c7"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Is_Collaboration_Space_Locked" ma:index="21" nillable="true" ma:displayName="Is Collaboration Space Locked" ma:internalName="Is_Collaboration_Space_Locked">
      <xsd:simpleType>
        <xsd:restriction base="dms:Boolea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AutoTags" ma:index="29" nillable="true" ma:displayName="Tags" ma:internalName="MediaServiceAutoTags"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DateTaken" ma:index="3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4c217-820d-4f2f-965b-20d6ed1f34af" elementFormDefault="qualified">
    <xsd:import namespace="http://schemas.microsoft.com/office/2006/documentManagement/types"/>
    <xsd:import namespace="http://schemas.microsoft.com/office/infopath/2007/PartnerControls"/>
    <xsd:element name="SharedWithUsers" ma:index="22"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description="" ma:internalName="SharedWithDetails" ma:readOnly="true">
      <xsd:simpleType>
        <xsd:restriction base="dms:Note">
          <xsd:maxLength value="255"/>
        </xsd:restriction>
      </xsd:simpleType>
    </xsd:element>
    <xsd:element name="SharingHintHash" ma:index="24" nillable="true" ma:displayName="Hash de la sugerencia para comparti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_Collaboration_Space_Locked xmlns="f4a2284a-476a-40ee-aaff-018e9015e8c7" xsi:nil="true"/>
    <Invited_Students xmlns="f4a2284a-476a-40ee-aaff-018e9015e8c7" xsi:nil="true"/>
    <DefaultSectionNames xmlns="f4a2284a-476a-40ee-aaff-018e9015e8c7" xsi:nil="true"/>
    <AppVersion xmlns="f4a2284a-476a-40ee-aaff-018e9015e8c7" xsi:nil="true"/>
    <FolderType xmlns="f4a2284a-476a-40ee-aaff-018e9015e8c7" xsi:nil="true"/>
    <Teachers xmlns="f4a2284a-476a-40ee-aaff-018e9015e8c7">
      <UserInfo>
        <DisplayName/>
        <AccountId xsi:nil="true"/>
        <AccountType/>
      </UserInfo>
    </Teachers>
    <Student_Groups xmlns="f4a2284a-476a-40ee-aaff-018e9015e8c7">
      <UserInfo>
        <DisplayName/>
        <AccountId xsi:nil="true"/>
        <AccountType/>
      </UserInfo>
    </Student_Groups>
    <Self_Registration_Enabled xmlns="f4a2284a-476a-40ee-aaff-018e9015e8c7" xsi:nil="true"/>
    <CultureName xmlns="f4a2284a-476a-40ee-aaff-018e9015e8c7" xsi:nil="true"/>
    <Students xmlns="f4a2284a-476a-40ee-aaff-018e9015e8c7">
      <UserInfo>
        <DisplayName/>
        <AccountId xsi:nil="true"/>
        <AccountType/>
      </UserInfo>
    </Students>
    <Owner xmlns="f4a2284a-476a-40ee-aaff-018e9015e8c7">
      <UserInfo>
        <DisplayName/>
        <AccountId xsi:nil="true"/>
        <AccountType/>
      </UserInfo>
    </Owner>
    <Has_Teacher_Only_SectionGroup xmlns="f4a2284a-476a-40ee-aaff-018e9015e8c7" xsi:nil="true"/>
    <Invited_Teachers xmlns="f4a2284a-476a-40ee-aaff-018e9015e8c7" xsi:nil="true"/>
    <NotebookType xmlns="f4a2284a-476a-40ee-aaff-018e9015e8c7" xsi:nil="true"/>
  </documentManagement>
</p:properties>
</file>

<file path=customXml/itemProps1.xml><?xml version="1.0" encoding="utf-8"?>
<ds:datastoreItem xmlns:ds="http://schemas.openxmlformats.org/officeDocument/2006/customXml" ds:itemID="{CF3D435F-A6EB-45A8-8691-F25DEAB58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2284a-476a-40ee-aaff-018e9015e8c7"/>
    <ds:schemaRef ds:uri="9ff4c217-820d-4f2f-965b-20d6ed1f34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9778C6-A900-42E9-86C3-837042552CCF}">
  <ds:schemaRefs>
    <ds:schemaRef ds:uri="http://schemas.microsoft.com/sharepoint/v3/contenttype/forms"/>
  </ds:schemaRefs>
</ds:datastoreItem>
</file>

<file path=customXml/itemProps3.xml><?xml version="1.0" encoding="utf-8"?>
<ds:datastoreItem xmlns:ds="http://schemas.openxmlformats.org/officeDocument/2006/customXml" ds:itemID="{4C727E42-1220-42E0-8E76-2D1AC2202B46}">
  <ds:schemaRefs>
    <ds:schemaRef ds:uri="http://schemas.microsoft.com/office/2006/metadata/properties"/>
    <ds:schemaRef ds:uri="http://schemas.microsoft.com/office/infopath/2007/PartnerControls"/>
    <ds:schemaRef ds:uri="f4a2284a-476a-40ee-aaff-018e9015e8c7"/>
  </ds:schemaRefs>
</ds:datastoreItem>
</file>

<file path=docProps/app.xml><?xml version="1.0" encoding="utf-8"?>
<Properties xmlns="http://schemas.openxmlformats.org/officeDocument/2006/extended-properties" xmlns:vt="http://schemas.openxmlformats.org/officeDocument/2006/docPropsVTypes">
  <TotalTime>267</TotalTime>
  <Words>685</Words>
  <Application>Microsoft Office PowerPoint</Application>
  <PresentationFormat>Panorámica</PresentationFormat>
  <Paragraphs>94</Paragraphs>
  <Slides>28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Algerian</vt:lpstr>
      <vt:lpstr>Arial</vt:lpstr>
      <vt:lpstr>Berlin Sans FB Demi</vt:lpstr>
      <vt:lpstr>Calibri</vt:lpstr>
      <vt:lpstr>Calibri Light</vt:lpstr>
      <vt:lpstr>Cooper Black</vt:lpstr>
      <vt:lpstr>Gill Sans Ultra Bold</vt:lpstr>
      <vt:lpstr>Wingdings 2</vt:lpstr>
      <vt:lpstr>Tema di Office</vt:lpstr>
      <vt:lpstr>ISTITUTO D’ISTRUZIONE SUPERIORE «FRANCESCO REDI»  LICEO SCIENTIFICO “A. RUSSO GIUSTI ” </vt:lpstr>
      <vt:lpstr>Presentación de PowerPoint</vt:lpstr>
      <vt:lpstr> IThe school building : ITISThe school building : ITISTIS</vt:lpstr>
      <vt:lpstr>Presentación de PowerPoint</vt:lpstr>
      <vt:lpstr>H. 11,00  It ‘s  Break  Time</vt:lpstr>
      <vt:lpstr> </vt:lpstr>
      <vt:lpstr>Classrooms</vt:lpstr>
      <vt:lpstr> All classrooms have internet access </vt:lpstr>
      <vt:lpstr>Work group at school (before Covid Alert )</vt:lpstr>
      <vt:lpstr>Outdoor gym  football field</vt:lpstr>
      <vt:lpstr>In the library</vt:lpstr>
      <vt:lpstr>In the school canteen</vt:lpstr>
      <vt:lpstr>One month Stage in Stochkolm «IOT smart city Stockolm» (school year 2019/20)</vt:lpstr>
      <vt:lpstr>i.I.S.S. «FRANCESCO REDI  </vt:lpstr>
      <vt:lpstr> The "Electronics and Electrical Engineering</vt:lpstr>
      <vt:lpstr>The "IT and Telecommunications  </vt:lpstr>
      <vt:lpstr>scientific high school</vt:lpstr>
      <vt:lpstr>Human resources</vt:lpstr>
      <vt:lpstr>OUR SCHOOL DRAWN ON EUROPEAN STRUCTURAL FUNDS AND COMPLETED VARIOUS PROJECTS</vt:lpstr>
      <vt:lpstr>OUR SCHOOL FROM 2000 TO TODAY HAS BEEN PARTNERS IN SEVERAL   PROJECTS: THE 1ST  WAS CALLED SOCRATES THEN ANOTHER ONE COMENIUS AND 5  ERASMUS.</vt:lpstr>
      <vt:lpstr>The 1° Socrates /Comenius project  European Citizens (1999/2001)</vt:lpstr>
      <vt:lpstr>FOURTEEN ETWINNING PROJECTS HAVE ENRICHED THE CURRICULUM OF MANY STUDENTS AND TEACHERS-</vt:lpstr>
      <vt:lpstr>   ts of study</vt:lpstr>
      <vt:lpstr>Professional subjects</vt:lpstr>
      <vt:lpstr>The Redi Jazz Orchestra is the jazz orchestra of the scientific high school "A.Russo-Giusti" and of the ITIS "G.Ferraris" of Belpasso and  Rose in 2017 from the successful meeting between prof. Fabio Desiderio, jazz musician, and a group of brilliant and musically talented guys.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Giuseppa Borzì</dc:creator>
  <cp:lastModifiedBy>RAQUEL MONTEJO ALONSO</cp:lastModifiedBy>
  <cp:revision>89</cp:revision>
  <dcterms:created xsi:type="dcterms:W3CDTF">2020-10-22T14:54:00Z</dcterms:created>
  <dcterms:modified xsi:type="dcterms:W3CDTF">2020-10-26T16:10:47Z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0x010100113120EC82057F45844C98F9ED2B7324</vt:lpwstr>
  </property>
</Properties>
</file>