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739"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32A12A85-0361-43BE-8FD9-0A5CE452837A}" type="datetimeFigureOut">
              <a:rPr lang="el-GR" smtClean="0"/>
              <a:pPr/>
              <a:t>16/2/2020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371480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2A12A85-0361-43BE-8FD9-0A5CE452837A}" type="datetimeFigureOut">
              <a:rPr lang="el-GR" smtClean="0"/>
              <a:pPr/>
              <a:t>16/2/2020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284013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2A12A85-0361-43BE-8FD9-0A5CE452837A}" type="datetimeFigureOut">
              <a:rPr lang="el-GR" smtClean="0"/>
              <a:pPr/>
              <a:t>16/2/2020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406833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2A12A85-0361-43BE-8FD9-0A5CE452837A}" type="datetimeFigureOut">
              <a:rPr lang="el-GR" smtClean="0"/>
              <a:pPr/>
              <a:t>16/2/2020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232387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32A12A85-0361-43BE-8FD9-0A5CE452837A}" type="datetimeFigureOut">
              <a:rPr lang="el-GR" smtClean="0"/>
              <a:pPr/>
              <a:t>16/2/2020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93638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32A12A85-0361-43BE-8FD9-0A5CE452837A}" type="datetimeFigureOut">
              <a:rPr lang="el-GR" smtClean="0"/>
              <a:pPr/>
              <a:t>16/2/2020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351786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32A12A85-0361-43BE-8FD9-0A5CE452837A}" type="datetimeFigureOut">
              <a:rPr lang="el-GR" smtClean="0"/>
              <a:pPr/>
              <a:t>16/2/2020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230451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32A12A85-0361-43BE-8FD9-0A5CE452837A}" type="datetimeFigureOut">
              <a:rPr lang="el-GR" smtClean="0"/>
              <a:pPr/>
              <a:t>16/2/2020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50416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2A12A85-0361-43BE-8FD9-0A5CE452837A}" type="datetimeFigureOut">
              <a:rPr lang="el-GR" smtClean="0"/>
              <a:pPr/>
              <a:t>16/2/2020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17698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2A12A85-0361-43BE-8FD9-0A5CE452837A}" type="datetimeFigureOut">
              <a:rPr lang="el-GR" smtClean="0"/>
              <a:pPr/>
              <a:t>16/2/2020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13353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2A12A85-0361-43BE-8FD9-0A5CE452837A}" type="datetimeFigureOut">
              <a:rPr lang="el-GR" smtClean="0"/>
              <a:pPr/>
              <a:t>16/2/2020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A083C10-F8D4-46B4-8FFE-3B53CC2AFA1C}" type="slidenum">
              <a:rPr lang="el-GR" smtClean="0"/>
              <a:pPr/>
              <a:t>‹#›</a:t>
            </a:fld>
            <a:endParaRPr lang="el-GR"/>
          </a:p>
        </p:txBody>
      </p:sp>
    </p:spTree>
    <p:extLst>
      <p:ext uri="{BB962C8B-B14F-4D97-AF65-F5344CB8AC3E}">
        <p14:creationId xmlns:p14="http://schemas.microsoft.com/office/powerpoint/2010/main" val="36916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12A85-0361-43BE-8FD9-0A5CE452837A}" type="datetimeFigureOut">
              <a:rPr lang="el-GR" smtClean="0"/>
              <a:pPr/>
              <a:t>16/2/2020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83C10-F8D4-46B4-8FFE-3B53CC2AFA1C}" type="slidenum">
              <a:rPr lang="el-GR" smtClean="0"/>
              <a:pPr/>
              <a:t>‹#›</a:t>
            </a:fld>
            <a:endParaRPr lang="el-GR"/>
          </a:p>
        </p:txBody>
      </p:sp>
    </p:spTree>
    <p:extLst>
      <p:ext uri="{BB962C8B-B14F-4D97-AF65-F5344CB8AC3E}">
        <p14:creationId xmlns:p14="http://schemas.microsoft.com/office/powerpoint/2010/main" val="367126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548680"/>
            <a:ext cx="7772400" cy="1470025"/>
          </a:xfrm>
        </p:spPr>
        <p:txBody>
          <a:bodyPr/>
          <a:lstStyle/>
          <a:p>
            <a:r>
              <a:rPr lang="el-GR" dirty="0">
                <a:solidFill>
                  <a:srgbClr val="C00000"/>
                </a:solidFill>
                <a:latin typeface="Bahnschrift Condensed" pitchFamily="34" charset="0"/>
              </a:rPr>
              <a:t>2</a:t>
            </a:r>
            <a:r>
              <a:rPr lang="fr-FR" baseline="30000" dirty="0" err="1">
                <a:solidFill>
                  <a:srgbClr val="C00000"/>
                </a:solidFill>
                <a:latin typeface="Bahnschrift Condensed" pitchFamily="34" charset="0"/>
              </a:rPr>
              <a:t>ème</a:t>
            </a:r>
            <a:r>
              <a:rPr lang="el-GR" dirty="0">
                <a:solidFill>
                  <a:srgbClr val="C00000"/>
                </a:solidFill>
                <a:latin typeface="Bahnschrift Condensed" pitchFamily="34" charset="0"/>
              </a:rPr>
              <a:t> «</a:t>
            </a:r>
            <a:r>
              <a:rPr lang="fr-FR" dirty="0">
                <a:solidFill>
                  <a:srgbClr val="C00000"/>
                </a:solidFill>
                <a:latin typeface="Bahnschrift Condensed" pitchFamily="34" charset="0"/>
              </a:rPr>
              <a:t>H</a:t>
            </a:r>
            <a:r>
              <a:rPr lang="el-GR" dirty="0">
                <a:solidFill>
                  <a:srgbClr val="C00000"/>
                </a:solidFill>
                <a:latin typeface="Bahnschrift Condensed" pitchFamily="34" charset="0"/>
              </a:rPr>
              <a:t>ΟΜ</a:t>
            </a:r>
            <a:r>
              <a:rPr lang="fr-FR" dirty="0">
                <a:solidFill>
                  <a:srgbClr val="C00000"/>
                </a:solidFill>
                <a:latin typeface="Bahnschrift Condensed" pitchFamily="34" charset="0"/>
              </a:rPr>
              <a:t>ÈR</a:t>
            </a:r>
            <a:r>
              <a:rPr lang="el-GR" dirty="0">
                <a:solidFill>
                  <a:srgbClr val="C00000"/>
                </a:solidFill>
                <a:latin typeface="Bahnschrift Condensed" pitchFamily="34" charset="0"/>
              </a:rPr>
              <a:t>ΙΟ» </a:t>
            </a:r>
            <a:r>
              <a:rPr lang="fr-FR" dirty="0">
                <a:solidFill>
                  <a:srgbClr val="C00000"/>
                </a:solidFill>
                <a:latin typeface="Bahnschrift Condensed" pitchFamily="34" charset="0"/>
              </a:rPr>
              <a:t>GYMNASIO</a:t>
            </a:r>
            <a:r>
              <a:rPr lang="el-GR" dirty="0">
                <a:solidFill>
                  <a:srgbClr val="C00000"/>
                </a:solidFill>
                <a:latin typeface="Bahnschrift Condensed" pitchFamily="34" charset="0"/>
              </a:rPr>
              <a:t> </a:t>
            </a:r>
            <a:r>
              <a:rPr lang="fr-FR" dirty="0">
                <a:solidFill>
                  <a:srgbClr val="C00000"/>
                </a:solidFill>
                <a:latin typeface="Bahnschrift Condensed" pitchFamily="34" charset="0"/>
              </a:rPr>
              <a:t>DE </a:t>
            </a:r>
            <a:r>
              <a:rPr lang="el-GR" dirty="0">
                <a:solidFill>
                  <a:srgbClr val="C00000"/>
                </a:solidFill>
                <a:latin typeface="Bahnschrift Condensed" pitchFamily="34" charset="0"/>
              </a:rPr>
              <a:t>ΝΕΑ</a:t>
            </a:r>
            <a:r>
              <a:rPr lang="fr-FR" dirty="0">
                <a:solidFill>
                  <a:srgbClr val="C00000"/>
                </a:solidFill>
                <a:latin typeface="Bahnschrift Condensed" pitchFamily="34" charset="0"/>
              </a:rPr>
              <a:t> </a:t>
            </a:r>
            <a:r>
              <a:rPr lang="el-GR" dirty="0">
                <a:solidFill>
                  <a:srgbClr val="C00000"/>
                </a:solidFill>
                <a:latin typeface="Bahnschrift Condensed" pitchFamily="34" charset="0"/>
              </a:rPr>
              <a:t>ΣΜΥ</a:t>
            </a:r>
            <a:r>
              <a:rPr lang="fr-FR" dirty="0">
                <a:solidFill>
                  <a:srgbClr val="C00000"/>
                </a:solidFill>
                <a:latin typeface="Bahnschrift Condensed" pitchFamily="34" charset="0"/>
              </a:rPr>
              <a:t>R</a:t>
            </a:r>
            <a:r>
              <a:rPr lang="el-GR" dirty="0">
                <a:solidFill>
                  <a:srgbClr val="C00000"/>
                </a:solidFill>
                <a:latin typeface="Bahnschrift Condensed" pitchFamily="34" charset="0"/>
              </a:rPr>
              <a:t>Ν</a:t>
            </a:r>
            <a:r>
              <a:rPr lang="fr-FR" dirty="0">
                <a:solidFill>
                  <a:srgbClr val="C00000"/>
                </a:solidFill>
                <a:latin typeface="Bahnschrift Condensed" pitchFamily="34" charset="0"/>
              </a:rPr>
              <a:t>E</a:t>
            </a:r>
            <a:endParaRPr lang="el-GR" dirty="0">
              <a:solidFill>
                <a:srgbClr val="C00000"/>
              </a:solidFill>
              <a:latin typeface="Bahnschrift Condensed"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139665"/>
            <a:ext cx="5616624" cy="373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0836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i="1" u="sng" dirty="0">
                <a:solidFill>
                  <a:srgbClr val="C00000"/>
                </a:solidFill>
                <a:latin typeface="Bahnschrift Condensed" pitchFamily="34" charset="0"/>
              </a:rPr>
              <a:t>Histoire de l’école</a:t>
            </a:r>
            <a:endParaRPr lang="el-GR" i="1" u="sng" dirty="0">
              <a:solidFill>
                <a:srgbClr val="C00000"/>
              </a:solidFill>
              <a:latin typeface="Bahnschrift Condensed" pitchFamily="34" charset="0"/>
            </a:endParaRPr>
          </a:p>
        </p:txBody>
      </p:sp>
      <p:sp>
        <p:nvSpPr>
          <p:cNvPr id="3" name="Θέση περιεχομένου 2"/>
          <p:cNvSpPr>
            <a:spLocks noGrp="1"/>
          </p:cNvSpPr>
          <p:nvPr>
            <p:ph idx="1"/>
          </p:nvPr>
        </p:nvSpPr>
        <p:spPr>
          <a:xfrm>
            <a:off x="457200" y="1600201"/>
            <a:ext cx="8229600" cy="1828799"/>
          </a:xfrm>
        </p:spPr>
        <p:txBody>
          <a:bodyPr>
            <a:normAutofit fontScale="85000" lnSpcReduction="20000"/>
          </a:bodyPr>
          <a:lstStyle/>
          <a:p>
            <a:pPr marL="0" indent="0">
              <a:buNone/>
            </a:pPr>
            <a:endParaRPr lang="el-GR" sz="2200" dirty="0"/>
          </a:p>
          <a:p>
            <a:pPr marL="0" indent="0">
              <a:buNone/>
            </a:pPr>
            <a:endParaRPr lang="el-GR" sz="2200" dirty="0"/>
          </a:p>
          <a:p>
            <a:pPr marL="0" indent="0">
              <a:buNone/>
            </a:pPr>
            <a:endParaRPr lang="el-GR" sz="2200" dirty="0"/>
          </a:p>
          <a:p>
            <a:pPr marL="0" indent="0">
              <a:buNone/>
            </a:pPr>
            <a:endParaRPr lang="el-GR" sz="2200" dirty="0"/>
          </a:p>
          <a:p>
            <a:pPr marL="0" indent="0">
              <a:buNone/>
            </a:pPr>
            <a:endParaRPr lang="el-GR" sz="2200" dirty="0"/>
          </a:p>
          <a:p>
            <a:pPr marL="0" indent="0">
              <a:buNone/>
            </a:pPr>
            <a:r>
              <a:rPr lang="el-GR" sz="22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645024"/>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645023"/>
            <a:ext cx="28575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a:extLst>
              <a:ext uri="{FF2B5EF4-FFF2-40B4-BE49-F238E27FC236}">
                <a16:creationId xmlns:a16="http://schemas.microsoft.com/office/drawing/2014/main" id="{E639E0E3-166E-4EAA-9BD1-AF26F91D787C}"/>
              </a:ext>
            </a:extLst>
          </p:cNvPr>
          <p:cNvSpPr>
            <a:spLocks noChangeArrowheads="1"/>
          </p:cNvSpPr>
          <p:nvPr/>
        </p:nvSpPr>
        <p:spPr bwMode="auto">
          <a:xfrm>
            <a:off x="457200" y="1666156"/>
            <a:ext cx="8229600"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l-GR" sz="2100" b="0" i="0" u="none" strike="noStrike" cap="none" normalizeH="0" baseline="0" dirty="0" err="1">
                <a:ln>
                  <a:noFill/>
                </a:ln>
                <a:solidFill>
                  <a:srgbClr val="002060"/>
                </a:solidFill>
                <a:effectLst/>
                <a:latin typeface="Bahnschrift" panose="020B0502040204020203" pitchFamily="34" charset="0"/>
              </a:rPr>
              <a:t>Nea</a:t>
            </a:r>
            <a:r>
              <a:rPr kumimoji="0" lang="fr-FR" altLang="el-GR" sz="2100" b="0" i="0" u="none" strike="noStrike" cap="none" normalizeH="0" baseline="0" dirty="0">
                <a:ln>
                  <a:noFill/>
                </a:ln>
                <a:solidFill>
                  <a:srgbClr val="002060"/>
                </a:solidFill>
                <a:effectLst/>
                <a:latin typeface="Bahnschrift" panose="020B0502040204020203" pitchFamily="34" charset="0"/>
              </a:rPr>
              <a:t> Smyrne est un quartier d'Athènes qui est devenu un refuge pour les réfugiés de Smyrne (ville grecque d'Asie Mineure) après sa destruction en 1922. D'où le nom du quartier de « </a:t>
            </a:r>
            <a:r>
              <a:rPr kumimoji="0" lang="fr-FR" altLang="el-GR" sz="2100" b="0" i="0" u="none" strike="noStrike" cap="none" normalizeH="0" baseline="0" dirty="0" err="1">
                <a:ln>
                  <a:noFill/>
                </a:ln>
                <a:solidFill>
                  <a:srgbClr val="002060"/>
                </a:solidFill>
                <a:effectLst/>
                <a:latin typeface="Bahnschrift" panose="020B0502040204020203" pitchFamily="34" charset="0"/>
              </a:rPr>
              <a:t>Nea</a:t>
            </a:r>
            <a:r>
              <a:rPr lang="fr-FR" altLang="el-GR" sz="2100" dirty="0">
                <a:solidFill>
                  <a:srgbClr val="002060"/>
                </a:solidFill>
                <a:latin typeface="Bahnschrift" panose="020B0502040204020203" pitchFamily="34" charset="0"/>
              </a:rPr>
              <a:t> </a:t>
            </a:r>
            <a:r>
              <a:rPr kumimoji="0" lang="fr-FR" altLang="el-GR" sz="2100" b="0" i="0" u="none" strike="noStrike" cap="none" normalizeH="0" baseline="0" dirty="0">
                <a:ln>
                  <a:noFill/>
                </a:ln>
                <a:solidFill>
                  <a:srgbClr val="002060"/>
                </a:solidFill>
                <a:effectLst/>
                <a:latin typeface="Bahnschrift" panose="020B0502040204020203" pitchFamily="34" charset="0"/>
              </a:rPr>
              <a:t>Smyrne » en mémoire de la ville historique de Smyrne.</a:t>
            </a:r>
            <a:r>
              <a:rPr kumimoji="0" lang="fr-FR" altLang="el-GR" sz="600" b="0" i="0" u="none" strike="noStrike" cap="none" normalizeH="0" baseline="0" dirty="0">
                <a:ln>
                  <a:noFill/>
                </a:ln>
                <a:solidFill>
                  <a:srgbClr val="002060"/>
                </a:solidFill>
                <a:effectLst/>
                <a:latin typeface="Bahnschrift" panose="020B0502040204020203" pitchFamily="34" charset="0"/>
              </a:rPr>
              <a:t> </a:t>
            </a:r>
            <a:endParaRPr kumimoji="0" lang="fr-FR" altLang="el-GR" sz="1800" b="0" i="0" u="none" strike="noStrike" cap="none" normalizeH="0" baseline="0" dirty="0">
              <a:ln>
                <a:noFill/>
              </a:ln>
              <a:solidFill>
                <a:srgbClr val="002060"/>
              </a:solidFill>
              <a:effectLst/>
              <a:latin typeface="Bahnschrift" panose="020B0502040204020203" pitchFamily="34" charset="0"/>
            </a:endParaRPr>
          </a:p>
        </p:txBody>
      </p:sp>
      <p:sp>
        <p:nvSpPr>
          <p:cNvPr id="5" name="TextBox 4">
            <a:extLst>
              <a:ext uri="{FF2B5EF4-FFF2-40B4-BE49-F238E27FC236}">
                <a16:creationId xmlns:a16="http://schemas.microsoft.com/office/drawing/2014/main" id="{66F02014-348B-40AA-905D-3C050439E1C5}"/>
              </a:ext>
            </a:extLst>
          </p:cNvPr>
          <p:cNvSpPr txBox="1"/>
          <p:nvPr/>
        </p:nvSpPr>
        <p:spPr>
          <a:xfrm>
            <a:off x="899592" y="5585073"/>
            <a:ext cx="2657475" cy="369332"/>
          </a:xfrm>
          <a:prstGeom prst="rect">
            <a:avLst/>
          </a:prstGeom>
          <a:noFill/>
        </p:spPr>
        <p:txBody>
          <a:bodyPr wrap="square" rtlCol="0">
            <a:spAutoFit/>
          </a:bodyPr>
          <a:lstStyle/>
          <a:p>
            <a:pPr algn="ctr"/>
            <a:r>
              <a:rPr lang="fr-FR" b="1" dirty="0">
                <a:latin typeface="Bahnschrift" panose="020B0502040204020203" pitchFamily="34" charset="0"/>
              </a:rPr>
              <a:t>SMYRNE</a:t>
            </a:r>
            <a:endParaRPr lang="el-GR" b="1" dirty="0">
              <a:latin typeface="Bahnschrift" panose="020B0502040204020203" pitchFamily="34" charset="0"/>
            </a:endParaRPr>
          </a:p>
        </p:txBody>
      </p:sp>
      <p:sp>
        <p:nvSpPr>
          <p:cNvPr id="6" name="TextBox 5">
            <a:extLst>
              <a:ext uri="{FF2B5EF4-FFF2-40B4-BE49-F238E27FC236}">
                <a16:creationId xmlns:a16="http://schemas.microsoft.com/office/drawing/2014/main" id="{99D47CCD-C850-4011-B58C-931C57B68787}"/>
              </a:ext>
            </a:extLst>
          </p:cNvPr>
          <p:cNvSpPr txBox="1"/>
          <p:nvPr/>
        </p:nvSpPr>
        <p:spPr>
          <a:xfrm>
            <a:off x="5580112" y="5585073"/>
            <a:ext cx="2857500" cy="369332"/>
          </a:xfrm>
          <a:prstGeom prst="rect">
            <a:avLst/>
          </a:prstGeom>
          <a:noFill/>
        </p:spPr>
        <p:txBody>
          <a:bodyPr wrap="square" rtlCol="0">
            <a:spAutoFit/>
          </a:bodyPr>
          <a:lstStyle/>
          <a:p>
            <a:pPr algn="ctr"/>
            <a:r>
              <a:rPr lang="fr-FR" b="1" dirty="0">
                <a:latin typeface="Bahnschrift" panose="020B0502040204020203" pitchFamily="34" charset="0"/>
              </a:rPr>
              <a:t>NEA SMYRNE</a:t>
            </a:r>
            <a:endParaRPr lang="el-GR" b="1" dirty="0">
              <a:latin typeface="Bahnschrift" panose="020B0502040204020203" pitchFamily="34" charset="0"/>
            </a:endParaRPr>
          </a:p>
        </p:txBody>
      </p:sp>
    </p:spTree>
    <p:extLst>
      <p:ext uri="{BB962C8B-B14F-4D97-AF65-F5344CB8AC3E}">
        <p14:creationId xmlns:p14="http://schemas.microsoft.com/office/powerpoint/2010/main" val="33342913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424936" cy="4968552"/>
          </a:xfrm>
        </p:spPr>
        <p:txBody>
          <a:bodyPr>
            <a:normAutofit fontScale="40000" lnSpcReduction="20000"/>
          </a:bodyPr>
          <a:lstStyle/>
          <a:p>
            <a:endParaRPr lang="fr-FR" sz="2200" dirty="0"/>
          </a:p>
          <a:p>
            <a:pPr marL="0" indent="0" algn="just">
              <a:lnSpc>
                <a:spcPct val="120000"/>
              </a:lnSpc>
              <a:buNone/>
            </a:pPr>
            <a:br>
              <a:rPr lang="fr-FR" sz="2600" dirty="0">
                <a:latin typeface="Bahnschrift" panose="020B0502040204020203" pitchFamily="34" charset="0"/>
              </a:rPr>
            </a:br>
            <a:r>
              <a:rPr lang="fr-FR" sz="6000" dirty="0">
                <a:solidFill>
                  <a:srgbClr val="002060"/>
                </a:solidFill>
                <a:latin typeface="Baskerville Old Face" panose="02020602080505020303" pitchFamily="18" charset="0"/>
              </a:rPr>
              <a:t>Par conséquent, notre école est également une continuation de l’ "École des filles </a:t>
            </a:r>
            <a:r>
              <a:rPr lang="fr-FR" sz="6000" dirty="0" err="1">
                <a:solidFill>
                  <a:srgbClr val="002060"/>
                </a:solidFill>
                <a:latin typeface="Baskerville Old Face" panose="02020602080505020303" pitchFamily="18" charset="0"/>
              </a:rPr>
              <a:t>Homério</a:t>
            </a:r>
            <a:r>
              <a:rPr lang="fr-FR" sz="6000" dirty="0">
                <a:solidFill>
                  <a:srgbClr val="002060"/>
                </a:solidFill>
                <a:latin typeface="Baskerville Old Face" panose="02020602080505020303" pitchFamily="18" charset="0"/>
              </a:rPr>
              <a:t>", qui a été fondée en 1881 à Smyrne et a été détruite lors de la catastrophe d'Asie mineure en 1922. En 1971, elle s'est installée sur le complexe de la rue </a:t>
            </a:r>
            <a:r>
              <a:rPr lang="fr-FR" sz="6000" dirty="0" err="1">
                <a:solidFill>
                  <a:srgbClr val="002060"/>
                </a:solidFill>
                <a:latin typeface="Baskerville Old Face" panose="02020602080505020303" pitchFamily="18" charset="0"/>
              </a:rPr>
              <a:t>Nikomideias</a:t>
            </a:r>
            <a:r>
              <a:rPr lang="fr-FR" sz="6000" dirty="0">
                <a:solidFill>
                  <a:srgbClr val="002060"/>
                </a:solidFill>
                <a:latin typeface="Baskerville Old Face" panose="02020602080505020303" pitchFamily="18" charset="0"/>
              </a:rPr>
              <a:t>, où se trouve toujours notre école, comme « 1</a:t>
            </a:r>
            <a:r>
              <a:rPr lang="fr-FR" sz="6000" baseline="30000" dirty="0">
                <a:solidFill>
                  <a:srgbClr val="002060"/>
                </a:solidFill>
                <a:latin typeface="Baskerville Old Face" panose="02020602080505020303" pitchFamily="18" charset="0"/>
              </a:rPr>
              <a:t>er</a:t>
            </a:r>
            <a:r>
              <a:rPr lang="fr-FR" sz="6000" dirty="0">
                <a:solidFill>
                  <a:srgbClr val="002060"/>
                </a:solidFill>
                <a:latin typeface="Baskerville Old Face" panose="02020602080505020303" pitchFamily="18" charset="0"/>
              </a:rPr>
              <a:t> Gymnasium des filles". "En 1973, il a été rebaptisé "</a:t>
            </a:r>
            <a:r>
              <a:rPr lang="fr-FR" sz="6000" dirty="0" err="1">
                <a:solidFill>
                  <a:srgbClr val="002060"/>
                </a:solidFill>
                <a:latin typeface="Baskerville Old Face" panose="02020602080505020303" pitchFamily="18" charset="0"/>
              </a:rPr>
              <a:t>Homério</a:t>
            </a:r>
            <a:r>
              <a:rPr lang="fr-FR" sz="6000" dirty="0">
                <a:solidFill>
                  <a:srgbClr val="002060"/>
                </a:solidFill>
                <a:latin typeface="Baskerville Old Face" panose="02020602080505020303" pitchFamily="18" charset="0"/>
              </a:rPr>
              <a:t>" en mémoire de l'école de filles de Smyrne. En 1979, elle a commencé à accueillir des garçons et des filles  et a été renommée en "2</a:t>
            </a:r>
            <a:r>
              <a:rPr lang="fr-FR" sz="6000" baseline="30000" dirty="0">
                <a:solidFill>
                  <a:srgbClr val="002060"/>
                </a:solidFill>
                <a:latin typeface="Baskerville Old Face" panose="02020602080505020303" pitchFamily="18" charset="0"/>
              </a:rPr>
              <a:t>ème</a:t>
            </a:r>
            <a:r>
              <a:rPr lang="fr-FR" sz="6000" dirty="0">
                <a:solidFill>
                  <a:srgbClr val="002060"/>
                </a:solidFill>
                <a:latin typeface="Baskerville Old Face" panose="02020602080505020303" pitchFamily="18" charset="0"/>
              </a:rPr>
              <a:t> </a:t>
            </a:r>
            <a:r>
              <a:rPr lang="fr-FR" sz="6000" dirty="0" err="1">
                <a:solidFill>
                  <a:srgbClr val="002060"/>
                </a:solidFill>
                <a:latin typeface="Baskerville Old Face" panose="02020602080505020303" pitchFamily="18" charset="0"/>
              </a:rPr>
              <a:t>Gymnasio</a:t>
            </a:r>
            <a:r>
              <a:rPr lang="fr-FR" sz="6000" dirty="0">
                <a:solidFill>
                  <a:srgbClr val="002060"/>
                </a:solidFill>
                <a:latin typeface="Baskerville Old Face" panose="02020602080505020303" pitchFamily="18" charset="0"/>
              </a:rPr>
              <a:t> de </a:t>
            </a:r>
            <a:r>
              <a:rPr lang="fr-FR" sz="6000" dirty="0" err="1">
                <a:solidFill>
                  <a:srgbClr val="002060"/>
                </a:solidFill>
                <a:latin typeface="Baskerville Old Face" panose="02020602080505020303" pitchFamily="18" charset="0"/>
              </a:rPr>
              <a:t>Nea</a:t>
            </a:r>
            <a:r>
              <a:rPr lang="fr-FR" sz="6000" dirty="0">
                <a:solidFill>
                  <a:srgbClr val="002060"/>
                </a:solidFill>
                <a:latin typeface="Baskerville Old Face" panose="02020602080505020303" pitchFamily="18" charset="0"/>
              </a:rPr>
              <a:t> Smyrne- </a:t>
            </a:r>
            <a:r>
              <a:rPr lang="fr-FR" sz="6000" dirty="0" err="1">
                <a:solidFill>
                  <a:srgbClr val="002060"/>
                </a:solidFill>
                <a:latin typeface="Baskerville Old Face" panose="02020602080505020303" pitchFamily="18" charset="0"/>
              </a:rPr>
              <a:t>Homério</a:t>
            </a:r>
            <a:r>
              <a:rPr lang="fr-FR" sz="6000" dirty="0">
                <a:solidFill>
                  <a:srgbClr val="002060"/>
                </a:solidFill>
                <a:latin typeface="Baskerville Old Face" panose="02020602080505020303" pitchFamily="18" charset="0"/>
              </a:rPr>
              <a:t>" le nom de nos jours.</a:t>
            </a:r>
          </a:p>
          <a:p>
            <a:pPr algn="just">
              <a:lnSpc>
                <a:spcPct val="120000"/>
              </a:lnSpc>
            </a:pPr>
            <a:endParaRPr lang="fr-FR" sz="6000" dirty="0">
              <a:solidFill>
                <a:srgbClr val="002060"/>
              </a:solidFill>
              <a:latin typeface="Baskerville Old Face" panose="02020602080505020303" pitchFamily="18" charset="0"/>
            </a:endParaRPr>
          </a:p>
          <a:p>
            <a:endParaRPr lang="fr-FR" sz="6000" dirty="0">
              <a:solidFill>
                <a:srgbClr val="002060"/>
              </a:solidFill>
              <a:latin typeface="Baskerville Old Face" panose="02020602080505020303" pitchFamily="18" charset="0"/>
            </a:endParaRPr>
          </a:p>
          <a:p>
            <a:endParaRPr lang="fr-FR" sz="2200" dirty="0">
              <a:solidFill>
                <a:srgbClr val="002060"/>
              </a:solidFill>
            </a:endParaRPr>
          </a:p>
          <a:p>
            <a:endParaRPr lang="fr-FR" sz="2200" dirty="0"/>
          </a:p>
          <a:p>
            <a:endParaRPr lang="fr-FR" sz="2200" dirty="0"/>
          </a:p>
          <a:p>
            <a:endParaRPr lang="fr-FR" sz="2200" dirty="0"/>
          </a:p>
          <a:p>
            <a:endParaRPr lang="el-GR" sz="2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843932"/>
            <a:ext cx="2596277" cy="188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34" y="5013913"/>
            <a:ext cx="26574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884DDB1-BE5A-4C14-A785-3ECA337DF2A1}"/>
              </a:ext>
            </a:extLst>
          </p:cNvPr>
          <p:cNvSpPr>
            <a:spLocks noChangeArrowheads="1"/>
          </p:cNvSpPr>
          <p:nvPr/>
        </p:nvSpPr>
        <p:spPr bwMode="auto">
          <a:xfrm>
            <a:off x="251520" y="3899174"/>
            <a:ext cx="8640960" cy="108685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l-GR" sz="2400" b="0" i="0" u="none" strike="noStrike" cap="none" normalizeH="0" baseline="0" dirty="0">
                <a:ln>
                  <a:noFill/>
                </a:ln>
                <a:solidFill>
                  <a:srgbClr val="002060"/>
                </a:solidFill>
                <a:effectLst/>
                <a:latin typeface="Baskerville Old Face" panose="02020602080505020303" pitchFamily="18" charset="0"/>
              </a:rPr>
              <a:t>Le nom "</a:t>
            </a:r>
            <a:r>
              <a:rPr kumimoji="0" lang="fr-FR" altLang="el-GR" sz="2400" b="0" i="0" u="none" strike="noStrike" cap="none" normalizeH="0" baseline="0" dirty="0" err="1">
                <a:ln>
                  <a:noFill/>
                </a:ln>
                <a:solidFill>
                  <a:srgbClr val="002060"/>
                </a:solidFill>
                <a:effectLst/>
                <a:latin typeface="Baskerville Old Face" panose="02020602080505020303" pitchFamily="18" charset="0"/>
              </a:rPr>
              <a:t>Homério</a:t>
            </a:r>
            <a:r>
              <a:rPr kumimoji="0" lang="fr-FR" altLang="el-GR" sz="2400" b="0" i="0" u="none" strike="noStrike" cap="none" normalizeH="0" baseline="0" dirty="0">
                <a:ln>
                  <a:noFill/>
                </a:ln>
                <a:solidFill>
                  <a:srgbClr val="002060"/>
                </a:solidFill>
                <a:effectLst/>
                <a:latin typeface="Baskerville Old Face" panose="02020602080505020303" pitchFamily="18" charset="0"/>
              </a:rPr>
              <a:t>" </a:t>
            </a:r>
            <a:r>
              <a:rPr lang="fr-FR" altLang="el-GR" sz="2400" dirty="0">
                <a:solidFill>
                  <a:srgbClr val="002060"/>
                </a:solidFill>
                <a:latin typeface="Baskerville Old Face" panose="02020602080505020303" pitchFamily="18" charset="0"/>
              </a:rPr>
              <a:t>est issu</a:t>
            </a:r>
            <a:r>
              <a:rPr kumimoji="0" lang="fr-FR" altLang="el-GR" sz="2400" b="0" i="0" u="none" strike="noStrike" cap="none" normalizeH="0" baseline="0" dirty="0">
                <a:ln>
                  <a:noFill/>
                </a:ln>
                <a:solidFill>
                  <a:srgbClr val="002060"/>
                </a:solidFill>
                <a:effectLst/>
                <a:latin typeface="Baskerville Old Face" panose="02020602080505020303" pitchFamily="18" charset="0"/>
              </a:rPr>
              <a:t> d'un des plus importants poètes grecs antiques, « Homère », car Smyrne est considérée la ville où Homère a été né. </a:t>
            </a:r>
          </a:p>
        </p:txBody>
      </p:sp>
      <p:pic>
        <p:nvPicPr>
          <p:cNvPr id="2051" name="Picture 1" descr="IMG_20200206_230653_905">
            <a:extLst>
              <a:ext uri="{FF2B5EF4-FFF2-40B4-BE49-F238E27FC236}">
                <a16:creationId xmlns:a16="http://schemas.microsoft.com/office/drawing/2014/main" id="{AD4AAEFB-777D-4016-9924-B60AADF70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408" y="4843932"/>
            <a:ext cx="348552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3190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etas">
            <a:extLst>
              <a:ext uri="{FF2B5EF4-FFF2-40B4-BE49-F238E27FC236}">
                <a16:creationId xmlns:a16="http://schemas.microsoft.com/office/drawing/2014/main" id="{861CD2B8-FC37-46D9-B170-CB9DEE0B5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72" y="241844"/>
            <a:ext cx="4295919" cy="238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2F77984-F717-4C3B-8B15-B3775A5772BB}"/>
              </a:ext>
            </a:extLst>
          </p:cNvPr>
          <p:cNvPicPr>
            <a:picLocks noChangeAspect="1"/>
          </p:cNvPicPr>
          <p:nvPr/>
        </p:nvPicPr>
        <p:blipFill>
          <a:blip r:embed="rId3"/>
          <a:stretch>
            <a:fillRect/>
          </a:stretch>
        </p:blipFill>
        <p:spPr>
          <a:xfrm>
            <a:off x="1096634" y="3157140"/>
            <a:ext cx="7219782" cy="3584228"/>
          </a:xfrm>
          <a:prstGeom prst="rect">
            <a:avLst/>
          </a:prstGeom>
        </p:spPr>
      </p:pic>
      <p:pic>
        <p:nvPicPr>
          <p:cNvPr id="4" name="Picture 3">
            <a:extLst>
              <a:ext uri="{FF2B5EF4-FFF2-40B4-BE49-F238E27FC236}">
                <a16:creationId xmlns:a16="http://schemas.microsoft.com/office/drawing/2014/main" id="{5C899B9C-CE16-4AC3-8257-4D0F4BF207D1}"/>
              </a:ext>
            </a:extLst>
          </p:cNvPr>
          <p:cNvPicPr>
            <a:picLocks noChangeAspect="1"/>
          </p:cNvPicPr>
          <p:nvPr/>
        </p:nvPicPr>
        <p:blipFill>
          <a:blip r:embed="rId4"/>
          <a:stretch>
            <a:fillRect/>
          </a:stretch>
        </p:blipFill>
        <p:spPr>
          <a:xfrm>
            <a:off x="5143988" y="241844"/>
            <a:ext cx="3388451" cy="2541338"/>
          </a:xfrm>
          <a:prstGeom prst="rect">
            <a:avLst/>
          </a:prstGeom>
        </p:spPr>
      </p:pic>
    </p:spTree>
    <p:extLst>
      <p:ext uri="{BB962C8B-B14F-4D97-AF65-F5344CB8AC3E}">
        <p14:creationId xmlns:p14="http://schemas.microsoft.com/office/powerpoint/2010/main" val="206326183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003232" cy="838093"/>
          </a:xfrm>
        </p:spPr>
        <p:txBody>
          <a:bodyPr/>
          <a:lstStyle/>
          <a:p>
            <a:r>
              <a:rPr lang="fr-FR" i="1" u="sng" dirty="0">
                <a:solidFill>
                  <a:srgbClr val="C00000"/>
                </a:solidFill>
                <a:latin typeface="Bahnschrift Condensed" pitchFamily="34" charset="0"/>
              </a:rPr>
              <a:t>L ’école de nos jours</a:t>
            </a:r>
            <a:endParaRPr lang="el-GR" i="1" u="sng" dirty="0">
              <a:solidFill>
                <a:srgbClr val="C00000"/>
              </a:solidFill>
              <a:latin typeface="Bahnschrift Condensed"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843536"/>
            <a:ext cx="3778956" cy="254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843536"/>
            <a:ext cx="3398440" cy="254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a:extLst>
              <a:ext uri="{FF2B5EF4-FFF2-40B4-BE49-F238E27FC236}">
                <a16:creationId xmlns:a16="http://schemas.microsoft.com/office/drawing/2014/main" id="{FFBEBBA1-54E6-45D4-8547-B48901CDA28B}"/>
              </a:ext>
            </a:extLst>
          </p:cNvPr>
          <p:cNvSpPr>
            <a:spLocks noChangeArrowheads="1"/>
          </p:cNvSpPr>
          <p:nvPr/>
        </p:nvSpPr>
        <p:spPr bwMode="auto">
          <a:xfrm rot="10800000" flipV="1">
            <a:off x="457200" y="1300372"/>
            <a:ext cx="8003232" cy="10823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l-GR" sz="2400" b="0" i="0" u="none" strike="noStrike" cap="none" normalizeH="0" baseline="0" dirty="0">
                <a:ln>
                  <a:noFill/>
                </a:ln>
                <a:solidFill>
                  <a:srgbClr val="002060"/>
                </a:solidFill>
                <a:effectLst/>
                <a:latin typeface="Baskerville Old Face" panose="02020602080505020303" pitchFamily="18" charset="0"/>
              </a:rPr>
              <a:t>Aujourd'hui, notre école est installée au même endroit avec  trois autres écoles: le 2e lycée "</a:t>
            </a:r>
            <a:r>
              <a:rPr kumimoji="0" lang="fr-FR" altLang="el-GR" sz="2400" b="0" i="0" u="none" strike="noStrike" cap="none" normalizeH="0" baseline="0" dirty="0" err="1">
                <a:ln>
                  <a:noFill/>
                </a:ln>
                <a:solidFill>
                  <a:srgbClr val="002060"/>
                </a:solidFill>
                <a:effectLst/>
                <a:latin typeface="Baskerville Old Face" panose="02020602080505020303" pitchFamily="18" charset="0"/>
              </a:rPr>
              <a:t>Homèrio</a:t>
            </a:r>
            <a:r>
              <a:rPr kumimoji="0" lang="fr-FR" altLang="el-GR" sz="2400" b="0" i="0" u="none" strike="noStrike" cap="none" normalizeH="0" baseline="0" dirty="0">
                <a:ln>
                  <a:noFill/>
                </a:ln>
                <a:solidFill>
                  <a:srgbClr val="002060"/>
                </a:solidFill>
                <a:effectLst/>
                <a:latin typeface="Baskerville Old Face" panose="02020602080505020303" pitchFamily="18" charset="0"/>
              </a:rPr>
              <a:t>" de N. Smyrne, le 3e lycée "central" de N. Smyrne et le 3e </a:t>
            </a:r>
            <a:r>
              <a:rPr kumimoji="0" lang="fr-FR" altLang="el-GR" sz="2400" b="0" i="0" u="none" strike="noStrike" cap="none" normalizeH="0" baseline="0" dirty="0" err="1">
                <a:ln>
                  <a:noFill/>
                </a:ln>
                <a:solidFill>
                  <a:srgbClr val="002060"/>
                </a:solidFill>
                <a:effectLst/>
                <a:latin typeface="Baskerville Old Face" panose="02020602080505020303" pitchFamily="18" charset="0"/>
              </a:rPr>
              <a:t>gymnasio</a:t>
            </a:r>
            <a:r>
              <a:rPr kumimoji="0" lang="fr-FR" altLang="el-GR" sz="2400" b="0" i="0" u="none" strike="noStrike" cap="none" normalizeH="0" baseline="0" dirty="0">
                <a:ln>
                  <a:noFill/>
                </a:ln>
                <a:solidFill>
                  <a:srgbClr val="002060"/>
                </a:solidFill>
                <a:effectLst/>
                <a:latin typeface="Baskerville Old Face" panose="02020602080505020303" pitchFamily="18" charset="0"/>
              </a:rPr>
              <a:t> "central" de N. Smyrne. </a:t>
            </a:r>
          </a:p>
        </p:txBody>
      </p:sp>
      <p:sp>
        <p:nvSpPr>
          <p:cNvPr id="6" name="Rectangle 2">
            <a:extLst>
              <a:ext uri="{FF2B5EF4-FFF2-40B4-BE49-F238E27FC236}">
                <a16:creationId xmlns:a16="http://schemas.microsoft.com/office/drawing/2014/main" id="{7C05DD23-D7ED-4D85-905A-0FDEC77824A4}"/>
              </a:ext>
            </a:extLst>
          </p:cNvPr>
          <p:cNvSpPr>
            <a:spLocks noChangeArrowheads="1"/>
          </p:cNvSpPr>
          <p:nvPr/>
        </p:nvSpPr>
        <p:spPr bwMode="auto">
          <a:xfrm>
            <a:off x="457200" y="2570369"/>
            <a:ext cx="8455968"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el-GR" sz="2400" dirty="0">
                <a:solidFill>
                  <a:srgbClr val="002060"/>
                </a:solidFill>
                <a:latin typeface="Baskerville Old Face" panose="02020602080505020303" pitchFamily="18" charset="0"/>
              </a:rPr>
              <a:t>Notre école d ’enseignement secondaire accueille </a:t>
            </a:r>
            <a:r>
              <a:rPr kumimoji="0" lang="fr-FR" altLang="el-GR" sz="2400" b="0" i="0" u="none" strike="noStrike" cap="none" normalizeH="0" baseline="0" dirty="0">
                <a:ln>
                  <a:noFill/>
                </a:ln>
                <a:solidFill>
                  <a:srgbClr val="002060"/>
                </a:solidFill>
                <a:effectLst/>
                <a:latin typeface="Baskerville Old Face" panose="02020602080505020303" pitchFamily="18" charset="0"/>
              </a:rPr>
              <a:t> 23 enseignants </a:t>
            </a:r>
            <a:r>
              <a:rPr lang="fr-FR" altLang="el-GR" sz="2400" dirty="0">
                <a:solidFill>
                  <a:srgbClr val="002060"/>
                </a:solidFill>
                <a:latin typeface="Baskerville Old Face" panose="02020602080505020303" pitchFamily="18" charset="0"/>
              </a:rPr>
              <a:t>et 196 </a:t>
            </a:r>
            <a:r>
              <a:rPr kumimoji="0" lang="fr-FR" altLang="el-GR" sz="2400" b="0" i="0" u="none" strike="noStrike" cap="none" normalizeH="0" baseline="0" dirty="0">
                <a:ln>
                  <a:noFill/>
                </a:ln>
                <a:solidFill>
                  <a:srgbClr val="002060"/>
                </a:solidFill>
                <a:effectLst/>
                <a:latin typeface="Baskerville Old Face" panose="02020602080505020303" pitchFamily="18" charset="0"/>
              </a:rPr>
              <a:t>élèves de 12 à 15 ans de la 1</a:t>
            </a:r>
            <a:r>
              <a:rPr kumimoji="0" lang="fr-FR" altLang="el-GR" sz="2400" b="0" i="0" u="none" strike="noStrike" cap="none" normalizeH="0" baseline="30000" dirty="0">
                <a:ln>
                  <a:noFill/>
                </a:ln>
                <a:solidFill>
                  <a:srgbClr val="002060"/>
                </a:solidFill>
                <a:effectLst/>
                <a:latin typeface="Baskerville Old Face" panose="02020602080505020303" pitchFamily="18" charset="0"/>
              </a:rPr>
              <a:t>ère</a:t>
            </a:r>
            <a:r>
              <a:rPr kumimoji="0" lang="fr-FR" altLang="el-GR" sz="2400" b="0" i="0" u="none" strike="noStrike" cap="none" normalizeH="0" baseline="0" dirty="0">
                <a:ln>
                  <a:noFill/>
                </a:ln>
                <a:solidFill>
                  <a:srgbClr val="002060"/>
                </a:solidFill>
                <a:effectLst/>
                <a:latin typeface="Baskerville Old Face" panose="02020602080505020303" pitchFamily="18" charset="0"/>
              </a:rPr>
              <a:t>  jusqu</a:t>
            </a:r>
            <a:r>
              <a:rPr lang="fr-FR" altLang="el-GR" sz="2400" dirty="0">
                <a:solidFill>
                  <a:srgbClr val="002060"/>
                </a:solidFill>
                <a:latin typeface="Baskerville Old Face" panose="02020602080505020303" pitchFamily="18" charset="0"/>
              </a:rPr>
              <a:t>’à la troisième classe</a:t>
            </a:r>
            <a:r>
              <a:rPr kumimoji="0" lang="fr-FR" altLang="el-GR" sz="2400" b="0" i="0" u="none" strike="noStrike" cap="none" normalizeH="0" baseline="0" dirty="0">
                <a:ln>
                  <a:noFill/>
                </a:ln>
                <a:solidFill>
                  <a:srgbClr val="002060"/>
                </a:solidFill>
                <a:effectLst/>
                <a:latin typeface="Baskerville Old Face" panose="02020602080505020303" pitchFamily="18" charset="0"/>
              </a:rPr>
              <a:t>. </a:t>
            </a:r>
          </a:p>
        </p:txBody>
      </p:sp>
    </p:spTree>
    <p:extLst>
      <p:ext uri="{BB962C8B-B14F-4D97-AF65-F5344CB8AC3E}">
        <p14:creationId xmlns:p14="http://schemas.microsoft.com/office/powerpoint/2010/main" val="114510149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79483"/>
            <a:ext cx="3888432" cy="252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1" y="4005064"/>
            <a:ext cx="4058441" cy="288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7569FD7-66B3-44DB-84E3-ADF54316A31C}"/>
              </a:ext>
            </a:extLst>
          </p:cNvPr>
          <p:cNvSpPr>
            <a:spLocks noChangeArrowheads="1"/>
          </p:cNvSpPr>
          <p:nvPr/>
        </p:nvSpPr>
        <p:spPr bwMode="auto">
          <a:xfrm rot="10800000" flipV="1">
            <a:off x="323528" y="1711531"/>
            <a:ext cx="8496944"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l-GR"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76C93900-B9FE-4458-9FD4-9C8F2E234CA1}"/>
              </a:ext>
            </a:extLst>
          </p:cNvPr>
          <p:cNvSpPr>
            <a:spLocks noChangeArrowheads="1"/>
          </p:cNvSpPr>
          <p:nvPr/>
        </p:nvSpPr>
        <p:spPr bwMode="auto">
          <a:xfrm rot="10800000" flipV="1">
            <a:off x="323528" y="1700808"/>
            <a:ext cx="8496944"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l-GR"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BBBDC872-C30A-4D3A-AF70-B7A7B3CF176B}"/>
              </a:ext>
            </a:extLst>
          </p:cNvPr>
          <p:cNvSpPr>
            <a:spLocks noChangeArrowheads="1"/>
          </p:cNvSpPr>
          <p:nvPr/>
        </p:nvSpPr>
        <p:spPr bwMode="auto">
          <a:xfrm rot="10800000" flipV="1">
            <a:off x="323528" y="1700807"/>
            <a:ext cx="8496944"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l-G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ABFE77FE-A30F-45B1-B873-EA3E77E4BFB2}"/>
              </a:ext>
            </a:extLst>
          </p:cNvPr>
          <p:cNvSpPr>
            <a:spLocks noChangeArrowheads="1"/>
          </p:cNvSpPr>
          <p:nvPr/>
        </p:nvSpPr>
        <p:spPr bwMode="auto">
          <a:xfrm rot="10800000" flipV="1">
            <a:off x="475928" y="1853207"/>
            <a:ext cx="8496944"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l-GR"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C7B4713E-4920-434D-8CA9-3B1D2408C87F}"/>
              </a:ext>
            </a:extLst>
          </p:cNvPr>
          <p:cNvSpPr/>
          <p:nvPr/>
        </p:nvSpPr>
        <p:spPr>
          <a:xfrm>
            <a:off x="171128" y="197346"/>
            <a:ext cx="8649344" cy="4093428"/>
          </a:xfrm>
          <a:prstGeom prst="rect">
            <a:avLst/>
          </a:prstGeom>
        </p:spPr>
        <p:txBody>
          <a:bodyPr wrap="square">
            <a:spAutoFit/>
          </a:bodyPr>
          <a:lstStyle/>
          <a:p>
            <a:pPr algn="just"/>
            <a:r>
              <a:rPr lang="fr-FR" sz="2000" dirty="0">
                <a:solidFill>
                  <a:srgbClr val="002060"/>
                </a:solidFill>
                <a:latin typeface="Baskerville Old Face" panose="02020602080505020303" pitchFamily="18" charset="0"/>
              </a:rPr>
              <a:t>Notre école a toujours été ouverte à la société et offre aux élèves les moyens d'acquérir et d'appliquer des stratégies d'apprentissage variés dans divers domaines. Sa mission est d’assurer un enseignement performant, adéquat aux besoins de la communauté et des jeunes, en vue de l’adaptation socioéconomique des adolescents d’aujourd’hui - les futurs citoyens actifs– en soutenant, en même temps, le développement personnel et l’amélioration de la qualité de vie. Elle promeut des valeurs et des attitudes qui donnent davantage accès à l’expérience de la diversité et de l’ouverture aux autres cultures et encourage la participation des élèves à des projets et surtout les échanges scolaires depuis longtemps.</a:t>
            </a:r>
          </a:p>
          <a:p>
            <a:pPr algn="just"/>
            <a:r>
              <a:rPr lang="fr-FR" dirty="0">
                <a:solidFill>
                  <a:srgbClr val="002060"/>
                </a:solidFill>
              </a:rPr>
              <a:t> </a:t>
            </a:r>
            <a:r>
              <a:rPr lang="fr-FR" sz="2000" dirty="0">
                <a:solidFill>
                  <a:srgbClr val="002060"/>
                </a:solidFill>
                <a:latin typeface="Baskerville Old Face" panose="02020602080505020303" pitchFamily="18" charset="0"/>
              </a:rPr>
              <a:t>C'est une école très engagée dans la protection de l'environnement et dans la lutte de problèmes sociaux. Les élèves et l'équipe des enseignants sont très motivés et réalisent chaque année des projets interculturels, environnementaux et échanges scolaires. </a:t>
            </a:r>
            <a:endParaRPr lang="el-GR" sz="2000" dirty="0">
              <a:solidFill>
                <a:srgbClr val="002060"/>
              </a:solidFill>
            </a:endParaRPr>
          </a:p>
        </p:txBody>
      </p:sp>
    </p:spTree>
    <p:extLst>
      <p:ext uri="{BB962C8B-B14F-4D97-AF65-F5344CB8AC3E}">
        <p14:creationId xmlns:p14="http://schemas.microsoft.com/office/powerpoint/2010/main" val="15642970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451</Words>
  <Application>Microsoft Office PowerPoint</Application>
  <PresentationFormat>On-screen Show (4:3)</PresentationFormat>
  <Paragraphs>24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Bahnschrift</vt:lpstr>
      <vt:lpstr>Bahnschrift Condensed</vt:lpstr>
      <vt:lpstr>Baskerville Old Face</vt:lpstr>
      <vt:lpstr>Calibri</vt:lpstr>
      <vt:lpstr>Θέμα του Office</vt:lpstr>
      <vt:lpstr>2ème «HΟΜÈRΙΟ» GYMNASIO DE ΝΕΑ ΣΜΥRΝE</vt:lpstr>
      <vt:lpstr>Histoire de l’école</vt:lpstr>
      <vt:lpstr>PowerPoint Presentation</vt:lpstr>
      <vt:lpstr>PowerPoint Presentation</vt:lpstr>
      <vt:lpstr>L ’école de nos jours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2ο «ΟΜΗΡΕΙΟ» ΓΥΜΝΑΣΙΟ ΝΕΑΣ ΣΜΥΡΝΗΣ</dc:title>
  <dc:creator>Dell</dc:creator>
  <cp:lastModifiedBy>Dell</cp:lastModifiedBy>
  <cp:revision>24</cp:revision>
  <dcterms:created xsi:type="dcterms:W3CDTF">2020-02-02T19:14:54Z</dcterms:created>
  <dcterms:modified xsi:type="dcterms:W3CDTF">2020-02-16T17:54:58Z</dcterms:modified>
</cp:coreProperties>
</file>