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 snapToObjects="1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DB9B6-AF62-734E-8086-BD8F8475EC53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57D9-F43D-ED46-A5DA-C2CF580CFF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5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Localisation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zone de plaine péri-urbaine située entre deux villes : Edimbourg et Glasgow </a:t>
            </a:r>
          </a:p>
          <a:p>
            <a:endParaRPr lang="fr-F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 mobilité nous a plutôt permis d’observer des traits propres au système éducatif écossais et moins d’aspect concernant la prise en charge spécifique des élèves allophones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Observations éloignées par rapport à nos attentes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Hormis, quelques exemples de jeunes élèves arrivés depuis peu, nous avons rencontré beaucoup d’allophones installés depuis peu…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allophones que nous avons rencontrés étaient installés depuis quelques années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B57D9-F43D-ED46-A5DA-C2CF580CFF3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47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Entrée à l’école</a:t>
            </a:r>
            <a:r>
              <a:rPr lang="fr-FR" baseline="0" dirty="0" smtClean="0"/>
              <a:t> maternelle entre 3 et 5 ans </a:t>
            </a:r>
          </a:p>
          <a:p>
            <a:r>
              <a:rPr lang="fr-FR" baseline="0" dirty="0" smtClean="0"/>
              <a:t>Sortie du secondaire et passage des examens selon le degré de maturité avant d’entrer à l’université  </a:t>
            </a:r>
          </a:p>
          <a:p>
            <a:r>
              <a:rPr lang="fr-FR" baseline="0" dirty="0" smtClean="0"/>
              <a:t>La souplesse permet aux </a:t>
            </a:r>
            <a:r>
              <a:rPr lang="fr-FR" baseline="0" dirty="0" err="1" smtClean="0"/>
              <a:t>él!ves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allophnes</a:t>
            </a:r>
            <a:r>
              <a:rPr lang="fr-FR" baseline="0" dirty="0" smtClean="0"/>
              <a:t> de travailler plus à leur rythme sans </a:t>
            </a:r>
            <a:r>
              <a:rPr lang="fr-FR" baseline="0" dirty="0" err="1" smtClean="0"/>
              <a:t>stigmatisaiton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B57D9-F43D-ED46-A5DA-C2CF580CFF3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78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Elève du mois, apprenant en réussite, citoyen responsable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B57D9-F43D-ED46-A5DA-C2CF580CFF3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01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bien-être : les</a:t>
            </a:r>
            <a:r>
              <a:rPr lang="fr-FR" baseline="0" dirty="0" smtClean="0"/>
              <a:t> coussins pour ceux qui le souhaitent </a:t>
            </a:r>
          </a:p>
          <a:p>
            <a:r>
              <a:rPr lang="fr-FR" baseline="0" dirty="0" smtClean="0"/>
              <a:t>La liberté de mouvement </a:t>
            </a:r>
          </a:p>
          <a:p>
            <a:r>
              <a:rPr lang="fr-FR" baseline="0" dirty="0" smtClean="0"/>
              <a:t>L’expression des émotions de chacun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B57D9-F43D-ED46-A5DA-C2CF580CFF3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09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L’administration locale envisage ce qu’est l’intégration de manière globale (référence à la diapositive) à</a:t>
            </a:r>
            <a:r>
              <a:rPr lang="fr-FR" baseline="0" dirty="0" smtClean="0"/>
              <a:t> l’aide de critères qui intègrent tous les partenaires</a:t>
            </a:r>
            <a:r>
              <a:rPr lang="is-IS" baseline="0" dirty="0" smtClean="0"/>
              <a:t>…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B57D9-F43D-ED46-A5DA-C2CF580CFF3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4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aide individualisée / personnalisée</a:t>
            </a:r>
            <a:r>
              <a:rPr lang="fr-FR" baseline="0" dirty="0" smtClean="0"/>
              <a:t> pendant certaines heures de cours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B57D9-F43D-ED46-A5DA-C2CF580CFF3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678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Badge d’u</a:t>
            </a:r>
            <a:r>
              <a:rPr lang="fr-FR" baseline="0" dirty="0" smtClean="0"/>
              <a:t>n professeur itinérant </a:t>
            </a:r>
          </a:p>
          <a:p>
            <a:r>
              <a:rPr lang="fr-FR" baseline="0" dirty="0" smtClean="0"/>
              <a:t>Réunions hebdomadaires de professeurs itinérants </a:t>
            </a:r>
          </a:p>
          <a:p>
            <a:r>
              <a:rPr lang="fr-FR" baseline="0" dirty="0" smtClean="0"/>
              <a:t>Création et partage d’outils </a:t>
            </a:r>
          </a:p>
          <a:p>
            <a:r>
              <a:rPr lang="fr-FR" baseline="0" dirty="0" smtClean="0"/>
              <a:t>Kit / banque de données à disposition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B57D9-F43D-ED46-A5DA-C2CF580CFF3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0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ESOL</a:t>
            </a:r>
            <a:r>
              <a:rPr lang="fr-FR" baseline="0" dirty="0" smtClean="0"/>
              <a:t> ressource nationale </a:t>
            </a:r>
          </a:p>
          <a:p>
            <a:r>
              <a:rPr lang="fr-FR" baseline="0" dirty="0" smtClean="0"/>
              <a:t>A partir de 16 ans</a:t>
            </a:r>
          </a:p>
          <a:p>
            <a:r>
              <a:rPr lang="fr-FR" baseline="0" dirty="0" smtClean="0"/>
              <a:t>Gratuité des cours en fonction des revenus et des catégories sociales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B57D9-F43D-ED46-A5DA-C2CF580CFF3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22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chefs d’établissemen</a:t>
            </a:r>
            <a:r>
              <a:rPr lang="fr-FR" baseline="0" dirty="0" smtClean="0"/>
              <a:t>ts recrutent les professeurs </a:t>
            </a:r>
          </a:p>
          <a:p>
            <a:r>
              <a:rPr lang="fr-FR" baseline="0" dirty="0" smtClean="0"/>
              <a:t>Les professeurs sont présents dans l’établissement de 8h00 à 16h00 </a:t>
            </a:r>
          </a:p>
          <a:p>
            <a:r>
              <a:rPr lang="fr-FR" baseline="0" dirty="0" smtClean="0"/>
              <a:t>Cela favorise le contact permanent, la coopération, le travail d’équipe </a:t>
            </a:r>
          </a:p>
          <a:p>
            <a:r>
              <a:rPr lang="fr-FR" baseline="0" dirty="0" smtClean="0"/>
              <a:t>Les rapports hiérarchiques nous ont paru plus horizontaux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B57D9-F43D-ED46-A5DA-C2CF580CFF3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1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7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44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6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148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3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3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6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2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0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1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2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0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0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GROMO ECOSSE 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Du 4 au 7 décembre 2018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6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professeurs assistants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67395"/>
            <a:ext cx="6654140" cy="49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dirty="0"/>
              <a:t>Les professeurs itinérants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1515244"/>
            <a:ext cx="2635135" cy="1978429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13" y="1617883"/>
            <a:ext cx="2501265" cy="187579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6" y="4092060"/>
            <a:ext cx="2780665" cy="208597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16" y="3781425"/>
            <a:ext cx="230695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1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r-FR" dirty="0" smtClean="0"/>
              <a:t>ESOL</a:t>
            </a:r>
            <a:br>
              <a:rPr lang="fr-FR" dirty="0" smtClean="0"/>
            </a:br>
            <a:r>
              <a:rPr lang="fr-FR" dirty="0" smtClean="0"/>
              <a:t> English for Speakers of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50633"/>
            <a:ext cx="4288205" cy="36068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83" y="2250633"/>
            <a:ext cx="27051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4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transférables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Une meilleure coopération entre les sphères associative, politique et éducative </a:t>
            </a:r>
          </a:p>
          <a:p>
            <a:pPr lvl="0"/>
            <a:r>
              <a:rPr lang="fr-FR" dirty="0"/>
              <a:t>Des enseignants plus à l’aise avec </a:t>
            </a:r>
            <a:r>
              <a:rPr lang="fr-FR"/>
              <a:t>la </a:t>
            </a:r>
            <a:r>
              <a:rPr lang="fr-FR" smtClean="0"/>
              <a:t>différenciation </a:t>
            </a:r>
            <a:r>
              <a:rPr lang="fr-FR" dirty="0"/>
              <a:t>et plus à l’écoute des besoins de chacun </a:t>
            </a:r>
          </a:p>
          <a:p>
            <a:pPr lvl="0"/>
            <a:r>
              <a:rPr lang="fr-FR" dirty="0"/>
              <a:t>Plus de proximité, plus de détente dans les rapports hiérarchiques </a:t>
            </a:r>
            <a:r>
              <a:rPr lang="fr-FR" dirty="0" smtClean="0"/>
              <a:t>et de travail d’équipe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17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Contexte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756" y="2160588"/>
            <a:ext cx="9027195" cy="43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Un système éducatif propice </a:t>
            </a:r>
            <a:r>
              <a:rPr lang="fr-FR" dirty="0"/>
              <a:t>à l’inclusion des élèves allophones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218213"/>
            <a:ext cx="8596668" cy="2823149"/>
          </a:xfrm>
        </p:spPr>
        <p:txBody>
          <a:bodyPr/>
          <a:lstStyle/>
          <a:p>
            <a:r>
              <a:rPr lang="fr-FR" dirty="0"/>
              <a:t>Souplesse des parcours </a:t>
            </a:r>
          </a:p>
          <a:p>
            <a:pPr lvl="0"/>
            <a:r>
              <a:rPr lang="fr-FR" dirty="0" smtClean="0"/>
              <a:t>Travail </a:t>
            </a:r>
            <a:r>
              <a:rPr lang="fr-FR" dirty="0"/>
              <a:t>de différenciation en classe selon le niveau pour tous les élèves </a:t>
            </a:r>
          </a:p>
          <a:p>
            <a:pPr lvl="0"/>
            <a:r>
              <a:rPr lang="fr-FR" dirty="0"/>
              <a:t>Valorisation de l’élève et du travail personnel </a:t>
            </a:r>
          </a:p>
          <a:p>
            <a:pPr lvl="0"/>
            <a:r>
              <a:rPr lang="fr-FR" dirty="0" smtClean="0"/>
              <a:t>Respect </a:t>
            </a:r>
            <a:r>
              <a:rPr lang="fr-FR" dirty="0"/>
              <a:t>de l’individu </a:t>
            </a:r>
          </a:p>
        </p:txBody>
      </p:sp>
    </p:spTree>
    <p:extLst>
      <p:ext uri="{BB962C8B-B14F-4D97-AF65-F5344CB8AC3E}">
        <p14:creationId xmlns:p14="http://schemas.microsoft.com/office/powerpoint/2010/main" val="60190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Souplesse des parcours 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504" y="2179782"/>
            <a:ext cx="9274175" cy="379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/>
        <p:txBody>
          <a:bodyPr vert="horz">
            <a:noAutofit/>
          </a:bodyPr>
          <a:lstStyle/>
          <a:p>
            <a:r>
              <a:rPr lang="fr-FR" sz="2400" b="1" dirty="0" smtClean="0"/>
              <a:t>D</a:t>
            </a:r>
            <a:br>
              <a:rPr lang="fr-FR" sz="2400" b="1" dirty="0" smtClean="0"/>
            </a:br>
            <a:r>
              <a:rPr lang="fr-FR" sz="2400" b="1" dirty="0" smtClean="0"/>
              <a:t>i</a:t>
            </a:r>
            <a:br>
              <a:rPr lang="fr-FR" sz="2400" b="1" dirty="0" smtClean="0"/>
            </a:br>
            <a:r>
              <a:rPr lang="fr-FR" sz="2400" b="1" dirty="0" smtClean="0"/>
              <a:t>f</a:t>
            </a:r>
            <a:br>
              <a:rPr lang="fr-FR" sz="2400" b="1" dirty="0" smtClean="0"/>
            </a:br>
            <a:r>
              <a:rPr lang="fr-FR" sz="2400" b="1" dirty="0" smtClean="0"/>
              <a:t>f</a:t>
            </a:r>
            <a:br>
              <a:rPr lang="fr-FR" sz="2400" b="1" dirty="0" smtClean="0"/>
            </a:br>
            <a:r>
              <a:rPr lang="fr-FR" sz="2400" b="1" dirty="0" err="1" smtClean="0"/>
              <a:t>é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r</a:t>
            </a:r>
            <a:br>
              <a:rPr lang="fr-FR" sz="2400" b="1" dirty="0" smtClean="0"/>
            </a:br>
            <a:r>
              <a:rPr lang="fr-FR" sz="2400" b="1" dirty="0" smtClean="0"/>
              <a:t>e</a:t>
            </a:r>
            <a:br>
              <a:rPr lang="fr-FR" sz="2400" b="1" dirty="0" smtClean="0"/>
            </a:br>
            <a:r>
              <a:rPr lang="fr-FR" sz="2400" b="1" dirty="0" smtClean="0"/>
              <a:t>n</a:t>
            </a:r>
            <a:br>
              <a:rPr lang="fr-FR" sz="2400" b="1" dirty="0" smtClean="0"/>
            </a:br>
            <a:r>
              <a:rPr lang="fr-FR" sz="2400" b="1" dirty="0" smtClean="0"/>
              <a:t>c</a:t>
            </a:r>
            <a:br>
              <a:rPr lang="fr-FR" sz="2400" b="1" dirty="0" smtClean="0"/>
            </a:br>
            <a:r>
              <a:rPr lang="fr-FR" sz="2400" b="1" dirty="0" smtClean="0"/>
              <a:t>i</a:t>
            </a:r>
            <a:br>
              <a:rPr lang="fr-FR" sz="2400" b="1" dirty="0" smtClean="0"/>
            </a:br>
            <a:r>
              <a:rPr lang="fr-FR" sz="2400" b="1" dirty="0" smtClean="0"/>
              <a:t>a</a:t>
            </a:r>
            <a:br>
              <a:rPr lang="fr-FR" sz="2400" b="1" dirty="0" smtClean="0"/>
            </a:br>
            <a:r>
              <a:rPr lang="fr-FR" sz="2400" b="1" dirty="0" err="1" smtClean="0"/>
              <a:t>t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i</a:t>
            </a:r>
            <a:br>
              <a:rPr lang="fr-FR" sz="2400" b="1" dirty="0" smtClean="0"/>
            </a:br>
            <a:r>
              <a:rPr lang="fr-FR" sz="2400" b="1" dirty="0" smtClean="0"/>
              <a:t>o</a:t>
            </a:r>
            <a:br>
              <a:rPr lang="fr-FR" sz="2400" b="1" dirty="0" smtClean="0"/>
            </a:br>
            <a:r>
              <a:rPr lang="fr-FR" sz="2400" b="1" dirty="0" smtClean="0"/>
              <a:t>n</a:t>
            </a:r>
            <a:endParaRPr lang="fr-FR" sz="2400" b="1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09598"/>
            <a:ext cx="7290338" cy="594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dirty="0"/>
              <a:t>Valorisation de l’élève et du travail personnel 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63960"/>
            <a:ext cx="7963382" cy="47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r-FR" dirty="0"/>
              <a:t>Respect de l’individu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3" y="1579218"/>
            <a:ext cx="2424681" cy="2537428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76" y="1369666"/>
            <a:ext cx="3764605" cy="266133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99" y="4116646"/>
            <a:ext cx="2709677" cy="274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7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prise en charge spécifique des allophones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671948"/>
            <a:ext cx="8596668" cy="3369414"/>
          </a:xfrm>
        </p:spPr>
        <p:txBody>
          <a:bodyPr/>
          <a:lstStyle/>
          <a:p>
            <a:pPr lvl="0"/>
            <a:r>
              <a:rPr lang="fr-FR" dirty="0" smtClean="0"/>
              <a:t>Le réseau des « </a:t>
            </a:r>
            <a:r>
              <a:rPr lang="fr-FR" dirty="0" err="1" smtClean="0"/>
              <a:t>befrienders</a:t>
            </a:r>
            <a:r>
              <a:rPr lang="fr-FR" dirty="0" smtClean="0"/>
              <a:t> » </a:t>
            </a:r>
          </a:p>
          <a:p>
            <a:pPr lvl="0"/>
            <a:r>
              <a:rPr lang="fr-FR" dirty="0" smtClean="0"/>
              <a:t>Les </a:t>
            </a:r>
            <a:r>
              <a:rPr lang="fr-FR" dirty="0"/>
              <a:t>professeurs assistants qui proposent une aide personnalisée </a:t>
            </a:r>
          </a:p>
          <a:p>
            <a:pPr lvl="0"/>
            <a:r>
              <a:rPr lang="fr-FR" dirty="0"/>
              <a:t>Les professeurs itinérants </a:t>
            </a:r>
          </a:p>
          <a:p>
            <a:pPr lvl="0"/>
            <a:r>
              <a:rPr lang="fr-FR" dirty="0"/>
              <a:t>ESOL : l’anglais comme langue seconde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28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réseau des « </a:t>
            </a:r>
            <a:r>
              <a:rPr lang="fr-FR" dirty="0" err="1" smtClean="0"/>
              <a:t>befrienders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L’accueil par le milieu associatif en coordination avec l’administration locale et les locaux qui peuvent être parents d’élèves 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560" y="2870523"/>
            <a:ext cx="7384648" cy="38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786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330</Words>
  <Application>Microsoft Office PowerPoint</Application>
  <PresentationFormat>Grand écran</PresentationFormat>
  <Paragraphs>66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Facette</vt:lpstr>
      <vt:lpstr>GROMO ECOSSE   </vt:lpstr>
      <vt:lpstr>Contexte </vt:lpstr>
      <vt:lpstr>Un système éducatif propice à l’inclusion des élèves allophones </vt:lpstr>
      <vt:lpstr>Souplesse des parcours </vt:lpstr>
      <vt:lpstr>D i f f é r e n c i a t i o n</vt:lpstr>
      <vt:lpstr>Valorisation de l’élève et du travail personnel </vt:lpstr>
      <vt:lpstr>Respect de l’individu  </vt:lpstr>
      <vt:lpstr>La prise en charge spécifique des allophones : </vt:lpstr>
      <vt:lpstr>Le réseau des « befrienders »</vt:lpstr>
      <vt:lpstr>Les professeurs assistants</vt:lpstr>
      <vt:lpstr>Les professeurs itinérants  </vt:lpstr>
      <vt:lpstr>ESOL  English for Speakers of Other Languages</vt:lpstr>
      <vt:lpstr>Les transférables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GROMO ECOSSE</dc:title>
  <dc:creator>Utilisateur de Microsoft Office</dc:creator>
  <cp:lastModifiedBy>Agnes Masse</cp:lastModifiedBy>
  <cp:revision>8</cp:revision>
  <dcterms:created xsi:type="dcterms:W3CDTF">2019-05-20T14:07:59Z</dcterms:created>
  <dcterms:modified xsi:type="dcterms:W3CDTF">2019-05-24T07:00:39Z</dcterms:modified>
</cp:coreProperties>
</file>