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3" r:id="rId15"/>
    <p:sldId id="274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5BFB-598D-43A2-832C-8C95B0F4C73D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8B7E-1DBF-4EDB-B9FC-4CAEF9F9FD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2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7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30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65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20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04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821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87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3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73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57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19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00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6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4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1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D89E-879F-4858-A703-5E0302787051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3026FA-CDBF-4DA4-91D5-9C69779A79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78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1314" y="692331"/>
            <a:ext cx="9840686" cy="5535027"/>
          </a:xfrm>
        </p:spPr>
        <p:txBody>
          <a:bodyPr>
            <a:normAutofit fontScale="90000"/>
          </a:bodyPr>
          <a:lstStyle/>
          <a:p>
            <a:r>
              <a:rPr lang="fr-FR" dirty="0"/>
              <a:t>L’accueil des 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dirty="0"/>
              <a:t>lèves </a:t>
            </a:r>
            <a:br>
              <a:rPr lang="fr-FR" b="1" dirty="0"/>
            </a:b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dirty="0"/>
              <a:t>llophones 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N</a:t>
            </a:r>
            <a:r>
              <a:rPr lang="fr-FR" dirty="0"/>
              <a:t>ouvellement 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dirty="0"/>
              <a:t>rrivés </a:t>
            </a:r>
            <a:br>
              <a:rPr lang="fr-FR" dirty="0"/>
            </a:br>
            <a:r>
              <a:rPr lang="fr-FR" dirty="0"/>
              <a:t>dans l’académie de Strasbourg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393191"/>
            <a:ext cx="3632562" cy="49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1800" y="254000"/>
            <a:ext cx="840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7051" y="848347"/>
            <a:ext cx="4270874" cy="6009653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190354" y="235132"/>
            <a:ext cx="8911687" cy="54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UPE2A 2</a:t>
            </a:r>
            <a:r>
              <a:rPr lang="fr-FR" altLang="fr-F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fr-FR" alt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degré dans le Bas-Rhin 2018/2019</a:t>
            </a:r>
          </a:p>
        </p:txBody>
      </p:sp>
    </p:spTree>
    <p:extLst>
      <p:ext uri="{BB962C8B-B14F-4D97-AF65-F5344CB8AC3E}">
        <p14:creationId xmlns:p14="http://schemas.microsoft.com/office/powerpoint/2010/main" val="32193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658" y="926457"/>
            <a:ext cx="4935718" cy="5670457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190354" y="235132"/>
            <a:ext cx="8911687" cy="5355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UPE2A 2nd degré dans le Haut-Rhin 2018/2019</a:t>
            </a:r>
          </a:p>
        </p:txBody>
      </p:sp>
    </p:spTree>
    <p:extLst>
      <p:ext uri="{BB962C8B-B14F-4D97-AF65-F5344CB8AC3E}">
        <p14:creationId xmlns:p14="http://schemas.microsoft.com/office/powerpoint/2010/main" val="37970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36959" y="1741714"/>
            <a:ext cx="9428617" cy="4894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/>
              <a:t>88 </a:t>
            </a:r>
            <a:r>
              <a:rPr lang="fr-FR" sz="2400" dirty="0"/>
              <a:t>ETP (Equivalent temps plein) dans l’académie.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Profil idéal :</a:t>
            </a:r>
          </a:p>
          <a:p>
            <a:pPr>
              <a:buFontTx/>
              <a:buChar char="-"/>
            </a:pPr>
            <a:r>
              <a:rPr lang="fr-FR" sz="2400" dirty="0"/>
              <a:t>Formation initiale FLE/FLS</a:t>
            </a:r>
          </a:p>
          <a:p>
            <a:pPr>
              <a:buFontTx/>
              <a:buChar char="-"/>
            </a:pPr>
            <a:r>
              <a:rPr lang="fr-FR" sz="2400" dirty="0"/>
              <a:t>Enseignant titulaire de l’EN</a:t>
            </a:r>
          </a:p>
          <a:p>
            <a:pPr>
              <a:buFontTx/>
              <a:buChar char="-"/>
            </a:pPr>
            <a:r>
              <a:rPr lang="fr-FR" sz="2400" dirty="0"/>
              <a:t>Titulaire de la certification complémentaire de FLS</a:t>
            </a:r>
          </a:p>
          <a:p>
            <a:pPr>
              <a:buFontTx/>
              <a:buChar char="-"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Tous les enseignants en poste n’ont pas ce profil, mais la formation continue leur permet de mettre à jour leurs connaissances et leurs compétences.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90354" y="640080"/>
            <a:ext cx="8911687" cy="6792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Les enseignants de FLS en UPE2A</a:t>
            </a:r>
            <a:endParaRPr lang="fr-FR" alt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39789" y="1849719"/>
            <a:ext cx="9560857" cy="3354060"/>
          </a:xfrm>
        </p:spPr>
        <p:txBody>
          <a:bodyPr>
            <a:noAutofit/>
          </a:bodyPr>
          <a:lstStyle/>
          <a:p>
            <a:r>
              <a:rPr lang="fr-FR" dirty="0"/>
              <a:t>Formation initiale à l’ESPE (premier degré)</a:t>
            </a:r>
          </a:p>
          <a:p>
            <a:r>
              <a:rPr lang="fr-FR" dirty="0"/>
              <a:t>Accompagnement individualisé à la demande des enseignants</a:t>
            </a:r>
          </a:p>
          <a:p>
            <a:r>
              <a:rPr lang="fr-FR" dirty="0"/>
              <a:t>Formation continue : </a:t>
            </a:r>
          </a:p>
          <a:p>
            <a:pPr marL="0" indent="0">
              <a:buNone/>
            </a:pPr>
            <a:r>
              <a:rPr lang="fr-FR" dirty="0"/>
              <a:t>- FLS/FLSCO</a:t>
            </a:r>
          </a:p>
          <a:p>
            <a:pPr marL="0" indent="0">
              <a:buNone/>
            </a:pPr>
            <a:r>
              <a:rPr lang="fr-FR" dirty="0"/>
              <a:t>- Coordination dispositifs UPE2A</a:t>
            </a:r>
          </a:p>
          <a:p>
            <a:pPr marL="0" indent="0">
              <a:buNone/>
            </a:pPr>
            <a:r>
              <a:rPr lang="fr-FR" dirty="0"/>
              <a:t>- Inclusion des élèves allophones en classes ordinaires</a:t>
            </a:r>
          </a:p>
          <a:p>
            <a:pPr marL="0" indent="0">
              <a:buNone/>
            </a:pPr>
            <a:r>
              <a:rPr lang="fr-FR" dirty="0"/>
              <a:t>- Formation sur demande d’une équipe pédagogique</a:t>
            </a:r>
          </a:p>
          <a:p>
            <a:pPr marL="0" indent="0">
              <a:buNone/>
            </a:pPr>
            <a:r>
              <a:rPr lang="fr-FR" dirty="0"/>
              <a:t>- Examinateurs DELF scolaire (Second degré)</a:t>
            </a:r>
          </a:p>
          <a:p>
            <a:pPr marL="0" indent="0">
              <a:buNone/>
            </a:pPr>
            <a:r>
              <a:rPr lang="fr-FR" dirty="0"/>
              <a:t>- Formation sur demande d’une équipe pédagogique</a:t>
            </a:r>
          </a:p>
          <a:p>
            <a:r>
              <a:rPr lang="fr-FR" dirty="0"/>
              <a:t>Formation des personnels spécialisés (UPE2A, directeurs, référents ASH, RASED</a:t>
            </a:r>
            <a:r>
              <a:rPr lang="fr-FR"/>
              <a:t>, Psy EN…)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216480" y="666206"/>
            <a:ext cx="8911687" cy="966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Formation des enseignants                                     par l’Education Nationale</a:t>
            </a:r>
            <a:endParaRPr lang="fr-FR" alt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18" y="1192837"/>
            <a:ext cx="8115300" cy="53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592924" y="356923"/>
            <a:ext cx="8911687" cy="7053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Partenaires de l’Éducation nationale</a:t>
            </a:r>
            <a:endParaRPr lang="fr-FR" alt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133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700" dirty="0"/>
              <a:t>CASNAV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/>
              <a:t>	C</a:t>
            </a:r>
            <a:r>
              <a:rPr lang="fr-FR" dirty="0"/>
              <a:t>entre </a:t>
            </a:r>
            <a:r>
              <a:rPr lang="fr-FR" b="1" dirty="0"/>
              <a:t>A</a:t>
            </a:r>
            <a:r>
              <a:rPr lang="fr-FR" dirty="0"/>
              <a:t>cadémique pour la </a:t>
            </a:r>
            <a:r>
              <a:rPr lang="fr-FR" b="1" dirty="0"/>
              <a:t>S</a:t>
            </a:r>
            <a:r>
              <a:rPr lang="fr-FR" dirty="0"/>
              <a:t>colarisation des élèves allophones </a:t>
            </a:r>
            <a:r>
              <a:rPr lang="fr-FR" b="1" dirty="0"/>
              <a:t>N</a:t>
            </a:r>
            <a:r>
              <a:rPr lang="fr-FR" dirty="0"/>
              <a:t>ouvellement </a:t>
            </a:r>
            <a:r>
              <a:rPr lang="fr-FR" b="1" dirty="0"/>
              <a:t>A</a:t>
            </a:r>
            <a:r>
              <a:rPr lang="fr-FR" dirty="0"/>
              <a:t>rrivés et des enfants issus de familles itinérantes et de </a:t>
            </a:r>
            <a:r>
              <a:rPr lang="fr-FR" b="1" dirty="0"/>
              <a:t>V</a:t>
            </a:r>
            <a:r>
              <a:rPr lang="fr-FR" dirty="0"/>
              <a:t>oyageurs.</a:t>
            </a:r>
          </a:p>
          <a:p>
            <a:endParaRPr lang="fr-FR" dirty="0"/>
          </a:p>
          <a:p>
            <a:r>
              <a:rPr lang="fr-FR" dirty="0"/>
              <a:t>Formation</a:t>
            </a:r>
          </a:p>
          <a:p>
            <a:r>
              <a:rPr lang="fr-FR" dirty="0"/>
              <a:t>Accompagnement des enseignants et des personnels EN</a:t>
            </a:r>
          </a:p>
          <a:p>
            <a:r>
              <a:rPr lang="fr-FR" dirty="0"/>
              <a:t>Coordination de l’ensemble du dispositif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6 ETP (une antenne par département)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8413" y="1155813"/>
            <a:ext cx="7880674" cy="5601551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974434" y="0"/>
            <a:ext cx="8911687" cy="966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Site du CASNAV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34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974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dirty="0"/>
              <a:t>Les élèves : situation en France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571897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sz="4000" dirty="0"/>
              <a:t>Demandeurs d’asile en famille</a:t>
            </a:r>
          </a:p>
          <a:p>
            <a:r>
              <a:rPr lang="fr-FR" sz="4000" dirty="0"/>
              <a:t>Regroupement familial</a:t>
            </a:r>
          </a:p>
          <a:p>
            <a:r>
              <a:rPr lang="fr-FR" sz="4000" dirty="0"/>
              <a:t>Migration économique</a:t>
            </a:r>
          </a:p>
          <a:p>
            <a:r>
              <a:rPr lang="fr-FR" sz="4000" dirty="0"/>
              <a:t>Mineurs non accompagnés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0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89211" y="1969475"/>
            <a:ext cx="4342894" cy="576262"/>
          </a:xfrm>
        </p:spPr>
        <p:txBody>
          <a:bodyPr/>
          <a:lstStyle/>
          <a:p>
            <a:r>
              <a:rPr lang="fr-FR" b="1" dirty="0"/>
              <a:t>Elèves de moins de 11 ans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78494" y="2610212"/>
            <a:ext cx="4342893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Inscription à la mairie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Inscription à l’école                           </a:t>
            </a:r>
          </a:p>
          <a:p>
            <a:pPr>
              <a:buFontTx/>
              <a:buChar char="-"/>
            </a:pPr>
            <a:r>
              <a:rPr lang="fr-FR" dirty="0"/>
              <a:t>3 à 5 ans : école maternelle</a:t>
            </a:r>
          </a:p>
          <a:p>
            <a:pPr>
              <a:buFontTx/>
              <a:buChar char="-"/>
            </a:pPr>
            <a:r>
              <a:rPr lang="fr-FR" dirty="0"/>
              <a:t>6 à 11 ans : école élémentaire avec/sans UPE2A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/>
              <a:t>Elèves de plus de 11 ans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506629" y="2937624"/>
            <a:ext cx="4338674" cy="33540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Entretien au CIO (Centre d’Information et d’Orientation)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Transmission du dossier à Direction Académique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Affectation et inscription dans un collège ou un lycée, le plus souvent en UPE2A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044769" y="3335383"/>
            <a:ext cx="0" cy="469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9291682" y="3570333"/>
            <a:ext cx="0" cy="469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9291682" y="4915100"/>
            <a:ext cx="0" cy="469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 txBox="1">
            <a:spLocks/>
          </p:cNvSpPr>
          <p:nvPr/>
        </p:nvSpPr>
        <p:spPr>
          <a:xfrm>
            <a:off x="2214102" y="520841"/>
            <a:ext cx="8911687" cy="7997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Etapes vers la scolarisation</a:t>
            </a:r>
          </a:p>
        </p:txBody>
      </p:sp>
    </p:spTree>
    <p:extLst>
      <p:ext uri="{BB962C8B-B14F-4D97-AF65-F5344CB8AC3E}">
        <p14:creationId xmlns:p14="http://schemas.microsoft.com/office/powerpoint/2010/main" val="40895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534194" y="2514599"/>
            <a:ext cx="9444446" cy="400376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fr-FR" sz="8000" dirty="0">
                <a:solidFill>
                  <a:schemeClr val="tx1"/>
                </a:solidFill>
              </a:rPr>
              <a:t>Inscription dans une classe « ordinaire » correspondant à la classe d’âge de l’EANA (voire n-1)</a:t>
            </a:r>
          </a:p>
          <a:p>
            <a:pPr>
              <a:lnSpc>
                <a:spcPct val="170000"/>
              </a:lnSpc>
            </a:pPr>
            <a:r>
              <a:rPr lang="fr-FR" sz="8000" dirty="0">
                <a:solidFill>
                  <a:schemeClr val="tx1"/>
                </a:solidFill>
              </a:rPr>
              <a:t>Cours de français langue seconde / langue de scolarisation : prise en charge dans un dispositif adapté (si l’école/l’établissement d’accueil dispose d’une UPE2A)</a:t>
            </a:r>
          </a:p>
          <a:p>
            <a:pPr>
              <a:lnSpc>
                <a:spcPct val="170000"/>
              </a:lnSpc>
            </a:pPr>
            <a:r>
              <a:rPr lang="fr-FR" sz="8000" dirty="0">
                <a:solidFill>
                  <a:schemeClr val="tx1"/>
                </a:solidFill>
              </a:rPr>
              <a:t>Suivi de l’élève par un parcours individualisé</a:t>
            </a:r>
          </a:p>
          <a:p>
            <a:pPr>
              <a:lnSpc>
                <a:spcPct val="170000"/>
              </a:lnSpc>
            </a:pPr>
            <a:r>
              <a:rPr lang="fr-FR" sz="8000" dirty="0">
                <a:solidFill>
                  <a:schemeClr val="tx1"/>
                </a:solidFill>
              </a:rPr>
              <a:t>La formation de l’élève relève de l’ensemble des enseignants.</a:t>
            </a:r>
          </a:p>
          <a:p>
            <a:pPr marL="0" indent="0">
              <a:buNone/>
            </a:pP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42113" y="391887"/>
            <a:ext cx="8911687" cy="15806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fr-FR" sz="2800" dirty="0">
                <a:solidFill>
                  <a:srgbClr val="000000"/>
                </a:solidFill>
                <a:latin typeface="Arial"/>
              </a:rPr>
              <a:t>Circulaire nationale de 2012 : principes fondamentaux</a:t>
            </a:r>
          </a:p>
          <a:p>
            <a:pPr algn="ctr">
              <a:lnSpc>
                <a:spcPct val="170000"/>
              </a:lnSpc>
            </a:pPr>
            <a:r>
              <a:rPr lang="fr-FR" sz="2800" dirty="0">
                <a:solidFill>
                  <a:srgbClr val="000000"/>
                </a:solidFill>
                <a:latin typeface="Arial"/>
              </a:rPr>
              <a:t> de la scolarisation des élèves allophones arrivants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049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8605" y="493481"/>
            <a:ext cx="8911687" cy="128089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sz="6000" dirty="0"/>
              <a:t>UPE2A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8434" y="2133599"/>
            <a:ext cx="10023565" cy="4371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FF0000"/>
                </a:solidFill>
              </a:rPr>
              <a:t>U</a:t>
            </a:r>
            <a:r>
              <a:rPr lang="fr-FR" sz="2800" dirty="0"/>
              <a:t>nité </a:t>
            </a:r>
            <a:r>
              <a:rPr lang="fr-FR" sz="2800" dirty="0">
                <a:solidFill>
                  <a:srgbClr val="FF0000"/>
                </a:solidFill>
              </a:rPr>
              <a:t>P</a:t>
            </a:r>
            <a:r>
              <a:rPr lang="fr-FR" sz="2800" dirty="0"/>
              <a:t>édagogique pour </a:t>
            </a:r>
            <a:r>
              <a:rPr lang="fr-FR" sz="2800" dirty="0">
                <a:solidFill>
                  <a:srgbClr val="FF0000"/>
                </a:solidFill>
              </a:rPr>
              <a:t>E</a:t>
            </a:r>
            <a:r>
              <a:rPr lang="fr-FR" sz="2800" dirty="0"/>
              <a:t>lèves </a:t>
            </a:r>
            <a:r>
              <a:rPr lang="fr-FR" sz="2800" dirty="0">
                <a:solidFill>
                  <a:srgbClr val="FF0000"/>
                </a:solidFill>
              </a:rPr>
              <a:t>A</a:t>
            </a:r>
            <a:r>
              <a:rPr lang="fr-FR" sz="2800" dirty="0"/>
              <a:t>llophones </a:t>
            </a:r>
            <a:r>
              <a:rPr lang="fr-FR" sz="2800" dirty="0">
                <a:solidFill>
                  <a:srgbClr val="FF0000"/>
                </a:solidFill>
              </a:rPr>
              <a:t>A</a:t>
            </a:r>
            <a:r>
              <a:rPr lang="fr-FR" sz="2800" dirty="0"/>
              <a:t>rrivants.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		= Dispositifs permettant de mettre en œuvre cette 		circulaire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UPE2A « ordinaire »</a:t>
            </a:r>
          </a:p>
          <a:p>
            <a:r>
              <a:rPr lang="fr-FR" sz="2800" dirty="0"/>
              <a:t>UPE2A NSA </a:t>
            </a:r>
          </a:p>
          <a:p>
            <a:pPr marL="0" indent="0">
              <a:buNone/>
            </a:pPr>
            <a:r>
              <a:rPr lang="fr-FR" sz="2800" dirty="0"/>
              <a:t>(= pour élèves </a:t>
            </a:r>
            <a:r>
              <a:rPr lang="fr-FR" sz="2800" b="1" dirty="0"/>
              <a:t>N</a:t>
            </a:r>
            <a:r>
              <a:rPr lang="fr-FR" sz="2800" dirty="0"/>
              <a:t>on </a:t>
            </a:r>
            <a:r>
              <a:rPr lang="fr-FR" sz="2800" b="1" dirty="0"/>
              <a:t>S</a:t>
            </a:r>
            <a:r>
              <a:rPr lang="fr-FR" sz="2800" dirty="0"/>
              <a:t>colarisés </a:t>
            </a:r>
            <a:r>
              <a:rPr lang="fr-FR" sz="2800" b="1" dirty="0"/>
              <a:t>A</a:t>
            </a:r>
            <a:r>
              <a:rPr lang="fr-FR" sz="2800" dirty="0"/>
              <a:t>ntérieurement)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720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73373" y="2149376"/>
            <a:ext cx="6113416" cy="17478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Ecole élémentaire : </a:t>
            </a:r>
          </a:p>
          <a:p>
            <a:r>
              <a:rPr lang="fr-FR" b="1" dirty="0"/>
              <a:t>Classe ordinaire </a:t>
            </a:r>
          </a:p>
          <a:p>
            <a:r>
              <a:rPr lang="fr-FR" b="1" dirty="0"/>
              <a:t>+ 9h de FLS (si UPE2A)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8549" y="1349634"/>
            <a:ext cx="5656217" cy="537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73373" y="4270572"/>
            <a:ext cx="6138973" cy="140282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	</a:t>
            </a:r>
            <a:r>
              <a:rPr lang="fr-FR" b="1" dirty="0"/>
              <a:t>Collège/lycée : </a:t>
            </a:r>
          </a:p>
          <a:p>
            <a:r>
              <a:rPr lang="fr-FR" b="1" dirty="0"/>
              <a:t>	Classe ordinaire </a:t>
            </a:r>
          </a:p>
          <a:p>
            <a:r>
              <a:rPr lang="fr-FR" b="1" dirty="0"/>
              <a:t>+ 12 h de FLS (si UPE2A)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046356" y="549892"/>
            <a:ext cx="8911687" cy="7997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Emploi du temps d’un élève</a:t>
            </a:r>
          </a:p>
        </p:txBody>
      </p:sp>
    </p:spTree>
    <p:extLst>
      <p:ext uri="{BB962C8B-B14F-4D97-AF65-F5344CB8AC3E}">
        <p14:creationId xmlns:p14="http://schemas.microsoft.com/office/powerpoint/2010/main" val="40946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67122" y="1831972"/>
            <a:ext cx="3992732" cy="576262"/>
          </a:xfrm>
        </p:spPr>
        <p:txBody>
          <a:bodyPr/>
          <a:lstStyle/>
          <a:p>
            <a:pPr algn="ctr"/>
            <a:r>
              <a:rPr lang="fr-FR" b="1" dirty="0"/>
              <a:t>Ecoles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8945101"/>
              </p:ext>
            </p:extLst>
          </p:nvPr>
        </p:nvGraphicFramePr>
        <p:xfrm>
          <a:off x="3618411" y="2690812"/>
          <a:ext cx="4772518" cy="112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259">
                  <a:extLst>
                    <a:ext uri="{9D8B030D-6E8A-4147-A177-3AD203B41FA5}">
                      <a16:colId xmlns:a16="http://schemas.microsoft.com/office/drawing/2014/main" val="3722111058"/>
                    </a:ext>
                  </a:extLst>
                </a:gridCol>
                <a:gridCol w="2386259">
                  <a:extLst>
                    <a:ext uri="{9D8B030D-6E8A-4147-A177-3AD203B41FA5}">
                      <a16:colId xmlns:a16="http://schemas.microsoft.com/office/drawing/2014/main" val="3666834155"/>
                    </a:ext>
                  </a:extLst>
                </a:gridCol>
              </a:tblGrid>
              <a:tr h="48840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TOTAL</a:t>
                      </a:r>
                    </a:p>
                    <a:p>
                      <a:endParaRPr lang="fr-FR" dirty="0"/>
                    </a:p>
                  </a:txBody>
                  <a:tcPr marL="77002" marR="77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 UPE2A</a:t>
                      </a:r>
                    </a:p>
                  </a:txBody>
                  <a:tcPr marL="77002" marR="77002"/>
                </a:tc>
                <a:extLst>
                  <a:ext uri="{0D108BD9-81ED-4DB2-BD59-A6C34878D82A}">
                    <a16:rowId xmlns:a16="http://schemas.microsoft.com/office/drawing/2014/main" val="1728889948"/>
                  </a:ext>
                </a:extLst>
              </a:tr>
              <a:tr h="48840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1059</a:t>
                      </a:r>
                      <a:r>
                        <a:rPr lang="fr-FR" dirty="0"/>
                        <a:t> </a:t>
                      </a:r>
                    </a:p>
                  </a:txBody>
                  <a:tcPr marL="77002" marR="77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819 </a:t>
                      </a:r>
                    </a:p>
                  </a:txBody>
                  <a:tcPr marL="77002" marR="77002"/>
                </a:tc>
                <a:extLst>
                  <a:ext uri="{0D108BD9-81ED-4DB2-BD59-A6C34878D82A}">
                    <a16:rowId xmlns:a16="http://schemas.microsoft.com/office/drawing/2014/main" val="176048664"/>
                  </a:ext>
                </a:extLst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33328" y="3950200"/>
            <a:ext cx="3999001" cy="576262"/>
          </a:xfrm>
        </p:spPr>
        <p:txBody>
          <a:bodyPr/>
          <a:lstStyle/>
          <a:p>
            <a:r>
              <a:rPr lang="fr-FR" b="1" dirty="0"/>
              <a:t>Collèges et lycées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68420795"/>
              </p:ext>
            </p:extLst>
          </p:nvPr>
        </p:nvGraphicFramePr>
        <p:xfrm>
          <a:off x="3618411" y="4809040"/>
          <a:ext cx="4772518" cy="112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259">
                  <a:extLst>
                    <a:ext uri="{9D8B030D-6E8A-4147-A177-3AD203B41FA5}">
                      <a16:colId xmlns:a16="http://schemas.microsoft.com/office/drawing/2014/main" val="4294311563"/>
                    </a:ext>
                  </a:extLst>
                </a:gridCol>
                <a:gridCol w="2386259">
                  <a:extLst>
                    <a:ext uri="{9D8B030D-6E8A-4147-A177-3AD203B41FA5}">
                      <a16:colId xmlns:a16="http://schemas.microsoft.com/office/drawing/2014/main" val="4280290072"/>
                    </a:ext>
                  </a:extLst>
                </a:gridCol>
              </a:tblGrid>
              <a:tr h="56183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</a:p>
                  </a:txBody>
                  <a:tcPr marL="76541" marR="765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 UPE2A</a:t>
                      </a:r>
                    </a:p>
                  </a:txBody>
                  <a:tcPr marL="76541" marR="76541"/>
                </a:tc>
                <a:extLst>
                  <a:ext uri="{0D108BD9-81ED-4DB2-BD59-A6C34878D82A}">
                    <a16:rowId xmlns:a16="http://schemas.microsoft.com/office/drawing/2014/main" val="2766259512"/>
                  </a:ext>
                </a:extLst>
              </a:tr>
              <a:tr h="56183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1275 </a:t>
                      </a:r>
                    </a:p>
                  </a:txBody>
                  <a:tcPr marL="76541" marR="765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1181</a:t>
                      </a:r>
                      <a:r>
                        <a:rPr lang="fr-FR" dirty="0"/>
                        <a:t> </a:t>
                      </a:r>
                    </a:p>
                  </a:txBody>
                  <a:tcPr marL="76541" marR="76541"/>
                </a:tc>
                <a:extLst>
                  <a:ext uri="{0D108BD9-81ED-4DB2-BD59-A6C34878D82A}">
                    <a16:rowId xmlns:a16="http://schemas.microsoft.com/office/drawing/2014/main" val="2498720090"/>
                  </a:ext>
                </a:extLst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2176986" y="611589"/>
            <a:ext cx="8911687" cy="1073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/>
              <a:t>Effectifs des élèves allophones arrivants en 2017/2018 dans l’académie</a:t>
            </a:r>
          </a:p>
        </p:txBody>
      </p:sp>
    </p:spTree>
    <p:extLst>
      <p:ext uri="{BB962C8B-B14F-4D97-AF65-F5344CB8AC3E}">
        <p14:creationId xmlns:p14="http://schemas.microsoft.com/office/powerpoint/2010/main" val="1930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kister.ACASTRA\Desktop\Carte UPE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23" y="1110344"/>
            <a:ext cx="7477916" cy="56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190354" y="235131"/>
            <a:ext cx="8911687" cy="6792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UPE2A 1</a:t>
            </a:r>
            <a:r>
              <a:rPr lang="fr-FR" altLang="fr-F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degré dans le Bas-Rhin 2018/2019</a:t>
            </a:r>
          </a:p>
        </p:txBody>
      </p:sp>
    </p:spTree>
    <p:extLst>
      <p:ext uri="{BB962C8B-B14F-4D97-AF65-F5344CB8AC3E}">
        <p14:creationId xmlns:p14="http://schemas.microsoft.com/office/powerpoint/2010/main" val="7462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190354" y="265365"/>
            <a:ext cx="8911687" cy="5314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UPE2A 1</a:t>
            </a:r>
            <a:r>
              <a:rPr lang="fr-FR" altLang="fr-FR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degré dans le Haut-Rhin 2018/2019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17" y="796834"/>
            <a:ext cx="3847480" cy="60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768</TotalTime>
  <Words>339</Words>
  <Application>Microsoft Office PowerPoint</Application>
  <PresentationFormat>Grand écran</PresentationFormat>
  <Paragraphs>91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Brin</vt:lpstr>
      <vt:lpstr>L’accueil des  Elèves  Allophones  Nouvellement  Arrivés  dans l’académie de Strasbourg</vt:lpstr>
      <vt:lpstr>Les élèves : situation en France</vt:lpstr>
      <vt:lpstr>  </vt:lpstr>
      <vt:lpstr>Présentation PowerPoint</vt:lpstr>
      <vt:lpstr>UPE2A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CASNAV</vt:lpstr>
      <vt:lpstr>Présentation PowerPoint</vt:lpstr>
    </vt:vector>
  </TitlesOfParts>
  <Company>RECTORAT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L’accueil des élèves allophones dans l’académie de Strasbourg</dc:title>
  <dc:creator>Agnes Masse</dc:creator>
  <cp:lastModifiedBy>Pauline DIETRICH</cp:lastModifiedBy>
  <cp:revision>61</cp:revision>
  <dcterms:created xsi:type="dcterms:W3CDTF">2018-10-16T08:06:04Z</dcterms:created>
  <dcterms:modified xsi:type="dcterms:W3CDTF">2018-11-09T11:51:30Z</dcterms:modified>
</cp:coreProperties>
</file>